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sldIdLst>
    <p:sldId id="259" r:id="rId3"/>
    <p:sldId id="257" r:id="rId4"/>
    <p:sldId id="258" r:id="rId5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CC3F8A-25A2-130D-2076-67F285FCFB13}" v="82" dt="2023-02-12T18:47:12.934"/>
    <p1510:client id="{42FB1CC6-04F2-40F2-B3C2-706F77948FB4}" v="336" dt="2023-02-12T18:20:17.615"/>
    <p1510:client id="{4AEFF7A4-54C2-45A6-B345-E8D08E2DD0DD}" v="6" dt="2023-02-12T19:01:00.5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03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336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631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8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058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6014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5544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567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386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5390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328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610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2.jpeg"/><Relationship Id="rId4" Type="http://schemas.openxmlformats.org/officeDocument/2006/relationships/image" Target="../media/image4.svg"/><Relationship Id="rId9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E631D-8C4C-3CE4-051B-314C50F9BE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3270" y="1276993"/>
            <a:ext cx="9144000" cy="2387600"/>
          </a:xfrm>
        </p:spPr>
        <p:txBody>
          <a:bodyPr/>
          <a:lstStyle/>
          <a:p>
            <a:r>
              <a:rPr lang="en-GB" dirty="0">
                <a:latin typeface="Arial Nova"/>
                <a:cs typeface="Calibri Light"/>
              </a:rPr>
              <a:t>Stages of Endometriosis</a:t>
            </a:r>
            <a:endParaRPr lang="en-GB" dirty="0">
              <a:latin typeface="Arial Nova"/>
            </a:endParaRP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1E0DFFB0-E673-2F2E-FB23-36049E9BE0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2191" y="-1"/>
            <a:ext cx="2499809" cy="112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443A8CEA-6566-9540-BCC3-27B592CAD9F9}"/>
              </a:ext>
            </a:extLst>
          </p:cNvPr>
          <p:cNvSpPr/>
          <p:nvPr/>
        </p:nvSpPr>
        <p:spPr>
          <a:xfrm>
            <a:off x="-916304" y="-355484"/>
            <a:ext cx="3810000" cy="3495675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alpha val="48000"/>
                </a:schemeClr>
              </a:gs>
            </a:gsLst>
            <a:lin ang="27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B7A048A3-8EEA-2AF8-C1EC-A1FBFB722CE5}"/>
              </a:ext>
            </a:extLst>
          </p:cNvPr>
          <p:cNvSpPr/>
          <p:nvPr/>
        </p:nvSpPr>
        <p:spPr>
          <a:xfrm>
            <a:off x="988696" y="-998118"/>
            <a:ext cx="3133725" cy="2799512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65000">
                <a:schemeClr val="accent1">
                  <a:tint val="23500"/>
                  <a:satMod val="160000"/>
                  <a:alpha val="68000"/>
                </a:schemeClr>
              </a:gs>
            </a:gsLst>
            <a:lin ang="27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85655F5D-A185-CD2A-C620-2D3ED8D60F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323"/>
          <a:stretch>
            <a:fillRect/>
          </a:stretch>
        </p:blipFill>
        <p:spPr bwMode="auto">
          <a:xfrm>
            <a:off x="0" y="6125325"/>
            <a:ext cx="121920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E5472E87-96E8-4E0F-1715-4AAC3DEF3ED5}"/>
              </a:ext>
            </a:extLst>
          </p:cNvPr>
          <p:cNvSpPr/>
          <p:nvPr/>
        </p:nvSpPr>
        <p:spPr>
          <a:xfrm>
            <a:off x="10380346" y="4840589"/>
            <a:ext cx="3810000" cy="3495675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5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alpha val="48000"/>
                </a:schemeClr>
              </a:gs>
            </a:gsLst>
            <a:lin ang="27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3BB42E3B-A925-00D5-BFB7-7B70C8CBCA32}"/>
              </a:ext>
            </a:extLst>
          </p:cNvPr>
          <p:cNvSpPr/>
          <p:nvPr/>
        </p:nvSpPr>
        <p:spPr>
          <a:xfrm>
            <a:off x="11092817" y="3763993"/>
            <a:ext cx="3133725" cy="2799512"/>
          </a:xfrm>
          <a:prstGeom prst="flowChartConnector">
            <a:avLst/>
          </a:prstGeom>
          <a:gradFill flip="none" rotWithShape="1">
            <a:gsLst>
              <a:gs pos="1000">
                <a:schemeClr val="accent1">
                  <a:tint val="66000"/>
                  <a:satMod val="160000"/>
                  <a:alpha val="5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65000">
                <a:schemeClr val="accent1">
                  <a:tint val="23500"/>
                  <a:satMod val="160000"/>
                  <a:alpha val="68000"/>
                </a:schemeClr>
              </a:gs>
            </a:gsLst>
            <a:lin ang="27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798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4000"/>
    </mc:Choice>
    <mc:Fallback xmlns="">
      <p:transition spd="slow" advClick="0" advTm="4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70E0814-C967-D6F5-3C95-8C3DB901E01A}"/>
              </a:ext>
            </a:extLst>
          </p:cNvPr>
          <p:cNvSpPr/>
          <p:nvPr/>
        </p:nvSpPr>
        <p:spPr>
          <a:xfrm>
            <a:off x="379270" y="305459"/>
            <a:ext cx="11429999" cy="12645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C4DA5E49-5D47-E22D-34F8-91D0B9510265}"/>
              </a:ext>
            </a:extLst>
          </p:cNvPr>
          <p:cNvSpPr/>
          <p:nvPr/>
        </p:nvSpPr>
        <p:spPr>
          <a:xfrm>
            <a:off x="-916304" y="-355484"/>
            <a:ext cx="3810000" cy="3495675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alpha val="48000"/>
                </a:schemeClr>
              </a:gs>
            </a:gsLst>
            <a:lin ang="27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2D24480C-0B2C-8A67-8B06-F8F6FF7494C6}"/>
              </a:ext>
            </a:extLst>
          </p:cNvPr>
          <p:cNvSpPr/>
          <p:nvPr/>
        </p:nvSpPr>
        <p:spPr>
          <a:xfrm>
            <a:off x="988696" y="-998118"/>
            <a:ext cx="3133725" cy="2799512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65000">
                <a:schemeClr val="accent1">
                  <a:tint val="23500"/>
                  <a:satMod val="160000"/>
                  <a:alpha val="68000"/>
                </a:schemeClr>
              </a:gs>
            </a:gsLst>
            <a:lin ang="27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86E470-6291-F668-AC6D-A5E6AF955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0021"/>
            <a:ext cx="10515600" cy="1325563"/>
          </a:xfrm>
        </p:spPr>
        <p:txBody>
          <a:bodyPr/>
          <a:lstStyle/>
          <a:p>
            <a:pPr algn="ctr"/>
            <a:r>
              <a:rPr lang="en-GB" b="1" dirty="0">
                <a:latin typeface="Arial Nova"/>
                <a:cs typeface="Calibri Light"/>
              </a:rPr>
              <a:t>Stages</a:t>
            </a:r>
            <a:endParaRPr lang="en-GB" b="1" dirty="0">
              <a:latin typeface="Arial Nov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783481-7243-2D37-EE0E-7212AB3082B0}"/>
              </a:ext>
            </a:extLst>
          </p:cNvPr>
          <p:cNvSpPr txBox="1"/>
          <p:nvPr/>
        </p:nvSpPr>
        <p:spPr>
          <a:xfrm>
            <a:off x="1480782" y="3832843"/>
            <a:ext cx="10908956" cy="8525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2600" dirty="0">
                <a:latin typeface="Arial Nova"/>
                <a:cs typeface="Calibri"/>
              </a:rPr>
              <a:t>There are 4 stages; I to IV or minimal to severe. </a:t>
            </a:r>
            <a:endParaRPr lang="en-US" sz="2600" dirty="0">
              <a:latin typeface="Arial Nova"/>
              <a:cs typeface="Arial"/>
            </a:endParaRPr>
          </a:p>
          <a:p>
            <a:pPr>
              <a:buChar char="•"/>
            </a:pPr>
            <a:endParaRPr lang="en-GB" sz="2600" dirty="0">
              <a:latin typeface="Arial Nova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62E9D9-4C8B-23A7-5357-6A73C851494A}"/>
              </a:ext>
            </a:extLst>
          </p:cNvPr>
          <p:cNvSpPr txBox="1"/>
          <p:nvPr/>
        </p:nvSpPr>
        <p:spPr>
          <a:xfrm>
            <a:off x="1392070" y="5145205"/>
            <a:ext cx="9885529" cy="8925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600" dirty="0">
                <a:latin typeface="Arial Nova"/>
                <a:cs typeface="Segoe UI"/>
              </a:rPr>
              <a:t>​Staging does not affect your treatment. Treatment is based on your </a:t>
            </a:r>
            <a:r>
              <a:rPr lang="en-GB" sz="2600" b="1" dirty="0">
                <a:latin typeface="Arial Nova"/>
                <a:cs typeface="Segoe UI"/>
              </a:rPr>
              <a:t>symptoms</a:t>
            </a:r>
            <a:r>
              <a:rPr lang="en-GB" sz="2600" dirty="0">
                <a:latin typeface="Arial Nova"/>
                <a:cs typeface="Segoe UI"/>
              </a:rPr>
              <a:t>. </a:t>
            </a:r>
            <a:r>
              <a:rPr lang="en-US" sz="2600" dirty="0">
                <a:latin typeface="Arial Nova"/>
                <a:cs typeface="Segoe UI"/>
              </a:rPr>
              <a:t>​</a:t>
            </a:r>
            <a:endParaRPr lang="en-US" sz="2600" dirty="0"/>
          </a:p>
        </p:txBody>
      </p:sp>
      <p:pic>
        <p:nvPicPr>
          <p:cNvPr id="10" name="Graphic 10" descr="Alterations &amp; Tailoring outline">
            <a:extLst>
              <a:ext uri="{FF2B5EF4-FFF2-40B4-BE49-F238E27FC236}">
                <a16:creationId xmlns:a16="http://schemas.microsoft.com/office/drawing/2014/main" id="{AD465881-D51C-D30C-ED34-63D477BC79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9517" y="2107441"/>
            <a:ext cx="743803" cy="743803"/>
          </a:xfrm>
          <a:prstGeom prst="rect">
            <a:avLst/>
          </a:prstGeom>
        </p:spPr>
      </p:pic>
      <p:pic>
        <p:nvPicPr>
          <p:cNvPr id="11" name="Graphic 11" descr="Badge 4 outline">
            <a:extLst>
              <a:ext uri="{FF2B5EF4-FFF2-40B4-BE49-F238E27FC236}">
                <a16:creationId xmlns:a16="http://schemas.microsoft.com/office/drawing/2014/main" id="{DD99209E-ADF9-8ECA-ACD2-E9E2EE1720D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09516" y="3608696"/>
            <a:ext cx="812043" cy="834789"/>
          </a:xfrm>
          <a:prstGeom prst="rect">
            <a:avLst/>
          </a:prstGeom>
        </p:spPr>
      </p:pic>
      <p:pic>
        <p:nvPicPr>
          <p:cNvPr id="12" name="Graphic 12" descr="Medicine outline">
            <a:extLst>
              <a:ext uri="{FF2B5EF4-FFF2-40B4-BE49-F238E27FC236}">
                <a16:creationId xmlns:a16="http://schemas.microsoft.com/office/drawing/2014/main" id="{3D3029FE-B296-31D0-2EBB-0DBFE5EAE84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6382" y="5212307"/>
            <a:ext cx="914400" cy="914400"/>
          </a:xfrm>
          <a:prstGeom prst="rect">
            <a:avLst/>
          </a:prstGeom>
        </p:spPr>
      </p:pic>
      <p:sp>
        <p:nvSpPr>
          <p:cNvPr id="13" name="TextBox 1">
            <a:extLst>
              <a:ext uri="{FF2B5EF4-FFF2-40B4-BE49-F238E27FC236}">
                <a16:creationId xmlns:a16="http://schemas.microsoft.com/office/drawing/2014/main" id="{FCB09F72-E36F-9A61-1F74-15A0319CE496}"/>
              </a:ext>
            </a:extLst>
          </p:cNvPr>
          <p:cNvSpPr txBox="1"/>
          <p:nvPr/>
        </p:nvSpPr>
        <p:spPr>
          <a:xfrm>
            <a:off x="186638" y="6372740"/>
            <a:ext cx="83794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>
                <a:cs typeface="Calibri"/>
              </a:rPr>
              <a:t>(1)</a:t>
            </a:r>
            <a:endParaRPr lang="en-GB"/>
          </a:p>
        </p:txBody>
      </p:sp>
      <p:pic>
        <p:nvPicPr>
          <p:cNvPr id="14" name="Picture 4">
            <a:extLst>
              <a:ext uri="{FF2B5EF4-FFF2-40B4-BE49-F238E27FC236}">
                <a16:creationId xmlns:a16="http://schemas.microsoft.com/office/drawing/2014/main" id="{70803943-A5E8-2FE5-5149-CE21C7C05E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2191" y="-1"/>
            <a:ext cx="2499809" cy="112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>
            <a:extLst>
              <a:ext uri="{FF2B5EF4-FFF2-40B4-BE49-F238E27FC236}">
                <a16:creationId xmlns:a16="http://schemas.microsoft.com/office/drawing/2014/main" id="{42959F3D-6CCB-07D9-5194-BD5783CC425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323"/>
          <a:stretch>
            <a:fillRect/>
          </a:stretch>
        </p:blipFill>
        <p:spPr bwMode="auto">
          <a:xfrm>
            <a:off x="0" y="6125325"/>
            <a:ext cx="121920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165CB193-EBCB-44D5-95C2-159D9609099B}"/>
              </a:ext>
            </a:extLst>
          </p:cNvPr>
          <p:cNvSpPr/>
          <p:nvPr/>
        </p:nvSpPr>
        <p:spPr>
          <a:xfrm>
            <a:off x="10380346" y="4840589"/>
            <a:ext cx="3810000" cy="3495675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5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alpha val="48000"/>
                </a:schemeClr>
              </a:gs>
            </a:gsLst>
            <a:lin ang="27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D756C0EE-B9D4-5D6B-51D7-9415581538C3}"/>
              </a:ext>
            </a:extLst>
          </p:cNvPr>
          <p:cNvSpPr/>
          <p:nvPr/>
        </p:nvSpPr>
        <p:spPr>
          <a:xfrm>
            <a:off x="11092817" y="3763993"/>
            <a:ext cx="3133725" cy="2799512"/>
          </a:xfrm>
          <a:prstGeom prst="flowChartConnector">
            <a:avLst/>
          </a:prstGeom>
          <a:gradFill flip="none" rotWithShape="1">
            <a:gsLst>
              <a:gs pos="1000">
                <a:schemeClr val="accent1">
                  <a:tint val="66000"/>
                  <a:satMod val="160000"/>
                  <a:alpha val="5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65000">
                <a:schemeClr val="accent1">
                  <a:tint val="23500"/>
                  <a:satMod val="160000"/>
                  <a:alpha val="68000"/>
                </a:schemeClr>
              </a:gs>
            </a:gsLst>
            <a:lin ang="27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9B611-6E93-9483-FEBD-931CB28AE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2029" y="1991150"/>
            <a:ext cx="10435987" cy="1075876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en-GB" dirty="0">
                <a:latin typeface="Arial Nova"/>
                <a:ea typeface="+mn-lt"/>
                <a:cs typeface="+mn-lt"/>
              </a:rPr>
              <a:t>The staging of endometriosis is typically based on visual inspection during </a:t>
            </a:r>
            <a:r>
              <a:rPr lang="en-GB" b="1" dirty="0">
                <a:latin typeface="Arial Nova"/>
                <a:ea typeface="+mn-lt"/>
                <a:cs typeface="+mn-lt"/>
              </a:rPr>
              <a:t>laparoscopy</a:t>
            </a:r>
            <a:r>
              <a:rPr lang="en-GB" dirty="0">
                <a:latin typeface="Arial Nova"/>
                <a:ea typeface="+mn-lt"/>
                <a:cs typeface="+mn-lt"/>
              </a:rPr>
              <a:t>. Laparoscopy is the operation used for diagnosis.</a:t>
            </a:r>
            <a:endParaRPr lang="en-GB" dirty="0">
              <a:latin typeface="Arial Nova"/>
              <a:cs typeface="Calibri" panose="020F050202020403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222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Tm="20086"/>
    </mc:Choice>
    <mc:Fallback xmlns="">
      <p:transition spd="slow" advTm="2008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61180C-788D-062D-3918-029B9D3F5421}"/>
              </a:ext>
            </a:extLst>
          </p:cNvPr>
          <p:cNvSpPr/>
          <p:nvPr/>
        </p:nvSpPr>
        <p:spPr>
          <a:xfrm>
            <a:off x="410160" y="120108"/>
            <a:ext cx="11337325" cy="65882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3F1EDEA-F2E2-2288-428D-F2786A0B62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4826727"/>
              </p:ext>
            </p:extLst>
          </p:nvPr>
        </p:nvGraphicFramePr>
        <p:xfrm>
          <a:off x="411892" y="123567"/>
          <a:ext cx="11340399" cy="6583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5774">
                  <a:extLst>
                    <a:ext uri="{9D8B030D-6E8A-4147-A177-3AD203B41FA5}">
                      <a16:colId xmlns:a16="http://schemas.microsoft.com/office/drawing/2014/main" val="3463294550"/>
                    </a:ext>
                  </a:extLst>
                </a:gridCol>
                <a:gridCol w="1854800">
                  <a:extLst>
                    <a:ext uri="{9D8B030D-6E8A-4147-A177-3AD203B41FA5}">
                      <a16:colId xmlns:a16="http://schemas.microsoft.com/office/drawing/2014/main" val="863709671"/>
                    </a:ext>
                  </a:extLst>
                </a:gridCol>
                <a:gridCol w="5941550">
                  <a:extLst>
                    <a:ext uri="{9D8B030D-6E8A-4147-A177-3AD203B41FA5}">
                      <a16:colId xmlns:a16="http://schemas.microsoft.com/office/drawing/2014/main" val="2645823540"/>
                    </a:ext>
                  </a:extLst>
                </a:gridCol>
                <a:gridCol w="2988275">
                  <a:extLst>
                    <a:ext uri="{9D8B030D-6E8A-4147-A177-3AD203B41FA5}">
                      <a16:colId xmlns:a16="http://schemas.microsoft.com/office/drawing/2014/main" val="3584008340"/>
                    </a:ext>
                  </a:extLst>
                </a:gridCol>
              </a:tblGrid>
              <a:tr h="164592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2400" b="1" dirty="0">
                        <a:effectLst/>
                        <a:latin typeface="Arial Nov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2400" b="1" dirty="0">
                          <a:effectLst/>
                          <a:latin typeface="Arial Nova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n-GB" sz="2400" dirty="0">
                        <a:effectLst/>
                        <a:latin typeface="Arial Nova"/>
                      </a:endParaRPr>
                    </a:p>
                    <a:p>
                      <a:pPr algn="l" rtl="0" fontAlgn="base"/>
                      <a:r>
                        <a:rPr lang="en-GB" sz="2400" dirty="0">
                          <a:effectLst/>
                          <a:latin typeface="Arial Nova"/>
                        </a:rPr>
                        <a:t>Minimal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n-GB" sz="2400" dirty="0">
                        <a:effectLst/>
                        <a:latin typeface="Arial Nova"/>
                      </a:endParaRPr>
                    </a:p>
                    <a:p>
                      <a:pPr algn="l" rtl="0" fontAlgn="base"/>
                      <a:r>
                        <a:rPr lang="en-GB" sz="2400" dirty="0">
                          <a:effectLst/>
                          <a:latin typeface="Arial Nova"/>
                        </a:rPr>
                        <a:t>Small, superficial lesions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GB" sz="2400" dirty="0">
                        <a:effectLst/>
                        <a:latin typeface="Arial Nov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758107"/>
                  </a:ext>
                </a:extLst>
              </a:tr>
              <a:tr h="164592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2400" b="1" dirty="0">
                        <a:effectLst/>
                        <a:latin typeface="Arial Nov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2400" b="1" dirty="0">
                          <a:effectLst/>
                          <a:latin typeface="Arial Nova"/>
                        </a:rPr>
                        <a:t>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n-GB" sz="2400" dirty="0">
                        <a:effectLst/>
                        <a:latin typeface="Arial Nova"/>
                      </a:endParaRPr>
                    </a:p>
                    <a:p>
                      <a:pPr algn="l" rtl="0" fontAlgn="base"/>
                      <a:r>
                        <a:rPr lang="en-GB" sz="2400" dirty="0">
                          <a:effectLst/>
                          <a:latin typeface="Arial Nova"/>
                        </a:rPr>
                        <a:t>Mild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n-GB" sz="2400" dirty="0">
                        <a:effectLst/>
                        <a:latin typeface="Arial Nova"/>
                      </a:endParaRPr>
                    </a:p>
                    <a:p>
                      <a:pPr algn="l" rtl="0" fontAlgn="base"/>
                      <a:r>
                        <a:rPr lang="en-GB" sz="2400" dirty="0">
                          <a:effectLst/>
                          <a:latin typeface="Arial Nova"/>
                        </a:rPr>
                        <a:t>Larger lesions, some of which are imbedded deeply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GB" sz="2400" dirty="0">
                        <a:effectLst/>
                        <a:latin typeface="Arial Nov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425211"/>
                  </a:ext>
                </a:extLst>
              </a:tr>
              <a:tr h="164592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2400" b="1" dirty="0">
                        <a:effectLst/>
                        <a:latin typeface="Arial Nov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2400" b="1" dirty="0">
                          <a:effectLst/>
                          <a:latin typeface="Arial Nova"/>
                        </a:rPr>
                        <a:t>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n-GB" sz="2400" dirty="0">
                        <a:effectLst/>
                        <a:latin typeface="Arial Nova"/>
                      </a:endParaRPr>
                    </a:p>
                    <a:p>
                      <a:pPr algn="l" rtl="0" fontAlgn="base"/>
                      <a:r>
                        <a:rPr lang="en-GB" sz="2400" dirty="0">
                          <a:effectLst/>
                          <a:latin typeface="Arial Nova"/>
                        </a:rPr>
                        <a:t>Moderate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n-GB" sz="2400" dirty="0">
                        <a:effectLst/>
                        <a:latin typeface="Arial Nova"/>
                      </a:endParaRPr>
                    </a:p>
                    <a:p>
                      <a:pPr algn="l" rtl="0" fontAlgn="base"/>
                      <a:r>
                        <a:rPr lang="en-GB" sz="2400" dirty="0">
                          <a:effectLst/>
                          <a:latin typeface="Arial Nova"/>
                        </a:rPr>
                        <a:t>Larger lesions which are imbedded more deeply and have adhesions.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GB" sz="2400" dirty="0">
                        <a:effectLst/>
                        <a:latin typeface="Arial Nov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660745"/>
                  </a:ext>
                </a:extLst>
              </a:tr>
              <a:tr h="164592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2400" b="1" dirty="0">
                        <a:effectLst/>
                        <a:latin typeface="Arial Nov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2400" b="1" dirty="0">
                          <a:effectLst/>
                          <a:latin typeface="Arial Nova"/>
                        </a:rPr>
                        <a:t>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n-GB" sz="2400" dirty="0">
                        <a:effectLst/>
                        <a:latin typeface="Arial Nova"/>
                      </a:endParaRPr>
                    </a:p>
                    <a:p>
                      <a:pPr algn="l" rtl="0" fontAlgn="base"/>
                      <a:r>
                        <a:rPr lang="en-GB" sz="2400" dirty="0">
                          <a:effectLst/>
                          <a:latin typeface="Arial Nova"/>
                        </a:rPr>
                        <a:t>Severe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n-GB" sz="2400" dirty="0">
                        <a:effectLst/>
                        <a:latin typeface="Arial Nova"/>
                      </a:endParaRPr>
                    </a:p>
                    <a:p>
                      <a:pPr algn="l" rtl="0" fontAlgn="base"/>
                      <a:r>
                        <a:rPr lang="en-GB" sz="2400" dirty="0">
                          <a:effectLst/>
                          <a:latin typeface="Arial Nova"/>
                        </a:rPr>
                        <a:t>Large, deep lesions with dense adhesions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GB" sz="2400" dirty="0">
                        <a:effectLst/>
                        <a:latin typeface="Arial Nov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992475"/>
                  </a:ext>
                </a:extLst>
              </a:tr>
            </a:tbl>
          </a:graphicData>
        </a:graphic>
      </p:graphicFrame>
      <p:pic>
        <p:nvPicPr>
          <p:cNvPr id="2" name="Picture 2">
            <a:extLst>
              <a:ext uri="{FF2B5EF4-FFF2-40B4-BE49-F238E27FC236}">
                <a16:creationId xmlns:a16="http://schemas.microsoft.com/office/drawing/2014/main" id="{6235AA08-A47E-2D8F-60B3-3DD0CC39D8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760" y="149619"/>
            <a:ext cx="1974529" cy="1579417"/>
          </a:xfrm>
          <a:prstGeom prst="rect">
            <a:avLst/>
          </a:prstGeom>
        </p:spPr>
      </p:pic>
      <p:pic>
        <p:nvPicPr>
          <p:cNvPr id="3" name="Picture 3">
            <a:extLst>
              <a:ext uri="{FF2B5EF4-FFF2-40B4-BE49-F238E27FC236}">
                <a16:creationId xmlns:a16="http://schemas.microsoft.com/office/drawing/2014/main" id="{4EF8A5A8-38EA-D9F8-6BF5-42EE4791D00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759" y="1779548"/>
            <a:ext cx="1974530" cy="1579417"/>
          </a:xfrm>
          <a:prstGeom prst="rect">
            <a:avLst/>
          </a:prstGeom>
        </p:spPr>
      </p:pic>
      <p:pic>
        <p:nvPicPr>
          <p:cNvPr id="4" name="Picture 5">
            <a:extLst>
              <a:ext uri="{FF2B5EF4-FFF2-40B4-BE49-F238E27FC236}">
                <a16:creationId xmlns:a16="http://schemas.microsoft.com/office/drawing/2014/main" id="{0986185B-4FCA-8E53-923D-26F122E4346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732" y="3453688"/>
            <a:ext cx="1769383" cy="1579418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56D851ED-8808-43D3-F664-7E920BBCFFE8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6" b="1161"/>
          <a:stretch/>
        </p:blipFill>
        <p:spPr>
          <a:xfrm>
            <a:off x="9363313" y="5111359"/>
            <a:ext cx="1884220" cy="157941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0FF3173-9755-19EE-1C3B-D876E22F2669}"/>
              </a:ext>
            </a:extLst>
          </p:cNvPr>
          <p:cNvSpPr/>
          <p:nvPr/>
        </p:nvSpPr>
        <p:spPr>
          <a:xfrm>
            <a:off x="2932999" y="176409"/>
            <a:ext cx="4736756" cy="12130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8713E2C-BC0E-72B7-5C30-0E03EAE4F28B}"/>
              </a:ext>
            </a:extLst>
          </p:cNvPr>
          <p:cNvSpPr/>
          <p:nvPr/>
        </p:nvSpPr>
        <p:spPr>
          <a:xfrm>
            <a:off x="2902107" y="1997764"/>
            <a:ext cx="4798541" cy="12336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B83571-7AB7-833A-9259-D240374CF234}"/>
              </a:ext>
            </a:extLst>
          </p:cNvPr>
          <p:cNvSpPr/>
          <p:nvPr/>
        </p:nvSpPr>
        <p:spPr>
          <a:xfrm>
            <a:off x="2902107" y="3626557"/>
            <a:ext cx="5580412" cy="12336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CE1EE40-F2E2-81E1-885D-12E4E8024B9E}"/>
              </a:ext>
            </a:extLst>
          </p:cNvPr>
          <p:cNvSpPr/>
          <p:nvPr/>
        </p:nvSpPr>
        <p:spPr>
          <a:xfrm>
            <a:off x="2889750" y="5132831"/>
            <a:ext cx="5756190" cy="12336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FCB09F72-E36F-9A61-1F74-15A0319CE496}"/>
              </a:ext>
            </a:extLst>
          </p:cNvPr>
          <p:cNvSpPr txBox="1"/>
          <p:nvPr/>
        </p:nvSpPr>
        <p:spPr>
          <a:xfrm>
            <a:off x="1287" y="6372740"/>
            <a:ext cx="83794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>
                <a:cs typeface="Calibri"/>
              </a:rPr>
              <a:t>(1)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181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5000"/>
    </mc:Choice>
    <mc:Fallback xmlns="">
      <p:transition spd="slow" advClick="0" advTm="2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 animBg="1"/>
      <p:bldP spid="1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7.6|5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3|4.7|4.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99</Words>
  <Application>Microsoft Office PowerPoint</Application>
  <PresentationFormat>Widescreen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Nova</vt:lpstr>
      <vt:lpstr>Calibri</vt:lpstr>
      <vt:lpstr>Calibri Light</vt:lpstr>
      <vt:lpstr>office theme</vt:lpstr>
      <vt:lpstr>1_Office Theme</vt:lpstr>
      <vt:lpstr>Stages of Endometriosis</vt:lpstr>
      <vt:lpstr>Stages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KIRBY, Stacy (NORTHERN LINCOLNSHIRE AND GOOLE NHS FOUNDATION TRUST)</cp:lastModifiedBy>
  <cp:revision>140</cp:revision>
  <dcterms:created xsi:type="dcterms:W3CDTF">2023-02-12T18:01:17Z</dcterms:created>
  <dcterms:modified xsi:type="dcterms:W3CDTF">2024-03-08T13:32:29Z</dcterms:modified>
</cp:coreProperties>
</file>