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6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A6210-B9D6-3287-DF8A-98ED5431DCC4}" v="86" dt="2023-02-11T17:03:05.482"/>
    <p1510:client id="{990F171D-3643-6F05-05DB-6EA7972681D0}" v="2" dt="2023-02-11T17:52:49.867"/>
    <p1510:client id="{A88E9AFD-348C-AD37-6A7C-613D8D2F7B5F}" v="261" dt="2023-02-11T17:41:57.035"/>
    <p1510:client id="{B081E1E4-16F1-DB20-3B9D-55E6F94144B4}" v="352" dt="2023-02-11T17:16:46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73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0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0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64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4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31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1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91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46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5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6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9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8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7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1763AB4-4F4C-99DE-FA87-905595642EF0}"/>
              </a:ext>
            </a:extLst>
          </p:cNvPr>
          <p:cNvSpPr/>
          <p:nvPr/>
        </p:nvSpPr>
        <p:spPr>
          <a:xfrm>
            <a:off x="-916304" y="-355484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BEF2F7-17E8-2D83-4F84-3DC770FD9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91" y="-1"/>
            <a:ext cx="2499809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D943138-95DB-1C6B-8D39-F790F0CA853F}"/>
              </a:ext>
            </a:extLst>
          </p:cNvPr>
          <p:cNvSpPr/>
          <p:nvPr/>
        </p:nvSpPr>
        <p:spPr>
          <a:xfrm>
            <a:off x="988696" y="-998118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5077ADA-ACC3-CBB4-2697-56C348B4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>
            <a:fillRect/>
          </a:stretch>
        </p:blipFill>
        <p:spPr bwMode="auto">
          <a:xfrm>
            <a:off x="0" y="6125325"/>
            <a:ext cx="1219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3F0EDFC-5B86-2E47-363E-06CD167EC292}"/>
              </a:ext>
            </a:extLst>
          </p:cNvPr>
          <p:cNvSpPr/>
          <p:nvPr/>
        </p:nvSpPr>
        <p:spPr>
          <a:xfrm>
            <a:off x="10380346" y="4840589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5FCB351-1EEA-EA94-79B2-E32E9159602D}"/>
              </a:ext>
            </a:extLst>
          </p:cNvPr>
          <p:cNvSpPr/>
          <p:nvPr/>
        </p:nvSpPr>
        <p:spPr>
          <a:xfrm>
            <a:off x="11092817" y="3763993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4C0E740-786A-CB35-61D2-53D0F73365BF}"/>
              </a:ext>
            </a:extLst>
          </p:cNvPr>
          <p:cNvSpPr/>
          <p:nvPr/>
        </p:nvSpPr>
        <p:spPr>
          <a:xfrm>
            <a:off x="-952500" y="-328871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698304A-42D5-C9B1-AAF5-19BB0944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995" y="26612"/>
            <a:ext cx="2499809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3CBA778-138A-9E82-73B2-01D9A31ABC47}"/>
              </a:ext>
            </a:extLst>
          </p:cNvPr>
          <p:cNvSpPr/>
          <p:nvPr/>
        </p:nvSpPr>
        <p:spPr>
          <a:xfrm>
            <a:off x="952500" y="-971505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A31F21C-988E-91AF-7CB2-15D813C89392}"/>
              </a:ext>
            </a:extLst>
          </p:cNvPr>
          <p:cNvSpPr/>
          <p:nvPr/>
        </p:nvSpPr>
        <p:spPr>
          <a:xfrm>
            <a:off x="11056621" y="3790606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5F01F-3022-827A-17F2-B81CB6E6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67638"/>
            <a:ext cx="10515600" cy="2852737"/>
          </a:xfrm>
        </p:spPr>
        <p:txBody>
          <a:bodyPr/>
          <a:lstStyle/>
          <a:p>
            <a:r>
              <a:rPr lang="en-GB" dirty="0">
                <a:cs typeface="Calibri Light"/>
              </a:rPr>
              <a:t>Symptoms in endometriosis and what causes them?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9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"/>
    </mc:Choice>
    <mc:Fallback xmlns="">
      <p:transition spd="slow" advTm="3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C7A649E-0454-0D65-894F-6533EE3EE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>
            <a:fillRect/>
          </a:stretch>
        </p:blipFill>
        <p:spPr bwMode="auto">
          <a:xfrm>
            <a:off x="0" y="6125325"/>
            <a:ext cx="1219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0FC24FF-6B7D-D627-5869-5BB1202ECDE0}"/>
              </a:ext>
            </a:extLst>
          </p:cNvPr>
          <p:cNvSpPr/>
          <p:nvPr/>
        </p:nvSpPr>
        <p:spPr>
          <a:xfrm>
            <a:off x="10380346" y="4840589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8D81700-02B7-8A12-DD47-3363C6FA5F97}"/>
              </a:ext>
            </a:extLst>
          </p:cNvPr>
          <p:cNvSpPr/>
          <p:nvPr/>
        </p:nvSpPr>
        <p:spPr>
          <a:xfrm>
            <a:off x="-952500" y="-328871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9892A7B-C60D-F6E5-5928-51D4E5BD4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995" y="26612"/>
            <a:ext cx="2499809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36BAA86-99B6-5655-906D-2171C87FE687}"/>
              </a:ext>
            </a:extLst>
          </p:cNvPr>
          <p:cNvSpPr/>
          <p:nvPr/>
        </p:nvSpPr>
        <p:spPr>
          <a:xfrm>
            <a:off x="952500" y="-971505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3C3FC0A-DD84-E3DD-77ED-922A2CE4845C}"/>
              </a:ext>
            </a:extLst>
          </p:cNvPr>
          <p:cNvSpPr/>
          <p:nvPr/>
        </p:nvSpPr>
        <p:spPr>
          <a:xfrm>
            <a:off x="11056621" y="3790606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46026" y="974351"/>
            <a:ext cx="10515600" cy="1095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+mj-lt"/>
                <a:ea typeface="+mn-lt"/>
                <a:cs typeface="+mn-lt"/>
              </a:rPr>
              <a:t>Endometriosis can cause many different symptoms that are often vague</a:t>
            </a:r>
            <a:endParaRPr lang="en-GB" sz="3200" dirty="0">
              <a:latin typeface="+mj-lt"/>
              <a:cs typeface="Calibri" panose="020F0502020204030204"/>
            </a:endParaRPr>
          </a:p>
          <a:p>
            <a:pPr algn="ctr"/>
            <a:endParaRPr lang="en-GB" dirty="0">
              <a:latin typeface="Arial Nova"/>
            </a:endParaRPr>
          </a:p>
          <a:p>
            <a:pPr algn="ctr"/>
            <a:endParaRPr lang="en-GB" dirty="0">
              <a:latin typeface="Arial Nova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BAB869-9B7C-FA6B-F5EA-0541C5401F5F}"/>
              </a:ext>
            </a:extLst>
          </p:cNvPr>
          <p:cNvGrpSpPr/>
          <p:nvPr/>
        </p:nvGrpSpPr>
        <p:grpSpPr>
          <a:xfrm>
            <a:off x="888501" y="2047102"/>
            <a:ext cx="11073713" cy="3147487"/>
            <a:chOff x="888501" y="2047102"/>
            <a:chExt cx="11073713" cy="31474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E7E250-4754-5E80-41AB-547DEFE99650}"/>
                </a:ext>
              </a:extLst>
            </p:cNvPr>
            <p:cNvSpPr txBox="1"/>
            <p:nvPr/>
          </p:nvSpPr>
          <p:spPr>
            <a:xfrm>
              <a:off x="888501" y="2047102"/>
              <a:ext cx="11073713" cy="150810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3200" dirty="0">
                  <a:latin typeface="+mj-lt"/>
                  <a:cs typeface="Arial"/>
                </a:rPr>
                <a:t>Each person’s symptoms are </a:t>
              </a:r>
              <a:r>
                <a:rPr lang="en-GB" sz="3200" b="1" u="sng" dirty="0">
                  <a:latin typeface="+mj-lt"/>
                  <a:cs typeface="Arial"/>
                </a:rPr>
                <a:t>different </a:t>
              </a:r>
              <a:r>
                <a:rPr lang="en-GB" sz="3200" dirty="0">
                  <a:latin typeface="+mj-lt"/>
                  <a:cs typeface="Arial"/>
                </a:rPr>
                <a:t>and the list of symptoms is </a:t>
              </a:r>
              <a:r>
                <a:rPr lang="en-GB" sz="3200" b="1" u="sng" dirty="0">
                  <a:latin typeface="+mj-lt"/>
                  <a:cs typeface="Arial"/>
                </a:rPr>
                <a:t>non-exhaustive</a:t>
              </a:r>
              <a:endParaRPr lang="en-GB" sz="3200" dirty="0">
                <a:latin typeface="+mj-lt"/>
                <a:cs typeface="Arial"/>
              </a:endParaRPr>
            </a:p>
            <a:p>
              <a:pPr algn="ctr">
                <a:buChar char="•"/>
              </a:pPr>
              <a:endParaRPr lang="en-GB" sz="2800" dirty="0">
                <a:latin typeface="Arial Nova"/>
                <a:cs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7A816A-4B23-5956-2B89-94B1E934593F}"/>
                </a:ext>
              </a:extLst>
            </p:cNvPr>
            <p:cNvGrpSpPr/>
            <p:nvPr/>
          </p:nvGrpSpPr>
          <p:grpSpPr>
            <a:xfrm>
              <a:off x="3580317" y="3023753"/>
              <a:ext cx="5313147" cy="2170836"/>
              <a:chOff x="3580317" y="3023753"/>
              <a:chExt cx="5313147" cy="2170836"/>
            </a:xfrm>
          </p:grpSpPr>
          <p:pic>
            <p:nvPicPr>
              <p:cNvPr id="7" name="Picture 7" descr="Woman raising finger">
                <a:extLst>
                  <a:ext uri="{FF2B5EF4-FFF2-40B4-BE49-F238E27FC236}">
                    <a16:creationId xmlns:a16="http://schemas.microsoft.com/office/drawing/2014/main" id="{6D488512-4F76-8A74-AFE9-EB8CF0C6C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0317" y="3023753"/>
                <a:ext cx="909638" cy="1814946"/>
              </a:xfrm>
              <a:prstGeom prst="rect">
                <a:avLst/>
              </a:prstGeom>
            </p:spPr>
          </p:pic>
          <p:pic>
            <p:nvPicPr>
              <p:cNvPr id="8" name="Graphic 8" descr="Woman with ribbon on hair">
                <a:extLst>
                  <a:ext uri="{FF2B5EF4-FFF2-40B4-BE49-F238E27FC236}">
                    <a16:creationId xmlns:a16="http://schemas.microsoft.com/office/drawing/2014/main" id="{063A1937-827A-BD4F-EA56-661B416F9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7858991" y="3026351"/>
                <a:ext cx="1034473" cy="1948298"/>
              </a:xfrm>
              <a:prstGeom prst="rect">
                <a:avLst/>
              </a:prstGeom>
            </p:spPr>
          </p:pic>
          <p:pic>
            <p:nvPicPr>
              <p:cNvPr id="9" name="Graphic 9" descr="Woman with hands on hip">
                <a:extLst>
                  <a:ext uri="{FF2B5EF4-FFF2-40B4-BE49-F238E27FC236}">
                    <a16:creationId xmlns:a16="http://schemas.microsoft.com/office/drawing/2014/main" id="{C1768421-DB46-9AE1-B917-0A5106EB4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00887" y="3095336"/>
                <a:ext cx="860137" cy="2099253"/>
              </a:xfrm>
              <a:prstGeom prst="rect">
                <a:avLst/>
              </a:prstGeom>
            </p:spPr>
          </p:pic>
          <p:pic>
            <p:nvPicPr>
              <p:cNvPr id="10" name="Graphic 10" descr="A woman with ponytail hair">
                <a:extLst>
                  <a:ext uri="{FF2B5EF4-FFF2-40B4-BE49-F238E27FC236}">
                    <a16:creationId xmlns:a16="http://schemas.microsoft.com/office/drawing/2014/main" id="{54C8E3CA-2EAD-A117-3E4A-370E997D8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7008379" y="3170671"/>
                <a:ext cx="911514" cy="1394114"/>
              </a:xfrm>
              <a:prstGeom prst="rect">
                <a:avLst/>
              </a:prstGeom>
            </p:spPr>
          </p:pic>
          <p:pic>
            <p:nvPicPr>
              <p:cNvPr id="12" name="Graphic 12" descr="Woman taking a photo">
                <a:extLst>
                  <a:ext uri="{FF2B5EF4-FFF2-40B4-BE49-F238E27FC236}">
                    <a16:creationId xmlns:a16="http://schemas.microsoft.com/office/drawing/2014/main" id="{1A00B21F-2616-F7DB-EF15-90AA10032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573673" y="3236181"/>
                <a:ext cx="1129356" cy="1374175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D2165-12D3-FC69-1D33-850EEC9C5379}"/>
              </a:ext>
            </a:extLst>
          </p:cNvPr>
          <p:cNvGrpSpPr/>
          <p:nvPr/>
        </p:nvGrpSpPr>
        <p:grpSpPr>
          <a:xfrm>
            <a:off x="984423" y="4948881"/>
            <a:ext cx="11035205" cy="1172265"/>
            <a:chOff x="521044" y="5216611"/>
            <a:chExt cx="11035205" cy="11722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0C7685-A344-592D-C4AE-BB41CEA1000F}"/>
                </a:ext>
              </a:extLst>
            </p:cNvPr>
            <p:cNvSpPr txBox="1"/>
            <p:nvPr/>
          </p:nvSpPr>
          <p:spPr>
            <a:xfrm>
              <a:off x="1090077" y="5311658"/>
              <a:ext cx="10466172" cy="10772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3200" dirty="0">
                  <a:latin typeface="+mj-lt"/>
                </a:rPr>
                <a:t>Patients often have pain that coincides with their </a:t>
              </a:r>
              <a:endParaRPr lang="en-US" sz="3200" dirty="0">
                <a:latin typeface="+mj-lt"/>
              </a:endParaRPr>
            </a:p>
            <a:p>
              <a:pPr algn="ctr"/>
              <a:r>
                <a:rPr lang="en-GB" sz="3200" dirty="0">
                  <a:latin typeface="+mj-lt"/>
                </a:rPr>
                <a:t>menstrual cycle</a:t>
              </a:r>
            </a:p>
          </p:txBody>
        </p:sp>
        <p:pic>
          <p:nvPicPr>
            <p:cNvPr id="15" name="Graphic 15" descr="Periodic Graph outline">
              <a:extLst>
                <a:ext uri="{FF2B5EF4-FFF2-40B4-BE49-F238E27FC236}">
                  <a16:creationId xmlns:a16="http://schemas.microsoft.com/office/drawing/2014/main" id="{D4AC1267-E3CD-B6BC-B8D8-7C59923A2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21044" y="5216611"/>
              <a:ext cx="1140940" cy="114094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4152A1-F506-C639-845A-E3900D66F9E8}"/>
              </a:ext>
            </a:extLst>
          </p:cNvPr>
          <p:cNvSpPr txBox="1"/>
          <p:nvPr/>
        </p:nvSpPr>
        <p:spPr>
          <a:xfrm>
            <a:off x="2574" y="6492445"/>
            <a:ext cx="52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latin typeface="Arial Nova"/>
                <a:cs typeface="Calibri"/>
              </a:rPr>
              <a:t>(1)</a:t>
            </a:r>
            <a:endParaRPr lang="en-GB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D951E2C-4D1F-FF22-88DA-3F078025F1D1}"/>
              </a:ext>
            </a:extLst>
          </p:cNvPr>
          <p:cNvSpPr/>
          <p:nvPr/>
        </p:nvSpPr>
        <p:spPr>
          <a:xfrm>
            <a:off x="-952500" y="-328871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64F84BD-E3AA-87E3-9AD6-F3B1B97AEB92}"/>
              </a:ext>
            </a:extLst>
          </p:cNvPr>
          <p:cNvSpPr/>
          <p:nvPr/>
        </p:nvSpPr>
        <p:spPr>
          <a:xfrm>
            <a:off x="952500" y="-971505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18B820BF-6A0C-832F-413E-AA06F99A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995" y="26612"/>
            <a:ext cx="2499809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153F806D-A412-17EC-CEDA-2D0222CDC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>
            <a:fillRect/>
          </a:stretch>
        </p:blipFill>
        <p:spPr bwMode="auto">
          <a:xfrm>
            <a:off x="0" y="6147806"/>
            <a:ext cx="1219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D1327E3-9120-B0E0-B580-D0B96700627E}"/>
              </a:ext>
            </a:extLst>
          </p:cNvPr>
          <p:cNvSpPr/>
          <p:nvPr/>
        </p:nvSpPr>
        <p:spPr>
          <a:xfrm>
            <a:off x="-952500" y="-306390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92AE12C-91BC-FF06-698C-426278839CBE}"/>
              </a:ext>
            </a:extLst>
          </p:cNvPr>
          <p:cNvSpPr/>
          <p:nvPr/>
        </p:nvSpPr>
        <p:spPr>
          <a:xfrm>
            <a:off x="952500" y="-949024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5F9A5E60-9B52-63E2-F7B0-9BC8D626760E}"/>
              </a:ext>
            </a:extLst>
          </p:cNvPr>
          <p:cNvSpPr/>
          <p:nvPr/>
        </p:nvSpPr>
        <p:spPr>
          <a:xfrm>
            <a:off x="11056621" y="3813087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E63D406-77F7-B6C7-EEA1-01D24B5AA4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2237" r="4188" b="1049"/>
          <a:stretch/>
        </p:blipFill>
        <p:spPr>
          <a:xfrm>
            <a:off x="4534978" y="2277262"/>
            <a:ext cx="3235632" cy="2679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E3AAAB-5205-987D-DA95-BFE14380B75B}"/>
              </a:ext>
            </a:extLst>
          </p:cNvPr>
          <p:cNvSpPr txBox="1"/>
          <p:nvPr/>
        </p:nvSpPr>
        <p:spPr>
          <a:xfrm>
            <a:off x="1161817" y="869578"/>
            <a:ext cx="25344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u="sng" dirty="0">
                <a:latin typeface="+mj-lt"/>
                <a:cs typeface="Calibri"/>
              </a:rPr>
              <a:t>Pain</a:t>
            </a:r>
            <a:endParaRPr lang="en-GB" sz="3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99C48-6BC5-B78A-3A15-7FAA7E0ACA54}"/>
              </a:ext>
            </a:extLst>
          </p:cNvPr>
          <p:cNvSpPr txBox="1"/>
          <p:nvPr/>
        </p:nvSpPr>
        <p:spPr>
          <a:xfrm>
            <a:off x="7260771" y="587793"/>
            <a:ext cx="27128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+mj-lt"/>
                <a:cs typeface="Calibri"/>
              </a:rPr>
              <a:t>Period changes</a:t>
            </a:r>
            <a:endParaRPr lang="en-GB" sz="3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74E53-2829-84F4-76BC-23482960806B}"/>
              </a:ext>
            </a:extLst>
          </p:cNvPr>
          <p:cNvSpPr txBox="1"/>
          <p:nvPr/>
        </p:nvSpPr>
        <p:spPr>
          <a:xfrm>
            <a:off x="1161817" y="3800297"/>
            <a:ext cx="33269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+mj-lt"/>
                <a:cs typeface="Calibri"/>
              </a:rPr>
              <a:t>Stomach problems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8AF79-B89A-6649-BEC5-6BB6FA1A3741}"/>
              </a:ext>
            </a:extLst>
          </p:cNvPr>
          <p:cNvSpPr txBox="1"/>
          <p:nvPr/>
        </p:nvSpPr>
        <p:spPr>
          <a:xfrm>
            <a:off x="9448088" y="3653766"/>
            <a:ext cx="25344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u="sng" dirty="0">
                <a:latin typeface="+mj-lt"/>
                <a:cs typeface="Calibri"/>
              </a:rPr>
              <a:t>Subfertility</a:t>
            </a:r>
            <a:endParaRPr lang="en-GB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2593A-2AE3-45BA-0806-11D0F8305E15}"/>
              </a:ext>
            </a:extLst>
          </p:cNvPr>
          <p:cNvSpPr txBox="1"/>
          <p:nvPr/>
        </p:nvSpPr>
        <p:spPr>
          <a:xfrm>
            <a:off x="6608438" y="1161014"/>
            <a:ext cx="36671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+mj-lt"/>
                <a:cs typeface="Calibri"/>
              </a:rPr>
              <a:t>Heavy, irregular or painful periods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D1EB8-78C7-0201-6964-3BE7DCB0D33A}"/>
              </a:ext>
            </a:extLst>
          </p:cNvPr>
          <p:cNvSpPr txBox="1"/>
          <p:nvPr/>
        </p:nvSpPr>
        <p:spPr>
          <a:xfrm>
            <a:off x="1523049" y="4367013"/>
            <a:ext cx="366712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latin typeface="+mj-lt"/>
                <a:cs typeface="Calibri"/>
              </a:rPr>
              <a:t>Diarrhoea</a:t>
            </a:r>
          </a:p>
          <a:p>
            <a:r>
              <a:rPr lang="en-GB" sz="2400" dirty="0">
                <a:latin typeface="+mj-lt"/>
                <a:cs typeface="Calibri"/>
              </a:rPr>
              <a:t>Constipation</a:t>
            </a:r>
          </a:p>
          <a:p>
            <a:r>
              <a:rPr lang="en-GB" sz="2400" dirty="0">
                <a:latin typeface="+mj-lt"/>
                <a:cs typeface="Calibri"/>
              </a:rPr>
              <a:t>Nausea</a:t>
            </a:r>
          </a:p>
          <a:p>
            <a:r>
              <a:rPr lang="en-GB" sz="2400" dirty="0">
                <a:latin typeface="+mj-lt"/>
                <a:cs typeface="Calibri"/>
              </a:rPr>
              <a:t>Bloating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936D3-DDF5-5D0F-1E44-C596480DF97B}"/>
              </a:ext>
            </a:extLst>
          </p:cNvPr>
          <p:cNvSpPr txBox="1"/>
          <p:nvPr/>
        </p:nvSpPr>
        <p:spPr>
          <a:xfrm>
            <a:off x="-38615" y="6492445"/>
            <a:ext cx="52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latin typeface="Arial Nova"/>
                <a:cs typeface="Calibri"/>
              </a:rPr>
              <a:t>(1)</a:t>
            </a:r>
            <a:endParaRPr lang="en-GB">
              <a:latin typeface="Arial Nova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923714E-4E95-159F-20F5-B73C7578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>
            <a:fillRect/>
          </a:stretch>
        </p:blipFill>
        <p:spPr bwMode="auto">
          <a:xfrm>
            <a:off x="0" y="6125325"/>
            <a:ext cx="1219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99C79301-F1DA-2015-CD89-0424E24C8E28}"/>
              </a:ext>
            </a:extLst>
          </p:cNvPr>
          <p:cNvSpPr/>
          <p:nvPr/>
        </p:nvSpPr>
        <p:spPr>
          <a:xfrm>
            <a:off x="10380346" y="4840589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84B9487-C805-469B-5F47-FCB4B1E70616}"/>
              </a:ext>
            </a:extLst>
          </p:cNvPr>
          <p:cNvSpPr/>
          <p:nvPr/>
        </p:nvSpPr>
        <p:spPr>
          <a:xfrm>
            <a:off x="11056621" y="3790606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E43C4-BF39-37A5-16BB-1FE8EA8C72D7}"/>
              </a:ext>
            </a:extLst>
          </p:cNvPr>
          <p:cNvSpPr txBox="1"/>
          <p:nvPr/>
        </p:nvSpPr>
        <p:spPr>
          <a:xfrm>
            <a:off x="1370424" y="1436294"/>
            <a:ext cx="366712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+mj-lt"/>
                <a:cs typeface="Calibri"/>
              </a:rPr>
              <a:t>Pelvic pain</a:t>
            </a:r>
          </a:p>
          <a:p>
            <a:r>
              <a:rPr lang="en-GB" sz="2400" dirty="0">
                <a:latin typeface="+mj-lt"/>
                <a:cs typeface="Calibri"/>
              </a:rPr>
              <a:t>Cramping period pain</a:t>
            </a:r>
          </a:p>
          <a:p>
            <a:r>
              <a:rPr lang="en-GB" sz="2400" dirty="0">
                <a:latin typeface="+mj-lt"/>
                <a:cs typeface="Calibri"/>
              </a:rPr>
              <a:t>Pain after sex</a:t>
            </a:r>
          </a:p>
          <a:p>
            <a:r>
              <a:rPr lang="en-GB" sz="2400" dirty="0">
                <a:latin typeface="+mj-lt"/>
                <a:cs typeface="Calibri"/>
              </a:rPr>
              <a:t>Painful bowel movements </a:t>
            </a:r>
          </a:p>
          <a:p>
            <a:r>
              <a:rPr lang="en-GB" sz="2400" dirty="0">
                <a:latin typeface="+mj-lt"/>
                <a:cs typeface="Calibri"/>
              </a:rPr>
              <a:t>Pain during urinating </a:t>
            </a:r>
            <a:endParaRPr lang="en-GB" sz="2400" dirty="0">
              <a:latin typeface="+mj-lt"/>
              <a:ea typeface="+mn-lt"/>
              <a:cs typeface="+mn-lt"/>
            </a:endParaRPr>
          </a:p>
          <a:p>
            <a:pPr algn="l"/>
            <a:endParaRPr lang="en-GB" sz="2000" dirty="0">
              <a:latin typeface="Arial Nova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3D267F-2406-B343-AA73-BEE5973DEFCD}"/>
              </a:ext>
            </a:extLst>
          </p:cNvPr>
          <p:cNvSpPr txBox="1"/>
          <p:nvPr/>
        </p:nvSpPr>
        <p:spPr>
          <a:xfrm>
            <a:off x="6856401" y="4261022"/>
            <a:ext cx="51396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+mj-lt"/>
                <a:cs typeface="Calibri"/>
              </a:rPr>
              <a:t>Difficulty getting pregnant- this does not happen to everyone with endometriosis but some patients do struggle becoming pregnant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794BD2-C890-ADEA-2D35-0C1794572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3026">
            <a:off x="3319561" y="423207"/>
            <a:ext cx="5487194" cy="54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DD529B9-5996-BC58-2863-346B776B0D3B}"/>
              </a:ext>
            </a:extLst>
          </p:cNvPr>
          <p:cNvSpPr/>
          <p:nvPr/>
        </p:nvSpPr>
        <p:spPr>
          <a:xfrm>
            <a:off x="-952500" y="-296582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41A56A6-0A72-1B54-3E49-A4B4C3337C23}"/>
              </a:ext>
            </a:extLst>
          </p:cNvPr>
          <p:cNvSpPr/>
          <p:nvPr/>
        </p:nvSpPr>
        <p:spPr>
          <a:xfrm>
            <a:off x="952500" y="-971505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144801-3100-568D-EF73-0FD138701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4" y="202775"/>
            <a:ext cx="3670987" cy="300104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FF6D260-067A-854E-D268-A3A6D86EF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42" y="237766"/>
            <a:ext cx="3675277" cy="3001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193C65-0AC4-A465-9A9D-FB3744E511FD}"/>
              </a:ext>
            </a:extLst>
          </p:cNvPr>
          <p:cNvSpPr txBox="1"/>
          <p:nvPr/>
        </p:nvSpPr>
        <p:spPr>
          <a:xfrm>
            <a:off x="344116" y="1194594"/>
            <a:ext cx="81258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+mj-lt"/>
                <a:cs typeface="Calibri"/>
              </a:rPr>
              <a:t>The endometrial tissue grows and bleeds in response to the </a:t>
            </a:r>
            <a:r>
              <a:rPr lang="en-GB" sz="2400" b="1" dirty="0">
                <a:latin typeface="+mj-lt"/>
                <a:cs typeface="Calibri"/>
              </a:rPr>
              <a:t>hormones </a:t>
            </a:r>
            <a:r>
              <a:rPr lang="en-GB" sz="2400" dirty="0">
                <a:latin typeface="+mj-lt"/>
                <a:cs typeface="Calibri"/>
              </a:rPr>
              <a:t>that your body releases to control your menstrual cycle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C1286-7B07-1D50-7C11-F2609EAB2946}"/>
              </a:ext>
            </a:extLst>
          </p:cNvPr>
          <p:cNvSpPr txBox="1"/>
          <p:nvPr/>
        </p:nvSpPr>
        <p:spPr>
          <a:xfrm>
            <a:off x="344116" y="2684808"/>
            <a:ext cx="8125853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+mj-lt"/>
                <a:cs typeface="Calibri"/>
              </a:rPr>
              <a:t>As your hormone levels change throughout the month, the endometrial tissue responds by swelling and bleeding </a:t>
            </a:r>
            <a:endParaRPr lang="en-US" sz="2400" dirty="0">
              <a:latin typeface="+mj-lt"/>
              <a:cs typeface="Calibri"/>
            </a:endParaRPr>
          </a:p>
          <a:p>
            <a:r>
              <a:rPr lang="en-GB" sz="2400" dirty="0">
                <a:latin typeface="+mj-lt"/>
                <a:cs typeface="Calibri"/>
              </a:rPr>
              <a:t>This can cause </a:t>
            </a:r>
            <a:r>
              <a:rPr lang="en-GB" sz="2400" b="1" dirty="0">
                <a:latin typeface="+mj-lt"/>
                <a:cs typeface="Calibri"/>
              </a:rPr>
              <a:t>pain </a:t>
            </a:r>
            <a:r>
              <a:rPr lang="en-GB" sz="2400" dirty="0">
                <a:latin typeface="+mj-lt"/>
                <a:cs typeface="Calibri"/>
              </a:rPr>
              <a:t>and </a:t>
            </a:r>
            <a:r>
              <a:rPr lang="en-GB" sz="2400" b="1" dirty="0">
                <a:latin typeface="+mj-lt"/>
                <a:cs typeface="Calibri"/>
              </a:rPr>
              <a:t>changes to your periods</a:t>
            </a:r>
            <a:endParaRPr lang="en-US" sz="2400" b="1" dirty="0">
              <a:latin typeface="+mj-lt"/>
              <a:cs typeface="Calibri"/>
            </a:endParaRPr>
          </a:p>
          <a:p>
            <a:pPr algn="l"/>
            <a:endParaRPr lang="en-GB" sz="2000" dirty="0">
              <a:latin typeface="Arial Nova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EFCC7-A641-59B7-0070-3305BBA48FD3}"/>
              </a:ext>
            </a:extLst>
          </p:cNvPr>
          <p:cNvSpPr txBox="1"/>
          <p:nvPr/>
        </p:nvSpPr>
        <p:spPr>
          <a:xfrm>
            <a:off x="122406" y="4386168"/>
            <a:ext cx="7943908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dirty="0">
                <a:latin typeface="+mj-lt"/>
                <a:cs typeface="Calibri"/>
              </a:rPr>
              <a:t>This process of swelling and bleeding can cause the development of </a:t>
            </a:r>
            <a:r>
              <a:rPr lang="en-GB" sz="2400" b="1" u="sng" dirty="0">
                <a:solidFill>
                  <a:srgbClr val="7030A0"/>
                </a:solidFill>
                <a:latin typeface="+mj-lt"/>
                <a:cs typeface="Calibri"/>
              </a:rPr>
              <a:t>scar tissue</a:t>
            </a:r>
            <a:r>
              <a:rPr lang="en-GB" sz="2400" dirty="0">
                <a:latin typeface="+mj-lt"/>
                <a:cs typeface="Calibri"/>
              </a:rPr>
              <a:t> and </a:t>
            </a:r>
            <a:r>
              <a:rPr lang="en-GB" sz="2400" b="1" u="sng" dirty="0">
                <a:solidFill>
                  <a:srgbClr val="7030A0"/>
                </a:solidFill>
                <a:latin typeface="+mj-lt"/>
                <a:cs typeface="Calibri"/>
              </a:rPr>
              <a:t>adhesions </a:t>
            </a:r>
            <a:r>
              <a:rPr lang="en-GB" sz="2400" dirty="0">
                <a:latin typeface="+mj-lt"/>
                <a:cs typeface="Calibri"/>
              </a:rPr>
              <a:t>between your organs</a:t>
            </a:r>
            <a:endParaRPr lang="en-US" sz="2400" dirty="0">
              <a:latin typeface="+mj-lt"/>
              <a:cs typeface="Calibri"/>
            </a:endParaRPr>
          </a:p>
          <a:p>
            <a:pPr algn="r"/>
            <a:r>
              <a:rPr lang="en-GB" sz="2400" dirty="0">
                <a:latin typeface="+mj-lt"/>
                <a:cs typeface="Calibri"/>
              </a:rPr>
              <a:t>This can lead to </a:t>
            </a:r>
            <a:r>
              <a:rPr lang="en-GB" sz="2400" b="1" dirty="0">
                <a:latin typeface="+mj-lt"/>
                <a:cs typeface="Calibri"/>
              </a:rPr>
              <a:t>pain </a:t>
            </a:r>
            <a:r>
              <a:rPr lang="en-GB" sz="2400" dirty="0">
                <a:latin typeface="+mj-lt"/>
                <a:cs typeface="Calibri"/>
              </a:rPr>
              <a:t>and </a:t>
            </a:r>
            <a:r>
              <a:rPr lang="en-GB" sz="2400" b="1" dirty="0">
                <a:latin typeface="+mj-lt"/>
                <a:cs typeface="Calibri"/>
              </a:rPr>
              <a:t>difficulty getting pregnant</a:t>
            </a:r>
            <a:endParaRPr lang="en-GB" sz="2400" dirty="0">
              <a:latin typeface="+mj-lt"/>
              <a:cs typeface="Calibri"/>
            </a:endParaRPr>
          </a:p>
          <a:p>
            <a:pPr algn="l"/>
            <a:endParaRPr lang="en-GB" sz="2000" dirty="0">
              <a:latin typeface="Arial Nova"/>
              <a:cs typeface="Calibri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AB7DDCA-1138-5F1B-242E-9E5CE18BC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10" y="3334776"/>
            <a:ext cx="3675277" cy="300104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AC4139E-554B-AAD1-FA23-3630EB917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42" y="3247472"/>
            <a:ext cx="3678249" cy="32243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49859E-4A3E-86F5-3444-D62EEDF58E76}"/>
              </a:ext>
            </a:extLst>
          </p:cNvPr>
          <p:cNvSpPr txBox="1"/>
          <p:nvPr/>
        </p:nvSpPr>
        <p:spPr>
          <a:xfrm>
            <a:off x="2574" y="6471851"/>
            <a:ext cx="52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latin typeface="Arial Nova"/>
                <a:cs typeface="Calibri"/>
              </a:rPr>
              <a:t>(2)</a:t>
            </a:r>
            <a:endParaRPr lang="en-GB" dirty="0">
              <a:latin typeface="Arial Nova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843BF8C-BA6B-834D-8BF2-D2066A8C6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>
            <a:fillRect/>
          </a:stretch>
        </p:blipFill>
        <p:spPr bwMode="auto">
          <a:xfrm>
            <a:off x="0" y="6125325"/>
            <a:ext cx="1219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624AAE-33EE-087E-58F7-2BC196542064}"/>
              </a:ext>
            </a:extLst>
          </p:cNvPr>
          <p:cNvSpPr/>
          <p:nvPr/>
        </p:nvSpPr>
        <p:spPr>
          <a:xfrm>
            <a:off x="10380346" y="4840589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0748272-8363-8C1F-6BF2-EEA1A2EBD4E2}"/>
              </a:ext>
            </a:extLst>
          </p:cNvPr>
          <p:cNvSpPr/>
          <p:nvPr/>
        </p:nvSpPr>
        <p:spPr>
          <a:xfrm>
            <a:off x="11056621" y="3790606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DD529B9-5996-BC58-2863-346B776B0D3B}"/>
              </a:ext>
            </a:extLst>
          </p:cNvPr>
          <p:cNvSpPr/>
          <p:nvPr/>
        </p:nvSpPr>
        <p:spPr>
          <a:xfrm>
            <a:off x="-952500" y="-296582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41A56A6-0A72-1B54-3E49-A4B4C3337C23}"/>
              </a:ext>
            </a:extLst>
          </p:cNvPr>
          <p:cNvSpPr/>
          <p:nvPr/>
        </p:nvSpPr>
        <p:spPr>
          <a:xfrm>
            <a:off x="952500" y="-971505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93C65-0AC4-A465-9A9D-FB3744E511FD}"/>
              </a:ext>
            </a:extLst>
          </p:cNvPr>
          <p:cNvSpPr txBox="1"/>
          <p:nvPr/>
        </p:nvSpPr>
        <p:spPr>
          <a:xfrm>
            <a:off x="3319362" y="1035799"/>
            <a:ext cx="81258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+mj-lt"/>
                <a:cs typeface="Calibri Light"/>
              </a:rPr>
              <a:t>What causes endometriosis?</a:t>
            </a:r>
            <a:endParaRPr lang="en-US" sz="32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49859E-4A3E-86F5-3444-D62EEDF58E76}"/>
              </a:ext>
            </a:extLst>
          </p:cNvPr>
          <p:cNvSpPr txBox="1"/>
          <p:nvPr/>
        </p:nvSpPr>
        <p:spPr>
          <a:xfrm>
            <a:off x="2574" y="6471851"/>
            <a:ext cx="52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latin typeface="Arial Nova"/>
                <a:cs typeface="Calibri"/>
              </a:rPr>
              <a:t>(2)</a:t>
            </a:r>
            <a:endParaRPr lang="en-GB" dirty="0">
              <a:latin typeface="Arial Nova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843BF8C-BA6B-834D-8BF2-D2066A8C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>
            <a:fillRect/>
          </a:stretch>
        </p:blipFill>
        <p:spPr bwMode="auto">
          <a:xfrm>
            <a:off x="0" y="6125325"/>
            <a:ext cx="1219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624AAE-33EE-087E-58F7-2BC196542064}"/>
              </a:ext>
            </a:extLst>
          </p:cNvPr>
          <p:cNvSpPr/>
          <p:nvPr/>
        </p:nvSpPr>
        <p:spPr>
          <a:xfrm>
            <a:off x="10380346" y="4840589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0748272-8363-8C1F-6BF2-EEA1A2EBD4E2}"/>
              </a:ext>
            </a:extLst>
          </p:cNvPr>
          <p:cNvSpPr/>
          <p:nvPr/>
        </p:nvSpPr>
        <p:spPr>
          <a:xfrm>
            <a:off x="11056621" y="3790606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DA84-8B87-F205-60BC-719931CFCBD1}"/>
              </a:ext>
            </a:extLst>
          </p:cNvPr>
          <p:cNvSpPr txBox="1"/>
          <p:nvPr/>
        </p:nvSpPr>
        <p:spPr>
          <a:xfrm>
            <a:off x="526448" y="2221162"/>
            <a:ext cx="844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  <a:ea typeface="+mn-lt"/>
                <a:cs typeface="+mn-lt"/>
              </a:rPr>
              <a:t>The exact cause of endometriosis is unknown</a:t>
            </a:r>
            <a:endParaRPr lang="en-GB" sz="3200" dirty="0">
              <a:latin typeface="+mj-lt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A034A-DCF1-FFC7-FF92-1FCB9BB7015E}"/>
              </a:ext>
            </a:extLst>
          </p:cNvPr>
          <p:cNvSpPr txBox="1"/>
          <p:nvPr/>
        </p:nvSpPr>
        <p:spPr>
          <a:xfrm>
            <a:off x="538108" y="3318866"/>
            <a:ext cx="11115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latin typeface="+mj-lt"/>
                <a:cs typeface="Arial"/>
              </a:rPr>
              <a:t>Several theories have tried to explain the cause of endometriosis, but </a:t>
            </a:r>
            <a:r>
              <a:rPr lang="en-GB" sz="3200" b="1" dirty="0">
                <a:latin typeface="+mj-lt"/>
                <a:cs typeface="Arial"/>
              </a:rPr>
              <a:t>none</a:t>
            </a:r>
            <a:r>
              <a:rPr lang="en-GB" sz="3200" dirty="0">
                <a:latin typeface="+mj-lt"/>
                <a:cs typeface="Arial"/>
              </a:rPr>
              <a:t> of these </a:t>
            </a:r>
            <a:r>
              <a:rPr lang="en-GB" sz="3200" b="1" dirty="0">
                <a:latin typeface="+mj-lt"/>
                <a:cs typeface="Arial"/>
              </a:rPr>
              <a:t>fully explain</a:t>
            </a:r>
            <a:r>
              <a:rPr lang="en-GB" sz="3200" dirty="0">
                <a:latin typeface="+mj-lt"/>
                <a:cs typeface="Arial"/>
              </a:rPr>
              <a:t> what  causes endometriosis</a:t>
            </a:r>
            <a:endParaRPr lang="en-GB" sz="3200" dirty="0">
              <a:latin typeface="+mj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63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DD529B9-5996-BC58-2863-346B776B0D3B}"/>
              </a:ext>
            </a:extLst>
          </p:cNvPr>
          <p:cNvSpPr/>
          <p:nvPr/>
        </p:nvSpPr>
        <p:spPr>
          <a:xfrm>
            <a:off x="-952500" y="-296582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41A56A6-0A72-1B54-3E49-A4B4C3337C23}"/>
              </a:ext>
            </a:extLst>
          </p:cNvPr>
          <p:cNvSpPr/>
          <p:nvPr/>
        </p:nvSpPr>
        <p:spPr>
          <a:xfrm>
            <a:off x="952500" y="-971505"/>
            <a:ext cx="3133725" cy="279951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93C65-0AC4-A465-9A9D-FB3744E511FD}"/>
              </a:ext>
            </a:extLst>
          </p:cNvPr>
          <p:cNvSpPr txBox="1"/>
          <p:nvPr/>
        </p:nvSpPr>
        <p:spPr>
          <a:xfrm>
            <a:off x="3336474" y="705613"/>
            <a:ext cx="81258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+mj-lt"/>
                <a:cs typeface="Calibri Light"/>
              </a:rPr>
              <a:t>What causes endometriosis?</a:t>
            </a:r>
            <a:endParaRPr lang="en-US" sz="32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49859E-4A3E-86F5-3444-D62EEDF58E76}"/>
              </a:ext>
            </a:extLst>
          </p:cNvPr>
          <p:cNvSpPr txBox="1"/>
          <p:nvPr/>
        </p:nvSpPr>
        <p:spPr>
          <a:xfrm>
            <a:off x="2574" y="6471851"/>
            <a:ext cx="523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latin typeface="Arial Nova"/>
                <a:cs typeface="Calibri"/>
              </a:rPr>
              <a:t>(2)</a:t>
            </a:r>
            <a:endParaRPr lang="en-GB" dirty="0">
              <a:latin typeface="Arial Nova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843BF8C-BA6B-834D-8BF2-D2066A8C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>
            <a:fillRect/>
          </a:stretch>
        </p:blipFill>
        <p:spPr bwMode="auto">
          <a:xfrm>
            <a:off x="0" y="6125325"/>
            <a:ext cx="1219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624AAE-33EE-087E-58F7-2BC196542064}"/>
              </a:ext>
            </a:extLst>
          </p:cNvPr>
          <p:cNvSpPr/>
          <p:nvPr/>
        </p:nvSpPr>
        <p:spPr>
          <a:xfrm>
            <a:off x="10380346" y="4840589"/>
            <a:ext cx="3810000" cy="3495675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0748272-8363-8C1F-6BF2-EEA1A2EBD4E2}"/>
              </a:ext>
            </a:extLst>
          </p:cNvPr>
          <p:cNvSpPr/>
          <p:nvPr/>
        </p:nvSpPr>
        <p:spPr>
          <a:xfrm>
            <a:off x="11056621" y="3790606"/>
            <a:ext cx="3133725" cy="2799512"/>
          </a:xfrm>
          <a:prstGeom prst="flowChartConnector">
            <a:avLst/>
          </a:prstGeom>
          <a:gradFill flip="none" rotWithShape="1">
            <a:gsLst>
              <a:gs pos="100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5000">
                <a:schemeClr val="accent1">
                  <a:tint val="23500"/>
                  <a:satMod val="160000"/>
                  <a:alpha val="68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70E141-87DC-B743-0B49-883FBC1EC7EF}"/>
              </a:ext>
            </a:extLst>
          </p:cNvPr>
          <p:cNvSpPr txBox="1"/>
          <p:nvPr/>
        </p:nvSpPr>
        <p:spPr>
          <a:xfrm>
            <a:off x="1430339" y="2713447"/>
            <a:ext cx="232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Genetics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7ED8A-F12D-4A5A-CBB5-91D10AA6E41C}"/>
              </a:ext>
            </a:extLst>
          </p:cNvPr>
          <p:cNvSpPr txBox="1"/>
          <p:nvPr/>
        </p:nvSpPr>
        <p:spPr>
          <a:xfrm>
            <a:off x="6757853" y="3057620"/>
            <a:ext cx="4960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tx1"/>
                </a:solidFill>
                <a:latin typeface="+mj-lt"/>
                <a:cs typeface="Calibri"/>
              </a:rPr>
              <a:t>A problem with the body's immune system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E952F1A1-6417-1BF4-5F51-5508D1B3A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77" y="4246943"/>
            <a:ext cx="2478039" cy="20702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57FBA4-34ED-17D5-D9A9-07D6A9F8074C}"/>
              </a:ext>
            </a:extLst>
          </p:cNvPr>
          <p:cNvSpPr txBox="1"/>
          <p:nvPr/>
        </p:nvSpPr>
        <p:spPr>
          <a:xfrm>
            <a:off x="99392" y="4703932"/>
            <a:ext cx="4830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tx1"/>
                </a:solidFill>
                <a:latin typeface="+mj-lt"/>
                <a:cs typeface="Calibri"/>
              </a:rPr>
              <a:t>The spread of endometrial cells through the bloodstream and lymphatic syndrome </a:t>
            </a:r>
            <a:endParaRPr lang="en-GB" sz="2800" dirty="0">
              <a:latin typeface="+mj-lt"/>
            </a:endParaRPr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27B42084-0DEC-7B36-07F2-3BE64051D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87" y="1614739"/>
            <a:ext cx="3020372" cy="3020372"/>
          </a:xfrm>
          <a:prstGeom prst="rect">
            <a:avLst/>
          </a:prstGeom>
        </p:spPr>
      </p:pic>
      <p:pic>
        <p:nvPicPr>
          <p:cNvPr id="32" name="Picture 31" descr="A picture containing paper clip, light&#10;&#10;Description automatically generated">
            <a:extLst>
              <a:ext uri="{FF2B5EF4-FFF2-40B4-BE49-F238E27FC236}">
                <a16:creationId xmlns:a16="http://schemas.microsoft.com/office/drawing/2014/main" id="{21DAAE02-E312-C105-C2EB-465264C9A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6" y="1407431"/>
            <a:ext cx="2251477" cy="2251477"/>
          </a:xfrm>
          <a:prstGeom prst="rect">
            <a:avLst/>
          </a:prstGeom>
        </p:spPr>
      </p:pic>
      <p:pic>
        <p:nvPicPr>
          <p:cNvPr id="34" name="Picture 33" descr="A picture containing vector graphics, gear&#10;&#10;Description automatically generated">
            <a:extLst>
              <a:ext uri="{FF2B5EF4-FFF2-40B4-BE49-F238E27FC236}">
                <a16:creationId xmlns:a16="http://schemas.microsoft.com/office/drawing/2014/main" id="{BD6A55F4-B5AB-6E77-BCB9-3D2390C16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6" y="867483"/>
            <a:ext cx="2672503" cy="26725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3DFC6B4-6108-295F-432B-A0FCCD2C822F}"/>
              </a:ext>
            </a:extLst>
          </p:cNvPr>
          <p:cNvSpPr txBox="1"/>
          <p:nvPr/>
        </p:nvSpPr>
        <p:spPr>
          <a:xfrm>
            <a:off x="7832035" y="4374117"/>
            <a:ext cx="4260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+mj-lt"/>
                <a:cs typeface="Calibri"/>
              </a:rPr>
              <a:t>BUT...</a:t>
            </a:r>
          </a:p>
          <a:p>
            <a:pPr algn="r"/>
            <a:r>
              <a:rPr lang="en-GB" sz="2800" dirty="0">
                <a:solidFill>
                  <a:schemeClr val="tx1"/>
                </a:solidFill>
                <a:latin typeface="+mj-lt"/>
                <a:cs typeface="Calibri"/>
              </a:rPr>
              <a:t>None of these theories fully explain the cause of endometriosis.</a:t>
            </a:r>
          </a:p>
        </p:txBody>
      </p:sp>
    </p:spTree>
    <p:extLst>
      <p:ext uri="{BB962C8B-B14F-4D97-AF65-F5344CB8AC3E}">
        <p14:creationId xmlns:p14="http://schemas.microsoft.com/office/powerpoint/2010/main" val="15886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3" grpId="0"/>
      <p:bldP spid="26" grpId="0"/>
      <p:bldP spid="3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243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Nova</vt:lpstr>
      <vt:lpstr>Calibri</vt:lpstr>
      <vt:lpstr>Calibri Light</vt:lpstr>
      <vt:lpstr>1_Office Theme</vt:lpstr>
      <vt:lpstr>Office Theme</vt:lpstr>
      <vt:lpstr>Symptoms in endometriosis and what causes them?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KIRBY, Stacy (NORTHERN LINCOLNSHIRE AND GOOLE NHS FOUNDATION TRUST)</cp:lastModifiedBy>
  <cp:revision>195</cp:revision>
  <dcterms:created xsi:type="dcterms:W3CDTF">2023-02-10T16:46:23Z</dcterms:created>
  <dcterms:modified xsi:type="dcterms:W3CDTF">2024-03-08T13:39:27Z</dcterms:modified>
</cp:coreProperties>
</file>