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9" r:id="rId2"/>
    <p:sldMasterId id="2147483702" r:id="rId3"/>
    <p:sldMasterId id="2147483714" r:id="rId4"/>
    <p:sldMasterId id="2147483722" r:id="rId5"/>
    <p:sldMasterId id="2147483734" r:id="rId6"/>
    <p:sldMasterId id="2147483746" r:id="rId7"/>
    <p:sldMasterId id="2147483752" r:id="rId8"/>
  </p:sldMasterIdLst>
  <p:notesMasterIdLst>
    <p:notesMasterId r:id="rId73"/>
  </p:notesMasterIdLst>
  <p:sldIdLst>
    <p:sldId id="262" r:id="rId9"/>
    <p:sldId id="602" r:id="rId10"/>
    <p:sldId id="539" r:id="rId11"/>
    <p:sldId id="595" r:id="rId12"/>
    <p:sldId id="591" r:id="rId13"/>
    <p:sldId id="593" r:id="rId14"/>
    <p:sldId id="584" r:id="rId15"/>
    <p:sldId id="258" r:id="rId16"/>
    <p:sldId id="552" r:id="rId17"/>
    <p:sldId id="553" r:id="rId18"/>
    <p:sldId id="554" r:id="rId19"/>
    <p:sldId id="558" r:id="rId20"/>
    <p:sldId id="597" r:id="rId21"/>
    <p:sldId id="603" r:id="rId22"/>
    <p:sldId id="563" r:id="rId23"/>
    <p:sldId id="564" r:id="rId24"/>
    <p:sldId id="565" r:id="rId25"/>
    <p:sldId id="585" r:id="rId26"/>
    <p:sldId id="567" r:id="rId27"/>
    <p:sldId id="568" r:id="rId28"/>
    <p:sldId id="569" r:id="rId29"/>
    <p:sldId id="570" r:id="rId30"/>
    <p:sldId id="586" r:id="rId31"/>
    <p:sldId id="587" r:id="rId32"/>
    <p:sldId id="588" r:id="rId33"/>
    <p:sldId id="589" r:id="rId34"/>
    <p:sldId id="590" r:id="rId35"/>
    <p:sldId id="596" r:id="rId36"/>
    <p:sldId id="604" r:id="rId37"/>
    <p:sldId id="561" r:id="rId38"/>
    <p:sldId id="600" r:id="rId39"/>
    <p:sldId id="256" r:id="rId40"/>
    <p:sldId id="4666" r:id="rId41"/>
    <p:sldId id="4636" r:id="rId42"/>
    <p:sldId id="4639" r:id="rId43"/>
    <p:sldId id="4667" r:id="rId44"/>
    <p:sldId id="260" r:id="rId45"/>
    <p:sldId id="4668" r:id="rId46"/>
    <p:sldId id="269" r:id="rId47"/>
    <p:sldId id="4630" r:id="rId48"/>
    <p:sldId id="4641" r:id="rId49"/>
    <p:sldId id="4657" r:id="rId50"/>
    <p:sldId id="4642" r:id="rId51"/>
    <p:sldId id="4658" r:id="rId52"/>
    <p:sldId id="4659" r:id="rId53"/>
    <p:sldId id="4660" r:id="rId54"/>
    <p:sldId id="4647" r:id="rId55"/>
    <p:sldId id="4649" r:id="rId56"/>
    <p:sldId id="4650" r:id="rId57"/>
    <p:sldId id="4651" r:id="rId58"/>
    <p:sldId id="4652" r:id="rId59"/>
    <p:sldId id="4634" r:id="rId60"/>
    <p:sldId id="280" r:id="rId61"/>
    <p:sldId id="4661" r:id="rId62"/>
    <p:sldId id="4662" r:id="rId63"/>
    <p:sldId id="4664" r:id="rId64"/>
    <p:sldId id="266" r:id="rId65"/>
    <p:sldId id="4675" r:id="rId66"/>
    <p:sldId id="4674" r:id="rId67"/>
    <p:sldId id="605" r:id="rId68"/>
    <p:sldId id="332" r:id="rId69"/>
    <p:sldId id="329" r:id="rId70"/>
    <p:sldId id="295" r:id="rId71"/>
    <p:sldId id="60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93792" autoAdjust="0"/>
  </p:normalViewPr>
  <p:slideViewPr>
    <p:cSldViewPr snapToGrid="0">
      <p:cViewPr varScale="1">
        <p:scale>
          <a:sx n="59" d="100"/>
          <a:sy n="59" d="100"/>
        </p:scale>
        <p:origin x="788" y="60"/>
      </p:cViewPr>
      <p:guideLst/>
    </p:cSldViewPr>
  </p:slideViewPr>
  <p:notesTextViewPr>
    <p:cViewPr>
      <p:scale>
        <a:sx n="1" d="1"/>
        <a:sy n="1" d="1"/>
      </p:scale>
      <p:origin x="0" y="0"/>
    </p:cViewPr>
  </p:notesTextViewPr>
  <p:sorterViewPr>
    <p:cViewPr>
      <p:scale>
        <a:sx n="60" d="100"/>
        <a:sy n="60" d="100"/>
      </p:scale>
      <p:origin x="0" y="-48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1"/>
          <c:showBubbleSize val="0"/>
          <c:showLeaderLines val="0"/>
        </c:dLbls>
      </c:pie3DChart>
    </c:plotArea>
    <c:legend>
      <c:legendPos val="r"/>
      <c:overlay val="0"/>
      <c:txPr>
        <a:bodyPr/>
        <a:lstStyle/>
        <a:p>
          <a:pPr>
            <a:defRPr sz="105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GB" dirty="0">
                <a:solidFill>
                  <a:sysClr val="windowText" lastClr="000000"/>
                </a:solidFill>
              </a:rPr>
              <a:t>Life</a:t>
            </a:r>
            <a:r>
              <a:rPr lang="en-GB" baseline="0" dirty="0">
                <a:solidFill>
                  <a:sysClr val="windowText" lastClr="000000"/>
                </a:solidFill>
              </a:rPr>
              <a:t> expectancy at birth - males</a:t>
            </a:r>
            <a:endParaRPr lang="en-GB"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Data!$D$6:$D$22</c:f>
                <c:numCache>
                  <c:formatCode>General</c:formatCode>
                  <c:ptCount val="17"/>
                  <c:pt idx="0">
                    <c:v>2.2506910000004154E-2</c:v>
                  </c:pt>
                  <c:pt idx="1">
                    <c:v>0.43263647960058904</c:v>
                  </c:pt>
                  <c:pt idx="2">
                    <c:v>1.7927999999999997</c:v>
                  </c:pt>
                  <c:pt idx="3">
                    <c:v>2.2907000000000011</c:v>
                  </c:pt>
                  <c:pt idx="4">
                    <c:v>1.5035999999999916</c:v>
                  </c:pt>
                  <c:pt idx="5">
                    <c:v>1.5622000000000043</c:v>
                  </c:pt>
                  <c:pt idx="6">
                    <c:v>1.6419999999999959</c:v>
                  </c:pt>
                  <c:pt idx="7">
                    <c:v>1.4595999999999947</c:v>
                  </c:pt>
                  <c:pt idx="8">
                    <c:v>1.8289000000000044</c:v>
                  </c:pt>
                  <c:pt idx="9">
                    <c:v>1.6460999999999899</c:v>
                  </c:pt>
                  <c:pt idx="10">
                    <c:v>1.549199999999999</c:v>
                  </c:pt>
                  <c:pt idx="11">
                    <c:v>1.3041999999999945</c:v>
                  </c:pt>
                  <c:pt idx="12">
                    <c:v>1.9005000000000081</c:v>
                  </c:pt>
                  <c:pt idx="13">
                    <c:v>1.3425000000000011</c:v>
                  </c:pt>
                  <c:pt idx="14">
                    <c:v>1.6950999999999965</c:v>
                  </c:pt>
                  <c:pt idx="15">
                    <c:v>2.0375999999999976</c:v>
                  </c:pt>
                  <c:pt idx="16">
                    <c:v>1.2342000000000013</c:v>
                  </c:pt>
                </c:numCache>
              </c:numRef>
            </c:plus>
            <c:minus>
              <c:numRef>
                <c:f>Data!$C$6:$C$22</c:f>
                <c:numCache>
                  <c:formatCode>General</c:formatCode>
                  <c:ptCount val="17"/>
                  <c:pt idx="0">
                    <c:v>2.2506899999996222E-2</c:v>
                  </c:pt>
                  <c:pt idx="1">
                    <c:v>0.43263647960070273</c:v>
                  </c:pt>
                  <c:pt idx="2">
                    <c:v>1.7927999999999997</c:v>
                  </c:pt>
                  <c:pt idx="3">
                    <c:v>2.2907000000000011</c:v>
                  </c:pt>
                  <c:pt idx="4">
                    <c:v>1.5035000000000025</c:v>
                  </c:pt>
                  <c:pt idx="5">
                    <c:v>1.5622000000000043</c:v>
                  </c:pt>
                  <c:pt idx="6">
                    <c:v>1.6419000000000068</c:v>
                  </c:pt>
                  <c:pt idx="7">
                    <c:v>1.4595999999999947</c:v>
                  </c:pt>
                  <c:pt idx="8">
                    <c:v>1.8289000000000044</c:v>
                  </c:pt>
                  <c:pt idx="9">
                    <c:v>1.6461000000000041</c:v>
                  </c:pt>
                  <c:pt idx="10">
                    <c:v>1.549199999999999</c:v>
                  </c:pt>
                  <c:pt idx="11">
                    <c:v>1.304300000000012</c:v>
                  </c:pt>
                  <c:pt idx="12">
                    <c:v>1.9004000000000048</c:v>
                  </c:pt>
                  <c:pt idx="13">
                    <c:v>1.3423999999999978</c:v>
                  </c:pt>
                  <c:pt idx="14">
                    <c:v>1.6950000000000074</c:v>
                  </c:pt>
                  <c:pt idx="15">
                    <c:v>2.0375999999999976</c:v>
                  </c:pt>
                  <c:pt idx="16">
                    <c:v>1.2342000000000013</c:v>
                  </c:pt>
                </c:numCache>
              </c:numRef>
            </c:minus>
            <c:spPr>
              <a:noFill/>
              <a:ln w="9525" cap="flat" cmpd="sng" algn="ctr">
                <a:solidFill>
                  <a:schemeClr val="tx1">
                    <a:lumMod val="65000"/>
                    <a:lumOff val="35000"/>
                  </a:schemeClr>
                </a:solidFill>
                <a:round/>
              </a:ln>
              <a:effectLst/>
            </c:spPr>
          </c:errBars>
          <c:cat>
            <c:strRef>
              <c:f>Data!$A$6:$A$22</c:f>
              <c:strCache>
                <c:ptCount val="17"/>
                <c:pt idx="0">
                  <c:v>England</c:v>
                </c:pt>
                <c:pt idx="1">
                  <c:v>North East Lincolnshire</c:v>
                </c:pt>
                <c:pt idx="2">
                  <c:v>East Marsh</c:v>
                </c:pt>
                <c:pt idx="3">
                  <c:v>West Marsh</c:v>
                </c:pt>
                <c:pt idx="4">
                  <c:v>South</c:v>
                </c:pt>
                <c:pt idx="5">
                  <c:v>Sidney Sussex</c:v>
                </c:pt>
                <c:pt idx="6">
                  <c:v>Heneage</c:v>
                </c:pt>
                <c:pt idx="7">
                  <c:v>Croft Baker</c:v>
                </c:pt>
                <c:pt idx="8">
                  <c:v>Freshney</c:v>
                </c:pt>
                <c:pt idx="9">
                  <c:v>Park</c:v>
                </c:pt>
                <c:pt idx="10">
                  <c:v>Immingham</c:v>
                </c:pt>
                <c:pt idx="11">
                  <c:v>Yarborough</c:v>
                </c:pt>
                <c:pt idx="12">
                  <c:v>Waltham</c:v>
                </c:pt>
                <c:pt idx="13">
                  <c:v>Humberston and New Waltham</c:v>
                </c:pt>
                <c:pt idx="14">
                  <c:v>Haverstoe</c:v>
                </c:pt>
                <c:pt idx="15">
                  <c:v>Wolds</c:v>
                </c:pt>
                <c:pt idx="16">
                  <c:v>Scartho</c:v>
                </c:pt>
              </c:strCache>
            </c:strRef>
          </c:cat>
          <c:val>
            <c:numRef>
              <c:f>Data!$B$6:$B$22</c:f>
              <c:numCache>
                <c:formatCode>0.0</c:formatCode>
                <c:ptCount val="17"/>
                <c:pt idx="0">
                  <c:v>79.657066439999994</c:v>
                </c:pt>
                <c:pt idx="1">
                  <c:v>77.628418851079005</c:v>
                </c:pt>
                <c:pt idx="2">
                  <c:v>70.028700000000001</c:v>
                </c:pt>
                <c:pt idx="3">
                  <c:v>73.981999999999999</c:v>
                </c:pt>
                <c:pt idx="4">
                  <c:v>74.995500000000007</c:v>
                </c:pt>
                <c:pt idx="5">
                  <c:v>75.517099999999999</c:v>
                </c:pt>
                <c:pt idx="6">
                  <c:v>75.858800000000002</c:v>
                </c:pt>
                <c:pt idx="7">
                  <c:v>77.294899999999998</c:v>
                </c:pt>
                <c:pt idx="8">
                  <c:v>77.7684</c:v>
                </c:pt>
                <c:pt idx="9">
                  <c:v>78.085400000000007</c:v>
                </c:pt>
                <c:pt idx="10">
                  <c:v>78.114699999999999</c:v>
                </c:pt>
                <c:pt idx="11">
                  <c:v>78.209100000000007</c:v>
                </c:pt>
                <c:pt idx="12">
                  <c:v>80.482399999999998</c:v>
                </c:pt>
                <c:pt idx="13">
                  <c:v>81.164500000000004</c:v>
                </c:pt>
                <c:pt idx="14">
                  <c:v>81.327100000000002</c:v>
                </c:pt>
                <c:pt idx="15">
                  <c:v>81.428899999999999</c:v>
                </c:pt>
                <c:pt idx="16">
                  <c:v>81.923000000000002</c:v>
                </c:pt>
              </c:numCache>
            </c:numRef>
          </c:val>
          <c:extLst>
            <c:ext xmlns:c16="http://schemas.microsoft.com/office/drawing/2014/chart" uri="{C3380CC4-5D6E-409C-BE32-E72D297353CC}">
              <c16:uniqueId val="{00000000-81EC-4A4B-A7D2-DDE0C3CE17BE}"/>
            </c:ext>
          </c:extLst>
        </c:ser>
        <c:dLbls>
          <c:showLegendKey val="0"/>
          <c:showVal val="0"/>
          <c:showCatName val="0"/>
          <c:showSerName val="0"/>
          <c:showPercent val="0"/>
          <c:showBubbleSize val="0"/>
        </c:dLbls>
        <c:gapWidth val="75"/>
        <c:axId val="394191064"/>
        <c:axId val="394190408"/>
      </c:barChart>
      <c:catAx>
        <c:axId val="394191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4190408"/>
        <c:crosses val="autoZero"/>
        <c:auto val="1"/>
        <c:lblAlgn val="ctr"/>
        <c:lblOffset val="100"/>
        <c:noMultiLvlLbl val="0"/>
      </c:catAx>
      <c:valAx>
        <c:axId val="394190408"/>
        <c:scaling>
          <c:orientation val="minMax"/>
          <c:max val="90"/>
          <c:min val="65"/>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n-GB" sz="1100" b="1" dirty="0">
                    <a:solidFill>
                      <a:sysClr val="windowText" lastClr="000000"/>
                    </a:solidFill>
                  </a:rPr>
                  <a:t>Years</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3941910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GB" dirty="0">
                <a:solidFill>
                  <a:sysClr val="windowText" lastClr="000000"/>
                </a:solidFill>
              </a:rPr>
              <a:t>Life</a:t>
            </a:r>
            <a:r>
              <a:rPr lang="en-GB" baseline="0" dirty="0">
                <a:solidFill>
                  <a:sysClr val="windowText" lastClr="000000"/>
                </a:solidFill>
              </a:rPr>
              <a:t> expectancy at birth - females</a:t>
            </a:r>
            <a:endParaRPr lang="en-GB"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Data!$D$30:$D$46</c:f>
                <c:numCache>
                  <c:formatCode>General</c:formatCode>
                  <c:ptCount val="17"/>
                  <c:pt idx="0">
                    <c:v>2.117835999999329E-2</c:v>
                  </c:pt>
                  <c:pt idx="1">
                    <c:v>0.39018210800540487</c:v>
                  </c:pt>
                  <c:pt idx="2">
                    <c:v>1.8100999999999914</c:v>
                  </c:pt>
                  <c:pt idx="3">
                    <c:v>1.2352999999999952</c:v>
                  </c:pt>
                  <c:pt idx="4">
                    <c:v>1.8936999999999955</c:v>
                  </c:pt>
                  <c:pt idx="5">
                    <c:v>1.4690000000000083</c:v>
                  </c:pt>
                  <c:pt idx="6">
                    <c:v>1.7322999999999951</c:v>
                  </c:pt>
                  <c:pt idx="7">
                    <c:v>1.5531000000000006</c:v>
                  </c:pt>
                  <c:pt idx="8">
                    <c:v>1.179000000000002</c:v>
                  </c:pt>
                  <c:pt idx="9">
                    <c:v>1.9836000000000098</c:v>
                  </c:pt>
                  <c:pt idx="10">
                    <c:v>1.4211000000000098</c:v>
                  </c:pt>
                  <c:pt idx="11">
                    <c:v>1.5175000000000125</c:v>
                  </c:pt>
                  <c:pt idx="12">
                    <c:v>1.4205999999999932</c:v>
                  </c:pt>
                  <c:pt idx="13">
                    <c:v>1.2647000000000048</c:v>
                  </c:pt>
                  <c:pt idx="14">
                    <c:v>1.5113999999999947</c:v>
                  </c:pt>
                  <c:pt idx="15">
                    <c:v>1.2443999999999988</c:v>
                  </c:pt>
                  <c:pt idx="16">
                    <c:v>1.1431999999999931</c:v>
                  </c:pt>
                </c:numCache>
              </c:numRef>
            </c:plus>
            <c:minus>
              <c:numRef>
                <c:f>Data!$C$30:$C$46</c:f>
                <c:numCache>
                  <c:formatCode>General</c:formatCode>
                  <c:ptCount val="17"/>
                  <c:pt idx="0">
                    <c:v>2.1178360000007501E-2</c:v>
                  </c:pt>
                  <c:pt idx="1">
                    <c:v>0.39018210800530539</c:v>
                  </c:pt>
                  <c:pt idx="2">
                    <c:v>1.8100000000000023</c:v>
                  </c:pt>
                  <c:pt idx="3">
                    <c:v>1.2352999999999952</c:v>
                  </c:pt>
                  <c:pt idx="4">
                    <c:v>1.8935999999999922</c:v>
                  </c:pt>
                  <c:pt idx="5">
                    <c:v>1.4689999999999941</c:v>
                  </c:pt>
                  <c:pt idx="6">
                    <c:v>1.7322999999999951</c:v>
                  </c:pt>
                  <c:pt idx="7">
                    <c:v>1.5531000000000006</c:v>
                  </c:pt>
                  <c:pt idx="8">
                    <c:v>1.179000000000002</c:v>
                  </c:pt>
                  <c:pt idx="9">
                    <c:v>1.9835999999999956</c:v>
                  </c:pt>
                  <c:pt idx="10">
                    <c:v>1.4210999999999956</c:v>
                  </c:pt>
                  <c:pt idx="11">
                    <c:v>1.5175999999999874</c:v>
                  </c:pt>
                  <c:pt idx="12">
                    <c:v>1.4207000000000107</c:v>
                  </c:pt>
                  <c:pt idx="13">
                    <c:v>1.2646000000000015</c:v>
                  </c:pt>
                  <c:pt idx="14">
                    <c:v>1.5113999999999947</c:v>
                  </c:pt>
                  <c:pt idx="15">
                    <c:v>1.2442999999999955</c:v>
                  </c:pt>
                  <c:pt idx="16">
                    <c:v>1.1432999999999964</c:v>
                  </c:pt>
                </c:numCache>
              </c:numRef>
            </c:minus>
            <c:spPr>
              <a:noFill/>
              <a:ln w="9525" cap="flat" cmpd="sng" algn="ctr">
                <a:solidFill>
                  <a:schemeClr val="tx1">
                    <a:lumMod val="65000"/>
                    <a:lumOff val="35000"/>
                  </a:schemeClr>
                </a:solidFill>
                <a:round/>
              </a:ln>
              <a:effectLst/>
            </c:spPr>
          </c:errBars>
          <c:cat>
            <c:strRef>
              <c:f>Data!$A$30:$A$46</c:f>
              <c:strCache>
                <c:ptCount val="17"/>
                <c:pt idx="0">
                  <c:v>England</c:v>
                </c:pt>
                <c:pt idx="1">
                  <c:v>North East Lincolnshire</c:v>
                </c:pt>
                <c:pt idx="2">
                  <c:v>East Marsh</c:v>
                </c:pt>
                <c:pt idx="3">
                  <c:v>South</c:v>
                </c:pt>
                <c:pt idx="4">
                  <c:v>West Marsh</c:v>
                </c:pt>
                <c:pt idx="5">
                  <c:v>Heneage</c:v>
                </c:pt>
                <c:pt idx="6">
                  <c:v>Sidney Sussex</c:v>
                </c:pt>
                <c:pt idx="7">
                  <c:v>Immingham</c:v>
                </c:pt>
                <c:pt idx="8">
                  <c:v>Yarborough</c:v>
                </c:pt>
                <c:pt idx="9">
                  <c:v>Freshney</c:v>
                </c:pt>
                <c:pt idx="10">
                  <c:v>Humberston and New Waltham</c:v>
                </c:pt>
                <c:pt idx="11">
                  <c:v>Croft Baker</c:v>
                </c:pt>
                <c:pt idx="12">
                  <c:v>Park</c:v>
                </c:pt>
                <c:pt idx="13">
                  <c:v>Wolds</c:v>
                </c:pt>
                <c:pt idx="14">
                  <c:v>Waltham</c:v>
                </c:pt>
                <c:pt idx="15">
                  <c:v>Scartho</c:v>
                </c:pt>
                <c:pt idx="16">
                  <c:v>Haverstoe</c:v>
                </c:pt>
              </c:strCache>
            </c:strRef>
          </c:cat>
          <c:val>
            <c:numRef>
              <c:f>Data!$B$30:$B$46</c:f>
              <c:numCache>
                <c:formatCode>0.0</c:formatCode>
                <c:ptCount val="17"/>
                <c:pt idx="0">
                  <c:v>83.249040210000004</c:v>
                </c:pt>
                <c:pt idx="1">
                  <c:v>82.230079965442599</c:v>
                </c:pt>
                <c:pt idx="2">
                  <c:v>76.075900000000004</c:v>
                </c:pt>
                <c:pt idx="3">
                  <c:v>78.7102</c:v>
                </c:pt>
                <c:pt idx="4">
                  <c:v>80.878399999999999</c:v>
                </c:pt>
                <c:pt idx="5">
                  <c:v>81.069299999999998</c:v>
                </c:pt>
                <c:pt idx="6">
                  <c:v>82.002600000000001</c:v>
                </c:pt>
                <c:pt idx="7">
                  <c:v>82.113900000000001</c:v>
                </c:pt>
                <c:pt idx="8">
                  <c:v>82.315200000000004</c:v>
                </c:pt>
                <c:pt idx="9">
                  <c:v>82.493899999999996</c:v>
                </c:pt>
                <c:pt idx="10">
                  <c:v>82.798199999999994</c:v>
                </c:pt>
                <c:pt idx="11">
                  <c:v>82.805899999999994</c:v>
                </c:pt>
                <c:pt idx="12">
                  <c:v>83.258300000000006</c:v>
                </c:pt>
                <c:pt idx="13">
                  <c:v>83.802199999999999</c:v>
                </c:pt>
                <c:pt idx="14">
                  <c:v>84.281199999999998</c:v>
                </c:pt>
                <c:pt idx="15">
                  <c:v>84.661699999999996</c:v>
                </c:pt>
                <c:pt idx="16">
                  <c:v>86.244900000000001</c:v>
                </c:pt>
              </c:numCache>
            </c:numRef>
          </c:val>
          <c:extLst>
            <c:ext xmlns:c16="http://schemas.microsoft.com/office/drawing/2014/chart" uri="{C3380CC4-5D6E-409C-BE32-E72D297353CC}">
              <c16:uniqueId val="{00000000-2315-462F-A7B1-03E2F80109E5}"/>
            </c:ext>
          </c:extLst>
        </c:ser>
        <c:dLbls>
          <c:showLegendKey val="0"/>
          <c:showVal val="0"/>
          <c:showCatName val="0"/>
          <c:showSerName val="0"/>
          <c:showPercent val="0"/>
          <c:showBubbleSize val="0"/>
        </c:dLbls>
        <c:gapWidth val="75"/>
        <c:axId val="394191064"/>
        <c:axId val="394190408"/>
      </c:barChart>
      <c:catAx>
        <c:axId val="394191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94190408"/>
        <c:crosses val="autoZero"/>
        <c:auto val="1"/>
        <c:lblAlgn val="ctr"/>
        <c:lblOffset val="100"/>
        <c:noMultiLvlLbl val="0"/>
      </c:catAx>
      <c:valAx>
        <c:axId val="3941904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n-GB" sz="1100" b="1" dirty="0">
                    <a:solidFill>
                      <a:sysClr val="windowText" lastClr="000000"/>
                    </a:solidFill>
                  </a:rPr>
                  <a:t>Years</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3941910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Male Life Expectancy at Birth</a:t>
            </a:r>
            <a:r>
              <a:rPr lang="en-US" b="1" baseline="0" dirty="0"/>
              <a:t> by Ward, North Lincolnshire, 2021-2023</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'Male LE'!$B$12</c:f>
              <c:strCache>
                <c:ptCount val="1"/>
                <c:pt idx="0">
                  <c:v>Rate</c:v>
                </c:pt>
              </c:strCache>
            </c:strRef>
          </c:tx>
          <c:spPr>
            <a:solidFill>
              <a:srgbClr val="0070C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'Male LE'!$F$13:$F$33</c:f>
                <c:numCache>
                  <c:formatCode>General</c:formatCode>
                  <c:ptCount val="21"/>
                  <c:pt idx="0">
                    <c:v>0</c:v>
                  </c:pt>
                  <c:pt idx="1">
                    <c:v>0.53592965266417991</c:v>
                  </c:pt>
                  <c:pt idx="2">
                    <c:v>2.1774929678274333</c:v>
                  </c:pt>
                  <c:pt idx="3">
                    <c:v>5.0664646668035402</c:v>
                  </c:pt>
                  <c:pt idx="4">
                    <c:v>2.4536243078953106</c:v>
                  </c:pt>
                  <c:pt idx="5">
                    <c:v>2.2688358932244483</c:v>
                  </c:pt>
                  <c:pt idx="6">
                    <c:v>1.6375148614157382</c:v>
                  </c:pt>
                  <c:pt idx="7">
                    <c:v>2.2998813033747041</c:v>
                  </c:pt>
                  <c:pt idx="8">
                    <c:v>2.2212185783256615</c:v>
                  </c:pt>
                  <c:pt idx="9">
                    <c:v>2.1182896636367445</c:v>
                  </c:pt>
                  <c:pt idx="10">
                    <c:v>2.6194409091718427</c:v>
                  </c:pt>
                  <c:pt idx="11">
                    <c:v>3.6871607283012366</c:v>
                  </c:pt>
                  <c:pt idx="12">
                    <c:v>1.9406314499891693</c:v>
                  </c:pt>
                  <c:pt idx="13">
                    <c:v>2.3382870457758429</c:v>
                  </c:pt>
                  <c:pt idx="14">
                    <c:v>1.9372421996899334</c:v>
                  </c:pt>
                  <c:pt idx="15">
                    <c:v>1.6072849046547333</c:v>
                  </c:pt>
                  <c:pt idx="16">
                    <c:v>2.473329289637789</c:v>
                  </c:pt>
                  <c:pt idx="17">
                    <c:v>2.0410762293423659</c:v>
                  </c:pt>
                  <c:pt idx="18">
                    <c:v>2.5170953823502344</c:v>
                  </c:pt>
                  <c:pt idx="19">
                    <c:v>2.4992196080950322</c:v>
                  </c:pt>
                  <c:pt idx="20">
                    <c:v>4.0366020220800038</c:v>
                  </c:pt>
                </c:numCache>
              </c:numRef>
            </c:plus>
            <c:minus>
              <c:numRef>
                <c:f>'Male LE'!$E$13:$E$33</c:f>
                <c:numCache>
                  <c:formatCode>General</c:formatCode>
                  <c:ptCount val="21"/>
                  <c:pt idx="0">
                    <c:v>0.10000000000000853</c:v>
                  </c:pt>
                  <c:pt idx="1">
                    <c:v>0.53592965266417991</c:v>
                  </c:pt>
                  <c:pt idx="2">
                    <c:v>2.1774929678274333</c:v>
                  </c:pt>
                  <c:pt idx="3">
                    <c:v>5.0664646668035402</c:v>
                  </c:pt>
                  <c:pt idx="4">
                    <c:v>2.4536243078953106</c:v>
                  </c:pt>
                  <c:pt idx="5">
                    <c:v>2.2688358932244483</c:v>
                  </c:pt>
                  <c:pt idx="6">
                    <c:v>1.6375148614157382</c:v>
                  </c:pt>
                  <c:pt idx="7">
                    <c:v>2.2998813033747041</c:v>
                  </c:pt>
                  <c:pt idx="8">
                    <c:v>2.2212185783256615</c:v>
                  </c:pt>
                  <c:pt idx="9">
                    <c:v>2.1182896636367445</c:v>
                  </c:pt>
                  <c:pt idx="10">
                    <c:v>2.6194409091718427</c:v>
                  </c:pt>
                  <c:pt idx="11">
                    <c:v>3.6871607283012366</c:v>
                  </c:pt>
                  <c:pt idx="12">
                    <c:v>1.9406314499891693</c:v>
                  </c:pt>
                  <c:pt idx="13">
                    <c:v>2.3382870457758429</c:v>
                  </c:pt>
                  <c:pt idx="14">
                    <c:v>1.9372421996899334</c:v>
                  </c:pt>
                  <c:pt idx="15">
                    <c:v>1.6072849046547333</c:v>
                  </c:pt>
                  <c:pt idx="16">
                    <c:v>2.473329289637789</c:v>
                  </c:pt>
                  <c:pt idx="17">
                    <c:v>2.0410762293423659</c:v>
                  </c:pt>
                  <c:pt idx="18">
                    <c:v>2.5170953823502344</c:v>
                  </c:pt>
                  <c:pt idx="19">
                    <c:v>2.4992196080950322</c:v>
                  </c:pt>
                  <c:pt idx="20">
                    <c:v>4.0366020220800038</c:v>
                  </c:pt>
                </c:numCache>
              </c:numRef>
            </c:minus>
            <c:spPr>
              <a:noFill/>
              <a:ln w="9525" cap="flat" cmpd="sng" algn="ctr">
                <a:solidFill>
                  <a:schemeClr val="tx1">
                    <a:lumMod val="65000"/>
                    <a:lumOff val="35000"/>
                  </a:schemeClr>
                </a:solidFill>
                <a:round/>
              </a:ln>
              <a:effectLst/>
            </c:spPr>
          </c:errBars>
          <c:cat>
            <c:strRef>
              <c:f>'Male LE'!$A$13:$A$33</c:f>
              <c:strCache>
                <c:ptCount val="21"/>
                <c:pt idx="0">
                  <c:v>England</c:v>
                </c:pt>
                <c:pt idx="1">
                  <c:v>North Lincolnshire</c:v>
                </c:pt>
                <c:pt idx="2">
                  <c:v>Brumby</c:v>
                </c:pt>
                <c:pt idx="3">
                  <c:v>Burringham and Gunness</c:v>
                </c:pt>
                <c:pt idx="4">
                  <c:v>Ashby Central</c:v>
                </c:pt>
                <c:pt idx="5">
                  <c:v>Ashby Lakeside</c:v>
                </c:pt>
                <c:pt idx="6">
                  <c:v>Crosby and Park</c:v>
                </c:pt>
                <c:pt idx="7">
                  <c:v>Frodingham</c:v>
                </c:pt>
                <c:pt idx="8">
                  <c:v>Town</c:v>
                </c:pt>
                <c:pt idx="9">
                  <c:v>Brigg and Wolds</c:v>
                </c:pt>
                <c:pt idx="10">
                  <c:v>Kingsway with Lincoln Gardens</c:v>
                </c:pt>
                <c:pt idx="11">
                  <c:v>Axholme South</c:v>
                </c:pt>
                <c:pt idx="12">
                  <c:v>Barton</c:v>
                </c:pt>
                <c:pt idx="13">
                  <c:v>Axholme North</c:v>
                </c:pt>
                <c:pt idx="14">
                  <c:v>Ferry</c:v>
                </c:pt>
                <c:pt idx="15">
                  <c:v>Burton upon Stather and Winterton</c:v>
                </c:pt>
                <c:pt idx="16">
                  <c:v>Ridge</c:v>
                </c:pt>
                <c:pt idx="17">
                  <c:v>Broughton and Scawby</c:v>
                </c:pt>
                <c:pt idx="18">
                  <c:v>Bottesford</c:v>
                </c:pt>
                <c:pt idx="19">
                  <c:v>Messingham</c:v>
                </c:pt>
                <c:pt idx="20">
                  <c:v>Axholme Central</c:v>
                </c:pt>
              </c:strCache>
            </c:strRef>
          </c:cat>
          <c:val>
            <c:numRef>
              <c:f>'Male LE'!$B$13:$B$33</c:f>
              <c:numCache>
                <c:formatCode>0.0</c:formatCode>
                <c:ptCount val="21"/>
                <c:pt idx="0">
                  <c:v>78.900000000000006</c:v>
                </c:pt>
                <c:pt idx="1">
                  <c:v>78.1327421443454</c:v>
                </c:pt>
                <c:pt idx="2">
                  <c:v>72.355624226127262</c:v>
                </c:pt>
                <c:pt idx="3">
                  <c:v>73.268586553926696</c:v>
                </c:pt>
                <c:pt idx="4">
                  <c:v>74.602021655773044</c:v>
                </c:pt>
                <c:pt idx="5">
                  <c:v>75.000628488611312</c:v>
                </c:pt>
                <c:pt idx="6">
                  <c:v>75.249027962451748</c:v>
                </c:pt>
                <c:pt idx="7">
                  <c:v>75.745020681181273</c:v>
                </c:pt>
                <c:pt idx="8">
                  <c:v>76.11649629273866</c:v>
                </c:pt>
                <c:pt idx="9">
                  <c:v>77.687699192224244</c:v>
                </c:pt>
                <c:pt idx="10">
                  <c:v>77.949472905606783</c:v>
                </c:pt>
                <c:pt idx="11">
                  <c:v>78.226959103629184</c:v>
                </c:pt>
                <c:pt idx="12">
                  <c:v>79.111404184208297</c:v>
                </c:pt>
                <c:pt idx="13">
                  <c:v>79.784451414055695</c:v>
                </c:pt>
                <c:pt idx="14">
                  <c:v>80.137575824496281</c:v>
                </c:pt>
                <c:pt idx="15">
                  <c:v>80.181806192937614</c:v>
                </c:pt>
                <c:pt idx="16">
                  <c:v>80.336170490826476</c:v>
                </c:pt>
                <c:pt idx="17">
                  <c:v>80.499534719042401</c:v>
                </c:pt>
                <c:pt idx="18">
                  <c:v>81.096218365617688</c:v>
                </c:pt>
                <c:pt idx="19">
                  <c:v>82.446115681002382</c:v>
                </c:pt>
                <c:pt idx="20">
                  <c:v>83.677567995042082</c:v>
                </c:pt>
              </c:numCache>
            </c:numRef>
          </c:val>
          <c:extLst>
            <c:ext xmlns:c16="http://schemas.microsoft.com/office/drawing/2014/chart" uri="{C3380CC4-5D6E-409C-BE32-E72D297353CC}">
              <c16:uniqueId val="{00000000-253D-4CC9-B3B0-BC027422AE2C}"/>
            </c:ext>
          </c:extLst>
        </c:ser>
        <c:dLbls>
          <c:showLegendKey val="0"/>
          <c:showVal val="1"/>
          <c:showCatName val="0"/>
          <c:showSerName val="0"/>
          <c:showPercent val="0"/>
          <c:showBubbleSize val="0"/>
        </c:dLbls>
        <c:gapWidth val="75"/>
        <c:overlap val="-27"/>
        <c:axId val="632956239"/>
        <c:axId val="632961999"/>
      </c:barChart>
      <c:catAx>
        <c:axId val="632956239"/>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Location</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961999"/>
        <c:crosses val="autoZero"/>
        <c:auto val="1"/>
        <c:lblAlgn val="ctr"/>
        <c:lblOffset val="100"/>
        <c:noMultiLvlLbl val="0"/>
      </c:catAx>
      <c:valAx>
        <c:axId val="632961999"/>
        <c:scaling>
          <c:orientation val="minMax"/>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Years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95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Female Life Expectancy at Birth by Ward, North Lincolnshshire, 2021-2023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'Female LE'!$B$12</c:f>
              <c:strCache>
                <c:ptCount val="1"/>
                <c:pt idx="0">
                  <c:v>Rate</c:v>
                </c:pt>
              </c:strCache>
            </c:strRef>
          </c:tx>
          <c:spPr>
            <a:solidFill>
              <a:srgbClr val="0070C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'Female LE'!$F$13:$F$33</c:f>
                <c:numCache>
                  <c:formatCode>General</c:formatCode>
                  <c:ptCount val="21"/>
                  <c:pt idx="0">
                    <c:v>0</c:v>
                  </c:pt>
                  <c:pt idx="1">
                    <c:v>0.47115177006786269</c:v>
                  </c:pt>
                  <c:pt idx="2">
                    <c:v>2.3556510957314316</c:v>
                  </c:pt>
                  <c:pt idx="3">
                    <c:v>1.9493549877430922</c:v>
                  </c:pt>
                  <c:pt idx="4">
                    <c:v>1.8344340429633803</c:v>
                  </c:pt>
                  <c:pt idx="5">
                    <c:v>1.7279572917072556</c:v>
                  </c:pt>
                  <c:pt idx="6">
                    <c:v>2.3800723768880943</c:v>
                  </c:pt>
                  <c:pt idx="7">
                    <c:v>3.5072621286010843</c:v>
                  </c:pt>
                  <c:pt idx="8">
                    <c:v>2.2840813729134766</c:v>
                  </c:pt>
                  <c:pt idx="9">
                    <c:v>1.7213036315063874</c:v>
                  </c:pt>
                  <c:pt idx="10">
                    <c:v>1.6745554653330714</c:v>
                  </c:pt>
                  <c:pt idx="11">
                    <c:v>2.2299417940744064</c:v>
                  </c:pt>
                  <c:pt idx="12">
                    <c:v>3.5667400154824378</c:v>
                  </c:pt>
                  <c:pt idx="13">
                    <c:v>2.5252590494267793</c:v>
                  </c:pt>
                  <c:pt idx="14">
                    <c:v>1.9264606859686211</c:v>
                  </c:pt>
                  <c:pt idx="15">
                    <c:v>1.6159508067799777</c:v>
                  </c:pt>
                  <c:pt idx="16">
                    <c:v>2.1192283499444358</c:v>
                  </c:pt>
                  <c:pt idx="17">
                    <c:v>1.8241502570176493</c:v>
                  </c:pt>
                  <c:pt idx="18">
                    <c:v>1.7434982790731652</c:v>
                  </c:pt>
                  <c:pt idx="19">
                    <c:v>2.5205200405162032</c:v>
                  </c:pt>
                  <c:pt idx="20">
                    <c:v>2.7157841225374284</c:v>
                  </c:pt>
                </c:numCache>
              </c:numRef>
            </c:plus>
            <c:minus>
              <c:numRef>
                <c:f>'Female LE'!$E$13:$E$33</c:f>
                <c:numCache>
                  <c:formatCode>General</c:formatCode>
                  <c:ptCount val="21"/>
                  <c:pt idx="0">
                    <c:v>0</c:v>
                  </c:pt>
                  <c:pt idx="1">
                    <c:v>0.47115177006786269</c:v>
                  </c:pt>
                  <c:pt idx="2">
                    <c:v>2.3556510957314316</c:v>
                  </c:pt>
                  <c:pt idx="3">
                    <c:v>1.9493549877430922</c:v>
                  </c:pt>
                  <c:pt idx="4">
                    <c:v>1.8344340429633803</c:v>
                  </c:pt>
                  <c:pt idx="5">
                    <c:v>1.7279572917072556</c:v>
                  </c:pt>
                  <c:pt idx="6">
                    <c:v>2.3800723768880943</c:v>
                  </c:pt>
                  <c:pt idx="7">
                    <c:v>3.5072621286010843</c:v>
                  </c:pt>
                  <c:pt idx="8">
                    <c:v>2.2840813729134766</c:v>
                  </c:pt>
                  <c:pt idx="9">
                    <c:v>1.7213036315063874</c:v>
                  </c:pt>
                  <c:pt idx="10">
                    <c:v>1.6745554653330714</c:v>
                  </c:pt>
                  <c:pt idx="11">
                    <c:v>2.2299417940744064</c:v>
                  </c:pt>
                  <c:pt idx="12">
                    <c:v>3.5667400154824378</c:v>
                  </c:pt>
                  <c:pt idx="13">
                    <c:v>2.5252590494267793</c:v>
                  </c:pt>
                  <c:pt idx="14">
                    <c:v>1.9264606859686211</c:v>
                  </c:pt>
                  <c:pt idx="15">
                    <c:v>1.6159508067799777</c:v>
                  </c:pt>
                  <c:pt idx="16">
                    <c:v>2.1192283499444358</c:v>
                  </c:pt>
                  <c:pt idx="17">
                    <c:v>1.8241502570176493</c:v>
                  </c:pt>
                  <c:pt idx="18">
                    <c:v>1.7434982790731652</c:v>
                  </c:pt>
                  <c:pt idx="19">
                    <c:v>2.5205200405162032</c:v>
                  </c:pt>
                  <c:pt idx="20">
                    <c:v>2.7157841225374284</c:v>
                  </c:pt>
                </c:numCache>
              </c:numRef>
            </c:minus>
            <c:spPr>
              <a:noFill/>
              <a:ln w="9525" cap="flat" cmpd="sng" algn="ctr">
                <a:solidFill>
                  <a:schemeClr val="tx1">
                    <a:lumMod val="65000"/>
                    <a:lumOff val="35000"/>
                  </a:schemeClr>
                </a:solidFill>
                <a:round/>
              </a:ln>
              <a:effectLst/>
            </c:spPr>
          </c:errBars>
          <c:cat>
            <c:strRef>
              <c:f>'Female LE'!$A$13:$A$33</c:f>
              <c:strCache>
                <c:ptCount val="21"/>
                <c:pt idx="0">
                  <c:v>England</c:v>
                </c:pt>
                <c:pt idx="1">
                  <c:v>North Lincs LA</c:v>
                </c:pt>
                <c:pt idx="2">
                  <c:v>Ashby Lakeside</c:v>
                </c:pt>
                <c:pt idx="3">
                  <c:v>Town</c:v>
                </c:pt>
                <c:pt idx="4">
                  <c:v>Crosby and Park</c:v>
                </c:pt>
                <c:pt idx="5">
                  <c:v>Brumby</c:v>
                </c:pt>
                <c:pt idx="6">
                  <c:v>Frodingham</c:v>
                </c:pt>
                <c:pt idx="7">
                  <c:v>Burringham and Gunness</c:v>
                </c:pt>
                <c:pt idx="8">
                  <c:v>Ashby Central</c:v>
                </c:pt>
                <c:pt idx="9">
                  <c:v>Kingsway with Lincoln Gardens</c:v>
                </c:pt>
                <c:pt idx="10">
                  <c:v>Barton</c:v>
                </c:pt>
                <c:pt idx="11">
                  <c:v>Axholme North</c:v>
                </c:pt>
                <c:pt idx="12">
                  <c:v>Ridge</c:v>
                </c:pt>
                <c:pt idx="13">
                  <c:v>Broughton and Scawby</c:v>
                </c:pt>
                <c:pt idx="14">
                  <c:v>Burton upon Stather and Winterton</c:v>
                </c:pt>
                <c:pt idx="15">
                  <c:v>Brigg and Wolds</c:v>
                </c:pt>
                <c:pt idx="16">
                  <c:v>Axholme South</c:v>
                </c:pt>
                <c:pt idx="17">
                  <c:v>Bottesford</c:v>
                </c:pt>
                <c:pt idx="18">
                  <c:v>Ferry</c:v>
                </c:pt>
                <c:pt idx="19">
                  <c:v>Messingham</c:v>
                </c:pt>
                <c:pt idx="20">
                  <c:v>Axholme Central</c:v>
                </c:pt>
              </c:strCache>
            </c:strRef>
          </c:cat>
          <c:val>
            <c:numRef>
              <c:f>'Female LE'!$B$13:$B$33</c:f>
              <c:numCache>
                <c:formatCode>0.0</c:formatCode>
                <c:ptCount val="21"/>
                <c:pt idx="0">
                  <c:v>82.8</c:v>
                </c:pt>
                <c:pt idx="1">
                  <c:v>82.770542233622777</c:v>
                </c:pt>
                <c:pt idx="2">
                  <c:v>79.15101433956869</c:v>
                </c:pt>
                <c:pt idx="3">
                  <c:v>79.946146610716198</c:v>
                </c:pt>
                <c:pt idx="4">
                  <c:v>80.662450299665736</c:v>
                </c:pt>
                <c:pt idx="5">
                  <c:v>80.674200382160961</c:v>
                </c:pt>
                <c:pt idx="6">
                  <c:v>80.912344325943465</c:v>
                </c:pt>
                <c:pt idx="7">
                  <c:v>81.488670286104778</c:v>
                </c:pt>
                <c:pt idx="8">
                  <c:v>81.50980659817084</c:v>
                </c:pt>
                <c:pt idx="9">
                  <c:v>82.105732164784499</c:v>
                </c:pt>
                <c:pt idx="10">
                  <c:v>82.127616737132868</c:v>
                </c:pt>
                <c:pt idx="11">
                  <c:v>82.181322746745067</c:v>
                </c:pt>
                <c:pt idx="12">
                  <c:v>82.279990759104209</c:v>
                </c:pt>
                <c:pt idx="13">
                  <c:v>82.500543520318857</c:v>
                </c:pt>
                <c:pt idx="14">
                  <c:v>83.325549373101197</c:v>
                </c:pt>
                <c:pt idx="15">
                  <c:v>83.867198309104282</c:v>
                </c:pt>
                <c:pt idx="16">
                  <c:v>84.595458855828966</c:v>
                </c:pt>
                <c:pt idx="17">
                  <c:v>85.4661973084728</c:v>
                </c:pt>
                <c:pt idx="18">
                  <c:v>85.674529797268292</c:v>
                </c:pt>
                <c:pt idx="19">
                  <c:v>85.875121244256832</c:v>
                </c:pt>
                <c:pt idx="20">
                  <c:v>88.216202859401236</c:v>
                </c:pt>
              </c:numCache>
            </c:numRef>
          </c:val>
          <c:extLst>
            <c:ext xmlns:c16="http://schemas.microsoft.com/office/drawing/2014/chart" uri="{C3380CC4-5D6E-409C-BE32-E72D297353CC}">
              <c16:uniqueId val="{00000000-BA22-4B06-9A5A-D3FE7873E93A}"/>
            </c:ext>
          </c:extLst>
        </c:ser>
        <c:dLbls>
          <c:showLegendKey val="0"/>
          <c:showVal val="1"/>
          <c:showCatName val="0"/>
          <c:showSerName val="0"/>
          <c:showPercent val="0"/>
          <c:showBubbleSize val="0"/>
        </c:dLbls>
        <c:gapWidth val="75"/>
        <c:overlap val="-27"/>
        <c:axId val="632947119"/>
        <c:axId val="632948079"/>
      </c:barChart>
      <c:catAx>
        <c:axId val="632947119"/>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Location</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948079"/>
        <c:crosses val="autoZero"/>
        <c:auto val="1"/>
        <c:lblAlgn val="ctr"/>
        <c:lblOffset val="100"/>
        <c:noMultiLvlLbl val="0"/>
      </c:catAx>
      <c:valAx>
        <c:axId val="6329480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Years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947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3DFD2-682A-421E-84A6-2AE0EF5CD714}"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4C602C5C-B2B9-417F-B8D1-CA96C2CBD6D6}">
      <dgm:prSet/>
      <dgm:spPr/>
      <dgm:t>
        <a:bodyPr/>
        <a:lstStyle/>
        <a:p>
          <a:r>
            <a:rPr lang="en-GB" dirty="0"/>
            <a:t>Give every child the best start in life</a:t>
          </a:r>
          <a:endParaRPr lang="en-US" dirty="0"/>
        </a:p>
      </dgm:t>
    </dgm:pt>
    <dgm:pt modelId="{DA1BF5E1-6B4F-4E5C-BF36-14CE1B672258}" type="parTrans" cxnId="{4270908A-B25A-42E9-87CE-7A43A5723D1D}">
      <dgm:prSet/>
      <dgm:spPr/>
      <dgm:t>
        <a:bodyPr/>
        <a:lstStyle/>
        <a:p>
          <a:endParaRPr lang="en-US"/>
        </a:p>
      </dgm:t>
    </dgm:pt>
    <dgm:pt modelId="{28A2A1EC-5E73-4C7E-ABFA-B04D4D4BF958}" type="sibTrans" cxnId="{4270908A-B25A-42E9-87CE-7A43A5723D1D}">
      <dgm:prSet phldrT="1" phldr="0"/>
      <dgm:spPr/>
      <dgm:t>
        <a:bodyPr/>
        <a:lstStyle/>
        <a:p>
          <a:r>
            <a:rPr lang="en-US"/>
            <a:t>1</a:t>
          </a:r>
        </a:p>
      </dgm:t>
    </dgm:pt>
    <dgm:pt modelId="{3E08A32B-B6F9-4CC0-842B-AEEF2DD539E5}">
      <dgm:prSet/>
      <dgm:spPr/>
      <dgm:t>
        <a:bodyPr/>
        <a:lstStyle/>
        <a:p>
          <a:r>
            <a:rPr lang="en-GB" dirty="0"/>
            <a:t>Enable all children, young people, and adults to maximise their capabilities and have control over their lives</a:t>
          </a:r>
          <a:endParaRPr lang="en-US" dirty="0"/>
        </a:p>
      </dgm:t>
    </dgm:pt>
    <dgm:pt modelId="{64771992-8739-419F-9B43-B62ED13FB359}" type="parTrans" cxnId="{CC4AC763-CB29-4B28-BC00-43977C7B6E5B}">
      <dgm:prSet/>
      <dgm:spPr/>
      <dgm:t>
        <a:bodyPr/>
        <a:lstStyle/>
        <a:p>
          <a:endParaRPr lang="en-US"/>
        </a:p>
      </dgm:t>
    </dgm:pt>
    <dgm:pt modelId="{18103E31-871F-48C3-9D09-F8A3EAB674CE}" type="sibTrans" cxnId="{CC4AC763-CB29-4B28-BC00-43977C7B6E5B}">
      <dgm:prSet phldrT="2" phldr="0"/>
      <dgm:spPr/>
      <dgm:t>
        <a:bodyPr/>
        <a:lstStyle/>
        <a:p>
          <a:r>
            <a:rPr lang="en-US"/>
            <a:t>2</a:t>
          </a:r>
        </a:p>
      </dgm:t>
    </dgm:pt>
    <dgm:pt modelId="{107F97A1-E5C5-4BC4-8596-1BA67481827D}">
      <dgm:prSet/>
      <dgm:spPr/>
      <dgm:t>
        <a:bodyPr/>
        <a:lstStyle/>
        <a:p>
          <a:r>
            <a:rPr lang="en-GB" dirty="0"/>
            <a:t>Create fair employment and good work for all</a:t>
          </a:r>
          <a:endParaRPr lang="en-US" dirty="0"/>
        </a:p>
      </dgm:t>
    </dgm:pt>
    <dgm:pt modelId="{C9BB7E21-815B-48BB-A57A-C5AC0DEBE53F}" type="parTrans" cxnId="{B19DEA00-5105-4D69-80E6-B81034812AAC}">
      <dgm:prSet/>
      <dgm:spPr/>
      <dgm:t>
        <a:bodyPr/>
        <a:lstStyle/>
        <a:p>
          <a:endParaRPr lang="en-US"/>
        </a:p>
      </dgm:t>
    </dgm:pt>
    <dgm:pt modelId="{643B1B1A-5242-4E65-9DDD-D255816D12DC}" type="sibTrans" cxnId="{B19DEA00-5105-4D69-80E6-B81034812AAC}">
      <dgm:prSet phldrT="3" phldr="0"/>
      <dgm:spPr/>
      <dgm:t>
        <a:bodyPr/>
        <a:lstStyle/>
        <a:p>
          <a:r>
            <a:rPr lang="en-US"/>
            <a:t>3</a:t>
          </a:r>
        </a:p>
      </dgm:t>
    </dgm:pt>
    <dgm:pt modelId="{F1630E2E-19C2-4D1B-AB43-7E0E05FD7B49}">
      <dgm:prSet/>
      <dgm:spPr/>
      <dgm:t>
        <a:bodyPr/>
        <a:lstStyle/>
        <a:p>
          <a:r>
            <a:rPr lang="en-GB" dirty="0"/>
            <a:t>Ensure a healthy standard of living for all</a:t>
          </a:r>
          <a:endParaRPr lang="en-US" dirty="0"/>
        </a:p>
      </dgm:t>
    </dgm:pt>
    <dgm:pt modelId="{51E042E0-412C-4BAE-8D49-3AEE85F608B1}" type="parTrans" cxnId="{EA544AC1-B512-4AAB-A53D-9AB09737D9F8}">
      <dgm:prSet/>
      <dgm:spPr/>
      <dgm:t>
        <a:bodyPr/>
        <a:lstStyle/>
        <a:p>
          <a:endParaRPr lang="en-US"/>
        </a:p>
      </dgm:t>
    </dgm:pt>
    <dgm:pt modelId="{86F41AA2-741F-4C2B-A9E2-F6671847B5CC}" type="sibTrans" cxnId="{EA544AC1-B512-4AAB-A53D-9AB09737D9F8}">
      <dgm:prSet phldrT="4" phldr="0"/>
      <dgm:spPr/>
      <dgm:t>
        <a:bodyPr/>
        <a:lstStyle/>
        <a:p>
          <a:r>
            <a:rPr lang="en-US"/>
            <a:t>4</a:t>
          </a:r>
        </a:p>
      </dgm:t>
    </dgm:pt>
    <dgm:pt modelId="{B1DF1C9A-EED3-4DA8-8A77-83BF35E5CC81}">
      <dgm:prSet/>
      <dgm:spPr/>
      <dgm:t>
        <a:bodyPr/>
        <a:lstStyle/>
        <a:p>
          <a:r>
            <a:rPr lang="en-GB" dirty="0"/>
            <a:t>Create and develop healthy and sustainable places and communities</a:t>
          </a:r>
          <a:endParaRPr lang="en-US" dirty="0"/>
        </a:p>
      </dgm:t>
    </dgm:pt>
    <dgm:pt modelId="{D371EE99-88B9-4BB5-88AF-3DA4D8AE7FAD}" type="parTrans" cxnId="{BB3977C2-C6BA-46B6-A017-B9362344674F}">
      <dgm:prSet/>
      <dgm:spPr/>
      <dgm:t>
        <a:bodyPr/>
        <a:lstStyle/>
        <a:p>
          <a:endParaRPr lang="en-US"/>
        </a:p>
      </dgm:t>
    </dgm:pt>
    <dgm:pt modelId="{21771674-ABF1-45A7-8E15-71CB579A050B}" type="sibTrans" cxnId="{BB3977C2-C6BA-46B6-A017-B9362344674F}">
      <dgm:prSet phldrT="5" phldr="0"/>
      <dgm:spPr/>
      <dgm:t>
        <a:bodyPr/>
        <a:lstStyle/>
        <a:p>
          <a:r>
            <a:rPr lang="en-US"/>
            <a:t>5</a:t>
          </a:r>
        </a:p>
      </dgm:t>
    </dgm:pt>
    <dgm:pt modelId="{E57E3075-2453-4E03-BA91-7A0831A097A3}">
      <dgm:prSet/>
      <dgm:spPr/>
      <dgm:t>
        <a:bodyPr/>
        <a:lstStyle/>
        <a:p>
          <a:r>
            <a:rPr lang="en-GB" dirty="0"/>
            <a:t>Strengthen the role and impact of ill health prevention</a:t>
          </a:r>
          <a:endParaRPr lang="en-US" dirty="0"/>
        </a:p>
      </dgm:t>
    </dgm:pt>
    <dgm:pt modelId="{0E282471-018B-4F1A-A5C1-2FD2618B6D3E}" type="parTrans" cxnId="{9C24ACB1-6094-4D02-88C4-EDFF8638D592}">
      <dgm:prSet/>
      <dgm:spPr/>
      <dgm:t>
        <a:bodyPr/>
        <a:lstStyle/>
        <a:p>
          <a:endParaRPr lang="en-US"/>
        </a:p>
      </dgm:t>
    </dgm:pt>
    <dgm:pt modelId="{147A8F88-DA65-4FB5-B3E1-2CF4D72CD022}" type="sibTrans" cxnId="{9C24ACB1-6094-4D02-88C4-EDFF8638D592}">
      <dgm:prSet phldrT="6" phldr="0"/>
      <dgm:spPr/>
      <dgm:t>
        <a:bodyPr/>
        <a:lstStyle/>
        <a:p>
          <a:r>
            <a:rPr lang="en-US"/>
            <a:t>6</a:t>
          </a:r>
        </a:p>
      </dgm:t>
    </dgm:pt>
    <dgm:pt modelId="{0CAB321A-B667-4AA8-BD47-B4AD5B25C80B}" type="pres">
      <dgm:prSet presAssocID="{7003DFD2-682A-421E-84A6-2AE0EF5CD714}" presName="Name0" presStyleCnt="0">
        <dgm:presLayoutVars>
          <dgm:animLvl val="lvl"/>
          <dgm:resizeHandles val="exact"/>
        </dgm:presLayoutVars>
      </dgm:prSet>
      <dgm:spPr/>
    </dgm:pt>
    <dgm:pt modelId="{DA5BBBBB-9EB4-48B5-9673-395008D97341}" type="pres">
      <dgm:prSet presAssocID="{4C602C5C-B2B9-417F-B8D1-CA96C2CBD6D6}" presName="compositeNode" presStyleCnt="0">
        <dgm:presLayoutVars>
          <dgm:bulletEnabled val="1"/>
        </dgm:presLayoutVars>
      </dgm:prSet>
      <dgm:spPr/>
    </dgm:pt>
    <dgm:pt modelId="{EB47C196-31F8-471F-89A6-E0F1DCFC339D}" type="pres">
      <dgm:prSet presAssocID="{4C602C5C-B2B9-417F-B8D1-CA96C2CBD6D6}" presName="bgRect" presStyleLbl="bgAccFollowNode1" presStyleIdx="0" presStyleCnt="6"/>
      <dgm:spPr/>
    </dgm:pt>
    <dgm:pt modelId="{C1C64291-2D61-418A-B9F0-F98AD416AE9E}" type="pres">
      <dgm:prSet presAssocID="{28A2A1EC-5E73-4C7E-ABFA-B04D4D4BF958}" presName="sibTransNodeCircle" presStyleLbl="alignNode1" presStyleIdx="0" presStyleCnt="12">
        <dgm:presLayoutVars>
          <dgm:chMax val="0"/>
          <dgm:bulletEnabled/>
        </dgm:presLayoutVars>
      </dgm:prSet>
      <dgm:spPr/>
    </dgm:pt>
    <dgm:pt modelId="{070E259E-7F79-429A-A0B1-7F7E36D8C8D8}" type="pres">
      <dgm:prSet presAssocID="{4C602C5C-B2B9-417F-B8D1-CA96C2CBD6D6}" presName="bottomLine" presStyleLbl="alignNode1" presStyleIdx="1" presStyleCnt="12">
        <dgm:presLayoutVars/>
      </dgm:prSet>
      <dgm:spPr/>
    </dgm:pt>
    <dgm:pt modelId="{51E7EBAF-4ADF-4D39-9C56-5F96D26FC3EF}" type="pres">
      <dgm:prSet presAssocID="{4C602C5C-B2B9-417F-B8D1-CA96C2CBD6D6}" presName="nodeText" presStyleLbl="bgAccFollowNode1" presStyleIdx="0" presStyleCnt="6">
        <dgm:presLayoutVars>
          <dgm:bulletEnabled val="1"/>
        </dgm:presLayoutVars>
      </dgm:prSet>
      <dgm:spPr/>
    </dgm:pt>
    <dgm:pt modelId="{A29AD3FE-45D1-4E7C-A7AC-9B5F48338DA3}" type="pres">
      <dgm:prSet presAssocID="{28A2A1EC-5E73-4C7E-ABFA-B04D4D4BF958}" presName="sibTrans" presStyleCnt="0"/>
      <dgm:spPr/>
    </dgm:pt>
    <dgm:pt modelId="{A3AF0B72-D3B2-4256-97AB-7424F5940112}" type="pres">
      <dgm:prSet presAssocID="{3E08A32B-B6F9-4CC0-842B-AEEF2DD539E5}" presName="compositeNode" presStyleCnt="0">
        <dgm:presLayoutVars>
          <dgm:bulletEnabled val="1"/>
        </dgm:presLayoutVars>
      </dgm:prSet>
      <dgm:spPr/>
    </dgm:pt>
    <dgm:pt modelId="{5EA3FDB4-A39A-428E-B2B7-967F86673505}" type="pres">
      <dgm:prSet presAssocID="{3E08A32B-B6F9-4CC0-842B-AEEF2DD539E5}" presName="bgRect" presStyleLbl="bgAccFollowNode1" presStyleIdx="1" presStyleCnt="6"/>
      <dgm:spPr/>
    </dgm:pt>
    <dgm:pt modelId="{48C13213-CE33-4863-B253-A3AF9C1138F6}" type="pres">
      <dgm:prSet presAssocID="{18103E31-871F-48C3-9D09-F8A3EAB674CE}" presName="sibTransNodeCircle" presStyleLbl="alignNode1" presStyleIdx="2" presStyleCnt="12">
        <dgm:presLayoutVars>
          <dgm:chMax val="0"/>
          <dgm:bulletEnabled/>
        </dgm:presLayoutVars>
      </dgm:prSet>
      <dgm:spPr/>
    </dgm:pt>
    <dgm:pt modelId="{3D9443DD-B70B-4562-9837-63FE256859D8}" type="pres">
      <dgm:prSet presAssocID="{3E08A32B-B6F9-4CC0-842B-AEEF2DD539E5}" presName="bottomLine" presStyleLbl="alignNode1" presStyleIdx="3" presStyleCnt="12">
        <dgm:presLayoutVars/>
      </dgm:prSet>
      <dgm:spPr/>
    </dgm:pt>
    <dgm:pt modelId="{4089A5FD-1F65-4BB0-A8D5-7435E07D3EAF}" type="pres">
      <dgm:prSet presAssocID="{3E08A32B-B6F9-4CC0-842B-AEEF2DD539E5}" presName="nodeText" presStyleLbl="bgAccFollowNode1" presStyleIdx="1" presStyleCnt="6">
        <dgm:presLayoutVars>
          <dgm:bulletEnabled val="1"/>
        </dgm:presLayoutVars>
      </dgm:prSet>
      <dgm:spPr/>
    </dgm:pt>
    <dgm:pt modelId="{2F8C8E36-1A73-4431-BF8C-2ABBE1306D2A}" type="pres">
      <dgm:prSet presAssocID="{18103E31-871F-48C3-9D09-F8A3EAB674CE}" presName="sibTrans" presStyleCnt="0"/>
      <dgm:spPr/>
    </dgm:pt>
    <dgm:pt modelId="{AA345F62-2187-4424-AAD0-8396ACFED17F}" type="pres">
      <dgm:prSet presAssocID="{107F97A1-E5C5-4BC4-8596-1BA67481827D}" presName="compositeNode" presStyleCnt="0">
        <dgm:presLayoutVars>
          <dgm:bulletEnabled val="1"/>
        </dgm:presLayoutVars>
      </dgm:prSet>
      <dgm:spPr/>
    </dgm:pt>
    <dgm:pt modelId="{DAE59220-37D3-4AD4-9E81-6DD88AEFD410}" type="pres">
      <dgm:prSet presAssocID="{107F97A1-E5C5-4BC4-8596-1BA67481827D}" presName="bgRect" presStyleLbl="bgAccFollowNode1" presStyleIdx="2" presStyleCnt="6"/>
      <dgm:spPr/>
    </dgm:pt>
    <dgm:pt modelId="{C4352779-2E11-41E2-928D-E2F68855360A}" type="pres">
      <dgm:prSet presAssocID="{643B1B1A-5242-4E65-9DDD-D255816D12DC}" presName="sibTransNodeCircle" presStyleLbl="alignNode1" presStyleIdx="4" presStyleCnt="12">
        <dgm:presLayoutVars>
          <dgm:chMax val="0"/>
          <dgm:bulletEnabled/>
        </dgm:presLayoutVars>
      </dgm:prSet>
      <dgm:spPr/>
    </dgm:pt>
    <dgm:pt modelId="{56144BF2-6F02-4161-81AE-7F3A0AE7BA28}" type="pres">
      <dgm:prSet presAssocID="{107F97A1-E5C5-4BC4-8596-1BA67481827D}" presName="bottomLine" presStyleLbl="alignNode1" presStyleIdx="5" presStyleCnt="12">
        <dgm:presLayoutVars/>
      </dgm:prSet>
      <dgm:spPr/>
    </dgm:pt>
    <dgm:pt modelId="{BE40DC68-0C8F-471E-9A5A-553715078B33}" type="pres">
      <dgm:prSet presAssocID="{107F97A1-E5C5-4BC4-8596-1BA67481827D}" presName="nodeText" presStyleLbl="bgAccFollowNode1" presStyleIdx="2" presStyleCnt="6">
        <dgm:presLayoutVars>
          <dgm:bulletEnabled val="1"/>
        </dgm:presLayoutVars>
      </dgm:prSet>
      <dgm:spPr/>
    </dgm:pt>
    <dgm:pt modelId="{892FDF51-43FC-4014-B52C-F8226D2F3B48}" type="pres">
      <dgm:prSet presAssocID="{643B1B1A-5242-4E65-9DDD-D255816D12DC}" presName="sibTrans" presStyleCnt="0"/>
      <dgm:spPr/>
    </dgm:pt>
    <dgm:pt modelId="{597719DE-29CD-47A2-B1A6-F93C72C42E33}" type="pres">
      <dgm:prSet presAssocID="{F1630E2E-19C2-4D1B-AB43-7E0E05FD7B49}" presName="compositeNode" presStyleCnt="0">
        <dgm:presLayoutVars>
          <dgm:bulletEnabled val="1"/>
        </dgm:presLayoutVars>
      </dgm:prSet>
      <dgm:spPr/>
    </dgm:pt>
    <dgm:pt modelId="{8AC0583A-CE48-4550-B87D-632209E4B628}" type="pres">
      <dgm:prSet presAssocID="{F1630E2E-19C2-4D1B-AB43-7E0E05FD7B49}" presName="bgRect" presStyleLbl="bgAccFollowNode1" presStyleIdx="3" presStyleCnt="6"/>
      <dgm:spPr/>
    </dgm:pt>
    <dgm:pt modelId="{B997A8FB-B64C-4F21-BBD3-113CDB08C1E8}" type="pres">
      <dgm:prSet presAssocID="{86F41AA2-741F-4C2B-A9E2-F6671847B5CC}" presName="sibTransNodeCircle" presStyleLbl="alignNode1" presStyleIdx="6" presStyleCnt="12">
        <dgm:presLayoutVars>
          <dgm:chMax val="0"/>
          <dgm:bulletEnabled/>
        </dgm:presLayoutVars>
      </dgm:prSet>
      <dgm:spPr/>
    </dgm:pt>
    <dgm:pt modelId="{E6CAD51A-38CB-4673-BCE4-94EBF6CC8D33}" type="pres">
      <dgm:prSet presAssocID="{F1630E2E-19C2-4D1B-AB43-7E0E05FD7B49}" presName="bottomLine" presStyleLbl="alignNode1" presStyleIdx="7" presStyleCnt="12">
        <dgm:presLayoutVars/>
      </dgm:prSet>
      <dgm:spPr/>
    </dgm:pt>
    <dgm:pt modelId="{10FFAC51-F60B-47CB-BD1A-57A0AC340CE4}" type="pres">
      <dgm:prSet presAssocID="{F1630E2E-19C2-4D1B-AB43-7E0E05FD7B49}" presName="nodeText" presStyleLbl="bgAccFollowNode1" presStyleIdx="3" presStyleCnt="6">
        <dgm:presLayoutVars>
          <dgm:bulletEnabled val="1"/>
        </dgm:presLayoutVars>
      </dgm:prSet>
      <dgm:spPr/>
    </dgm:pt>
    <dgm:pt modelId="{68EAC77D-A3CE-4E87-B3C9-9DFDBC0C0DE8}" type="pres">
      <dgm:prSet presAssocID="{86F41AA2-741F-4C2B-A9E2-F6671847B5CC}" presName="sibTrans" presStyleCnt="0"/>
      <dgm:spPr/>
    </dgm:pt>
    <dgm:pt modelId="{7B216FF2-D9F9-4010-8F58-8C87C627A95F}" type="pres">
      <dgm:prSet presAssocID="{B1DF1C9A-EED3-4DA8-8A77-83BF35E5CC81}" presName="compositeNode" presStyleCnt="0">
        <dgm:presLayoutVars>
          <dgm:bulletEnabled val="1"/>
        </dgm:presLayoutVars>
      </dgm:prSet>
      <dgm:spPr/>
    </dgm:pt>
    <dgm:pt modelId="{6D6E21C5-203A-4034-98EF-43FF85C34E83}" type="pres">
      <dgm:prSet presAssocID="{B1DF1C9A-EED3-4DA8-8A77-83BF35E5CC81}" presName="bgRect" presStyleLbl="bgAccFollowNode1" presStyleIdx="4" presStyleCnt="6"/>
      <dgm:spPr/>
    </dgm:pt>
    <dgm:pt modelId="{4C6D5B73-0283-44E4-8B31-DC37E6AFD66B}" type="pres">
      <dgm:prSet presAssocID="{21771674-ABF1-45A7-8E15-71CB579A050B}" presName="sibTransNodeCircle" presStyleLbl="alignNode1" presStyleIdx="8" presStyleCnt="12">
        <dgm:presLayoutVars>
          <dgm:chMax val="0"/>
          <dgm:bulletEnabled/>
        </dgm:presLayoutVars>
      </dgm:prSet>
      <dgm:spPr/>
    </dgm:pt>
    <dgm:pt modelId="{FD5D6DA5-EB7B-4A99-BD8E-7BD2736B3D57}" type="pres">
      <dgm:prSet presAssocID="{B1DF1C9A-EED3-4DA8-8A77-83BF35E5CC81}" presName="bottomLine" presStyleLbl="alignNode1" presStyleIdx="9" presStyleCnt="12">
        <dgm:presLayoutVars/>
      </dgm:prSet>
      <dgm:spPr/>
    </dgm:pt>
    <dgm:pt modelId="{07F42FF5-18A4-41DE-B746-8BE7016EF91E}" type="pres">
      <dgm:prSet presAssocID="{B1DF1C9A-EED3-4DA8-8A77-83BF35E5CC81}" presName="nodeText" presStyleLbl="bgAccFollowNode1" presStyleIdx="4" presStyleCnt="6">
        <dgm:presLayoutVars>
          <dgm:bulletEnabled val="1"/>
        </dgm:presLayoutVars>
      </dgm:prSet>
      <dgm:spPr/>
    </dgm:pt>
    <dgm:pt modelId="{C2EEF189-96CB-46EF-90B6-C27EBECD696B}" type="pres">
      <dgm:prSet presAssocID="{21771674-ABF1-45A7-8E15-71CB579A050B}" presName="sibTrans" presStyleCnt="0"/>
      <dgm:spPr/>
    </dgm:pt>
    <dgm:pt modelId="{78A6E0D5-9CAB-4ACB-92FD-F6D245C583D2}" type="pres">
      <dgm:prSet presAssocID="{E57E3075-2453-4E03-BA91-7A0831A097A3}" presName="compositeNode" presStyleCnt="0">
        <dgm:presLayoutVars>
          <dgm:bulletEnabled val="1"/>
        </dgm:presLayoutVars>
      </dgm:prSet>
      <dgm:spPr/>
    </dgm:pt>
    <dgm:pt modelId="{DB5E9341-923B-4FF1-850D-F601EA028F2C}" type="pres">
      <dgm:prSet presAssocID="{E57E3075-2453-4E03-BA91-7A0831A097A3}" presName="bgRect" presStyleLbl="bgAccFollowNode1" presStyleIdx="5" presStyleCnt="6"/>
      <dgm:spPr/>
    </dgm:pt>
    <dgm:pt modelId="{D84E86B2-C8AA-4F6E-8574-4C19A2893C89}" type="pres">
      <dgm:prSet presAssocID="{147A8F88-DA65-4FB5-B3E1-2CF4D72CD022}" presName="sibTransNodeCircle" presStyleLbl="alignNode1" presStyleIdx="10" presStyleCnt="12">
        <dgm:presLayoutVars>
          <dgm:chMax val="0"/>
          <dgm:bulletEnabled/>
        </dgm:presLayoutVars>
      </dgm:prSet>
      <dgm:spPr/>
    </dgm:pt>
    <dgm:pt modelId="{BC863ACB-AF09-41EC-B2A4-5F59C3689FBB}" type="pres">
      <dgm:prSet presAssocID="{E57E3075-2453-4E03-BA91-7A0831A097A3}" presName="bottomLine" presStyleLbl="alignNode1" presStyleIdx="11" presStyleCnt="12">
        <dgm:presLayoutVars/>
      </dgm:prSet>
      <dgm:spPr/>
    </dgm:pt>
    <dgm:pt modelId="{CFFF351E-FC9B-42DC-AEC5-DC693315B0DE}" type="pres">
      <dgm:prSet presAssocID="{E57E3075-2453-4E03-BA91-7A0831A097A3}" presName="nodeText" presStyleLbl="bgAccFollowNode1" presStyleIdx="5" presStyleCnt="6">
        <dgm:presLayoutVars>
          <dgm:bulletEnabled val="1"/>
        </dgm:presLayoutVars>
      </dgm:prSet>
      <dgm:spPr/>
    </dgm:pt>
  </dgm:ptLst>
  <dgm:cxnLst>
    <dgm:cxn modelId="{B19DEA00-5105-4D69-80E6-B81034812AAC}" srcId="{7003DFD2-682A-421E-84A6-2AE0EF5CD714}" destId="{107F97A1-E5C5-4BC4-8596-1BA67481827D}" srcOrd="2" destOrd="0" parTransId="{C9BB7E21-815B-48BB-A57A-C5AC0DEBE53F}" sibTransId="{643B1B1A-5242-4E65-9DDD-D255816D12DC}"/>
    <dgm:cxn modelId="{EF7FDC04-0B08-4697-ACC3-D4770FD06CAE}" type="presOf" srcId="{3E08A32B-B6F9-4CC0-842B-AEEF2DD539E5}" destId="{5EA3FDB4-A39A-428E-B2B7-967F86673505}" srcOrd="0" destOrd="0" presId="urn:microsoft.com/office/officeart/2016/7/layout/BasicLinearProcessNumbered"/>
    <dgm:cxn modelId="{B2EFE508-F53C-4AA9-87C8-36EB4A2618C8}" type="presOf" srcId="{28A2A1EC-5E73-4C7E-ABFA-B04D4D4BF958}" destId="{C1C64291-2D61-418A-B9F0-F98AD416AE9E}" srcOrd="0" destOrd="0" presId="urn:microsoft.com/office/officeart/2016/7/layout/BasicLinearProcessNumbered"/>
    <dgm:cxn modelId="{46059713-87C6-4B88-B0D6-979598538004}" type="presOf" srcId="{F1630E2E-19C2-4D1B-AB43-7E0E05FD7B49}" destId="{10FFAC51-F60B-47CB-BD1A-57A0AC340CE4}" srcOrd="1" destOrd="0" presId="urn:microsoft.com/office/officeart/2016/7/layout/BasicLinearProcessNumbered"/>
    <dgm:cxn modelId="{90396A2C-2840-462F-A132-702CFDACC61A}" type="presOf" srcId="{643B1B1A-5242-4E65-9DDD-D255816D12DC}" destId="{C4352779-2E11-41E2-928D-E2F68855360A}" srcOrd="0" destOrd="0" presId="urn:microsoft.com/office/officeart/2016/7/layout/BasicLinearProcessNumbered"/>
    <dgm:cxn modelId="{FB256E31-4800-4231-BEBF-EB20155119FE}" type="presOf" srcId="{4C602C5C-B2B9-417F-B8D1-CA96C2CBD6D6}" destId="{51E7EBAF-4ADF-4D39-9C56-5F96D26FC3EF}" srcOrd="1" destOrd="0" presId="urn:microsoft.com/office/officeart/2016/7/layout/BasicLinearProcessNumbered"/>
    <dgm:cxn modelId="{0D6CBD34-45EB-4EE7-8752-835162D86672}" type="presOf" srcId="{107F97A1-E5C5-4BC4-8596-1BA67481827D}" destId="{DAE59220-37D3-4AD4-9E81-6DD88AEFD410}" srcOrd="0" destOrd="0" presId="urn:microsoft.com/office/officeart/2016/7/layout/BasicLinearProcessNumbered"/>
    <dgm:cxn modelId="{2FFBA638-3AB5-418E-815B-014738B9CF46}" type="presOf" srcId="{E57E3075-2453-4E03-BA91-7A0831A097A3}" destId="{DB5E9341-923B-4FF1-850D-F601EA028F2C}" srcOrd="0" destOrd="0" presId="urn:microsoft.com/office/officeart/2016/7/layout/BasicLinearProcessNumbered"/>
    <dgm:cxn modelId="{C0F37D3A-8818-47FE-9375-D950DEDF4C91}" type="presOf" srcId="{F1630E2E-19C2-4D1B-AB43-7E0E05FD7B49}" destId="{8AC0583A-CE48-4550-B87D-632209E4B628}" srcOrd="0" destOrd="0" presId="urn:microsoft.com/office/officeart/2016/7/layout/BasicLinearProcessNumbered"/>
    <dgm:cxn modelId="{55780D5D-F626-4B6A-8CF0-0FDE4C39205E}" type="presOf" srcId="{4C602C5C-B2B9-417F-B8D1-CA96C2CBD6D6}" destId="{EB47C196-31F8-471F-89A6-E0F1DCFC339D}" srcOrd="0" destOrd="0" presId="urn:microsoft.com/office/officeart/2016/7/layout/BasicLinearProcessNumbered"/>
    <dgm:cxn modelId="{CC4AC763-CB29-4B28-BC00-43977C7B6E5B}" srcId="{7003DFD2-682A-421E-84A6-2AE0EF5CD714}" destId="{3E08A32B-B6F9-4CC0-842B-AEEF2DD539E5}" srcOrd="1" destOrd="0" parTransId="{64771992-8739-419F-9B43-B62ED13FB359}" sibTransId="{18103E31-871F-48C3-9D09-F8A3EAB674CE}"/>
    <dgm:cxn modelId="{737B7B44-793F-4350-AB39-7F92245483DA}" type="presOf" srcId="{21771674-ABF1-45A7-8E15-71CB579A050B}" destId="{4C6D5B73-0283-44E4-8B31-DC37E6AFD66B}" srcOrd="0" destOrd="0" presId="urn:microsoft.com/office/officeart/2016/7/layout/BasicLinearProcessNumbered"/>
    <dgm:cxn modelId="{CE957988-CA32-4F5D-A76B-9F00EDC5F19D}" type="presOf" srcId="{107F97A1-E5C5-4BC4-8596-1BA67481827D}" destId="{BE40DC68-0C8F-471E-9A5A-553715078B33}" srcOrd="1" destOrd="0" presId="urn:microsoft.com/office/officeart/2016/7/layout/BasicLinearProcessNumbered"/>
    <dgm:cxn modelId="{74FC208A-43EC-4155-B96B-C7A93AACE0A0}" type="presOf" srcId="{B1DF1C9A-EED3-4DA8-8A77-83BF35E5CC81}" destId="{07F42FF5-18A4-41DE-B746-8BE7016EF91E}" srcOrd="1" destOrd="0" presId="urn:microsoft.com/office/officeart/2016/7/layout/BasicLinearProcessNumbered"/>
    <dgm:cxn modelId="{4270908A-B25A-42E9-87CE-7A43A5723D1D}" srcId="{7003DFD2-682A-421E-84A6-2AE0EF5CD714}" destId="{4C602C5C-B2B9-417F-B8D1-CA96C2CBD6D6}" srcOrd="0" destOrd="0" parTransId="{DA1BF5E1-6B4F-4E5C-BF36-14CE1B672258}" sibTransId="{28A2A1EC-5E73-4C7E-ABFA-B04D4D4BF958}"/>
    <dgm:cxn modelId="{930F048B-8F56-42EA-99DD-B8A6E98EB495}" type="presOf" srcId="{147A8F88-DA65-4FB5-B3E1-2CF4D72CD022}" destId="{D84E86B2-C8AA-4F6E-8574-4C19A2893C89}" srcOrd="0" destOrd="0" presId="urn:microsoft.com/office/officeart/2016/7/layout/BasicLinearProcessNumbered"/>
    <dgm:cxn modelId="{404D2EAE-1966-4204-B9F1-538B665B26F8}" type="presOf" srcId="{B1DF1C9A-EED3-4DA8-8A77-83BF35E5CC81}" destId="{6D6E21C5-203A-4034-98EF-43FF85C34E83}" srcOrd="0" destOrd="0" presId="urn:microsoft.com/office/officeart/2016/7/layout/BasicLinearProcessNumbered"/>
    <dgm:cxn modelId="{9C24ACB1-6094-4D02-88C4-EDFF8638D592}" srcId="{7003DFD2-682A-421E-84A6-2AE0EF5CD714}" destId="{E57E3075-2453-4E03-BA91-7A0831A097A3}" srcOrd="5" destOrd="0" parTransId="{0E282471-018B-4F1A-A5C1-2FD2618B6D3E}" sibTransId="{147A8F88-DA65-4FB5-B3E1-2CF4D72CD022}"/>
    <dgm:cxn modelId="{A98988B8-205E-4311-8582-61841BFF60BE}" type="presOf" srcId="{7003DFD2-682A-421E-84A6-2AE0EF5CD714}" destId="{0CAB321A-B667-4AA8-BD47-B4AD5B25C80B}" srcOrd="0" destOrd="0" presId="urn:microsoft.com/office/officeart/2016/7/layout/BasicLinearProcessNumbered"/>
    <dgm:cxn modelId="{2368D5BC-67E9-494C-B46F-0EE28E532828}" type="presOf" srcId="{3E08A32B-B6F9-4CC0-842B-AEEF2DD539E5}" destId="{4089A5FD-1F65-4BB0-A8D5-7435E07D3EAF}" srcOrd="1" destOrd="0" presId="urn:microsoft.com/office/officeart/2016/7/layout/BasicLinearProcessNumbered"/>
    <dgm:cxn modelId="{EA544AC1-B512-4AAB-A53D-9AB09737D9F8}" srcId="{7003DFD2-682A-421E-84A6-2AE0EF5CD714}" destId="{F1630E2E-19C2-4D1B-AB43-7E0E05FD7B49}" srcOrd="3" destOrd="0" parTransId="{51E042E0-412C-4BAE-8D49-3AEE85F608B1}" sibTransId="{86F41AA2-741F-4C2B-A9E2-F6671847B5CC}"/>
    <dgm:cxn modelId="{BB3977C2-C6BA-46B6-A017-B9362344674F}" srcId="{7003DFD2-682A-421E-84A6-2AE0EF5CD714}" destId="{B1DF1C9A-EED3-4DA8-8A77-83BF35E5CC81}" srcOrd="4" destOrd="0" parTransId="{D371EE99-88B9-4BB5-88AF-3DA4D8AE7FAD}" sibTransId="{21771674-ABF1-45A7-8E15-71CB579A050B}"/>
    <dgm:cxn modelId="{F1F728D1-85AF-4DBA-8C78-A9DFD8871C84}" type="presOf" srcId="{18103E31-871F-48C3-9D09-F8A3EAB674CE}" destId="{48C13213-CE33-4863-B253-A3AF9C1138F6}" srcOrd="0" destOrd="0" presId="urn:microsoft.com/office/officeart/2016/7/layout/BasicLinearProcessNumbered"/>
    <dgm:cxn modelId="{D71690EC-8043-4587-80CE-080DFBDA9C61}" type="presOf" srcId="{E57E3075-2453-4E03-BA91-7A0831A097A3}" destId="{CFFF351E-FC9B-42DC-AEC5-DC693315B0DE}" srcOrd="1" destOrd="0" presId="urn:microsoft.com/office/officeart/2016/7/layout/BasicLinearProcessNumbered"/>
    <dgm:cxn modelId="{F076A3ED-3591-4C9E-9DAB-B65251DCF022}" type="presOf" srcId="{86F41AA2-741F-4C2B-A9E2-F6671847B5CC}" destId="{B997A8FB-B64C-4F21-BBD3-113CDB08C1E8}" srcOrd="0" destOrd="0" presId="urn:microsoft.com/office/officeart/2016/7/layout/BasicLinearProcessNumbered"/>
    <dgm:cxn modelId="{D89A096E-0108-4347-A3ED-E36EEDE09129}" type="presParOf" srcId="{0CAB321A-B667-4AA8-BD47-B4AD5B25C80B}" destId="{DA5BBBBB-9EB4-48B5-9673-395008D97341}" srcOrd="0" destOrd="0" presId="urn:microsoft.com/office/officeart/2016/7/layout/BasicLinearProcessNumbered"/>
    <dgm:cxn modelId="{E0E8618A-1843-4D22-8CD4-EBE9CCE29E23}" type="presParOf" srcId="{DA5BBBBB-9EB4-48B5-9673-395008D97341}" destId="{EB47C196-31F8-471F-89A6-E0F1DCFC339D}" srcOrd="0" destOrd="0" presId="urn:microsoft.com/office/officeart/2016/7/layout/BasicLinearProcessNumbered"/>
    <dgm:cxn modelId="{20660AEB-F176-45B0-8014-7CAC318C3F80}" type="presParOf" srcId="{DA5BBBBB-9EB4-48B5-9673-395008D97341}" destId="{C1C64291-2D61-418A-B9F0-F98AD416AE9E}" srcOrd="1" destOrd="0" presId="urn:microsoft.com/office/officeart/2016/7/layout/BasicLinearProcessNumbered"/>
    <dgm:cxn modelId="{CD16ED69-54EC-41F8-834D-5F42E9684564}" type="presParOf" srcId="{DA5BBBBB-9EB4-48B5-9673-395008D97341}" destId="{070E259E-7F79-429A-A0B1-7F7E36D8C8D8}" srcOrd="2" destOrd="0" presId="urn:microsoft.com/office/officeart/2016/7/layout/BasicLinearProcessNumbered"/>
    <dgm:cxn modelId="{9E9CF0C2-AC56-49F7-9EEC-C3954CF0E3DC}" type="presParOf" srcId="{DA5BBBBB-9EB4-48B5-9673-395008D97341}" destId="{51E7EBAF-4ADF-4D39-9C56-5F96D26FC3EF}" srcOrd="3" destOrd="0" presId="urn:microsoft.com/office/officeart/2016/7/layout/BasicLinearProcessNumbered"/>
    <dgm:cxn modelId="{21C7CEF4-033D-4E18-823B-1F2C37778A9C}" type="presParOf" srcId="{0CAB321A-B667-4AA8-BD47-B4AD5B25C80B}" destId="{A29AD3FE-45D1-4E7C-A7AC-9B5F48338DA3}" srcOrd="1" destOrd="0" presId="urn:microsoft.com/office/officeart/2016/7/layout/BasicLinearProcessNumbered"/>
    <dgm:cxn modelId="{3D787104-BDD6-4BC4-9275-DEDEFF11AD77}" type="presParOf" srcId="{0CAB321A-B667-4AA8-BD47-B4AD5B25C80B}" destId="{A3AF0B72-D3B2-4256-97AB-7424F5940112}" srcOrd="2" destOrd="0" presId="urn:microsoft.com/office/officeart/2016/7/layout/BasicLinearProcessNumbered"/>
    <dgm:cxn modelId="{89B04DFC-16C3-4E17-B220-58556554CF89}" type="presParOf" srcId="{A3AF0B72-D3B2-4256-97AB-7424F5940112}" destId="{5EA3FDB4-A39A-428E-B2B7-967F86673505}" srcOrd="0" destOrd="0" presId="urn:microsoft.com/office/officeart/2016/7/layout/BasicLinearProcessNumbered"/>
    <dgm:cxn modelId="{109664E7-0DA2-47F4-A20E-9783D3D10EA8}" type="presParOf" srcId="{A3AF0B72-D3B2-4256-97AB-7424F5940112}" destId="{48C13213-CE33-4863-B253-A3AF9C1138F6}" srcOrd="1" destOrd="0" presId="urn:microsoft.com/office/officeart/2016/7/layout/BasicLinearProcessNumbered"/>
    <dgm:cxn modelId="{44602ABD-AE3D-43F1-9D64-EABBE2AD72A6}" type="presParOf" srcId="{A3AF0B72-D3B2-4256-97AB-7424F5940112}" destId="{3D9443DD-B70B-4562-9837-63FE256859D8}" srcOrd="2" destOrd="0" presId="urn:microsoft.com/office/officeart/2016/7/layout/BasicLinearProcessNumbered"/>
    <dgm:cxn modelId="{2B95FF32-AB90-4F1C-B4CB-9A7FC98E301B}" type="presParOf" srcId="{A3AF0B72-D3B2-4256-97AB-7424F5940112}" destId="{4089A5FD-1F65-4BB0-A8D5-7435E07D3EAF}" srcOrd="3" destOrd="0" presId="urn:microsoft.com/office/officeart/2016/7/layout/BasicLinearProcessNumbered"/>
    <dgm:cxn modelId="{0327B3C7-F004-436F-B7F9-F0DE742A520E}" type="presParOf" srcId="{0CAB321A-B667-4AA8-BD47-B4AD5B25C80B}" destId="{2F8C8E36-1A73-4431-BF8C-2ABBE1306D2A}" srcOrd="3" destOrd="0" presId="urn:microsoft.com/office/officeart/2016/7/layout/BasicLinearProcessNumbered"/>
    <dgm:cxn modelId="{CDF476B4-9795-4BC0-967B-5389BF1EAB76}" type="presParOf" srcId="{0CAB321A-B667-4AA8-BD47-B4AD5B25C80B}" destId="{AA345F62-2187-4424-AAD0-8396ACFED17F}" srcOrd="4" destOrd="0" presId="urn:microsoft.com/office/officeart/2016/7/layout/BasicLinearProcessNumbered"/>
    <dgm:cxn modelId="{569B4AE8-EF80-4C26-B5B5-67755FB2F334}" type="presParOf" srcId="{AA345F62-2187-4424-AAD0-8396ACFED17F}" destId="{DAE59220-37D3-4AD4-9E81-6DD88AEFD410}" srcOrd="0" destOrd="0" presId="urn:microsoft.com/office/officeart/2016/7/layout/BasicLinearProcessNumbered"/>
    <dgm:cxn modelId="{B59B94DB-FF71-46A2-9A41-B16CB0DFD5BE}" type="presParOf" srcId="{AA345F62-2187-4424-AAD0-8396ACFED17F}" destId="{C4352779-2E11-41E2-928D-E2F68855360A}" srcOrd="1" destOrd="0" presId="urn:microsoft.com/office/officeart/2016/7/layout/BasicLinearProcessNumbered"/>
    <dgm:cxn modelId="{ADBDD2FC-1337-40A7-9A95-8FB9BD1475F0}" type="presParOf" srcId="{AA345F62-2187-4424-AAD0-8396ACFED17F}" destId="{56144BF2-6F02-4161-81AE-7F3A0AE7BA28}" srcOrd="2" destOrd="0" presId="urn:microsoft.com/office/officeart/2016/7/layout/BasicLinearProcessNumbered"/>
    <dgm:cxn modelId="{D4FD4A0B-B724-4C72-99C8-0338588643C9}" type="presParOf" srcId="{AA345F62-2187-4424-AAD0-8396ACFED17F}" destId="{BE40DC68-0C8F-471E-9A5A-553715078B33}" srcOrd="3" destOrd="0" presId="urn:microsoft.com/office/officeart/2016/7/layout/BasicLinearProcessNumbered"/>
    <dgm:cxn modelId="{6ED8AAB1-8AB8-4F36-BD5C-A656B7412A95}" type="presParOf" srcId="{0CAB321A-B667-4AA8-BD47-B4AD5B25C80B}" destId="{892FDF51-43FC-4014-B52C-F8226D2F3B48}" srcOrd="5" destOrd="0" presId="urn:microsoft.com/office/officeart/2016/7/layout/BasicLinearProcessNumbered"/>
    <dgm:cxn modelId="{08FAA5E7-8AB1-4D56-854C-DD2EFA223F4D}" type="presParOf" srcId="{0CAB321A-B667-4AA8-BD47-B4AD5B25C80B}" destId="{597719DE-29CD-47A2-B1A6-F93C72C42E33}" srcOrd="6" destOrd="0" presId="urn:microsoft.com/office/officeart/2016/7/layout/BasicLinearProcessNumbered"/>
    <dgm:cxn modelId="{2C0135A7-B169-4FC9-88F5-EB91B9887D88}" type="presParOf" srcId="{597719DE-29CD-47A2-B1A6-F93C72C42E33}" destId="{8AC0583A-CE48-4550-B87D-632209E4B628}" srcOrd="0" destOrd="0" presId="urn:microsoft.com/office/officeart/2016/7/layout/BasicLinearProcessNumbered"/>
    <dgm:cxn modelId="{637F5222-FCED-4646-9901-CA098EDFC5D8}" type="presParOf" srcId="{597719DE-29CD-47A2-B1A6-F93C72C42E33}" destId="{B997A8FB-B64C-4F21-BBD3-113CDB08C1E8}" srcOrd="1" destOrd="0" presId="urn:microsoft.com/office/officeart/2016/7/layout/BasicLinearProcessNumbered"/>
    <dgm:cxn modelId="{13C7B2CA-475B-41DD-BEB2-A88DA524E26C}" type="presParOf" srcId="{597719DE-29CD-47A2-B1A6-F93C72C42E33}" destId="{E6CAD51A-38CB-4673-BCE4-94EBF6CC8D33}" srcOrd="2" destOrd="0" presId="urn:microsoft.com/office/officeart/2016/7/layout/BasicLinearProcessNumbered"/>
    <dgm:cxn modelId="{01B614A9-0EF3-49FB-BAF4-DC8A02C0BFE2}" type="presParOf" srcId="{597719DE-29CD-47A2-B1A6-F93C72C42E33}" destId="{10FFAC51-F60B-47CB-BD1A-57A0AC340CE4}" srcOrd="3" destOrd="0" presId="urn:microsoft.com/office/officeart/2016/7/layout/BasicLinearProcessNumbered"/>
    <dgm:cxn modelId="{CA18E419-9255-438C-97CF-75CF3A811581}" type="presParOf" srcId="{0CAB321A-B667-4AA8-BD47-B4AD5B25C80B}" destId="{68EAC77D-A3CE-4E87-B3C9-9DFDBC0C0DE8}" srcOrd="7" destOrd="0" presId="urn:microsoft.com/office/officeart/2016/7/layout/BasicLinearProcessNumbered"/>
    <dgm:cxn modelId="{9238839F-CD3B-45F1-8151-46E868714CEB}" type="presParOf" srcId="{0CAB321A-B667-4AA8-BD47-B4AD5B25C80B}" destId="{7B216FF2-D9F9-4010-8F58-8C87C627A95F}" srcOrd="8" destOrd="0" presId="urn:microsoft.com/office/officeart/2016/7/layout/BasicLinearProcessNumbered"/>
    <dgm:cxn modelId="{745D623E-E5F4-48DE-B36E-C629630BCAD2}" type="presParOf" srcId="{7B216FF2-D9F9-4010-8F58-8C87C627A95F}" destId="{6D6E21C5-203A-4034-98EF-43FF85C34E83}" srcOrd="0" destOrd="0" presId="urn:microsoft.com/office/officeart/2016/7/layout/BasicLinearProcessNumbered"/>
    <dgm:cxn modelId="{4906A7BB-F3D9-448A-A6E7-0900B9453B94}" type="presParOf" srcId="{7B216FF2-D9F9-4010-8F58-8C87C627A95F}" destId="{4C6D5B73-0283-44E4-8B31-DC37E6AFD66B}" srcOrd="1" destOrd="0" presId="urn:microsoft.com/office/officeart/2016/7/layout/BasicLinearProcessNumbered"/>
    <dgm:cxn modelId="{9BF10E9A-3256-44BA-9436-36F3C8713893}" type="presParOf" srcId="{7B216FF2-D9F9-4010-8F58-8C87C627A95F}" destId="{FD5D6DA5-EB7B-4A99-BD8E-7BD2736B3D57}" srcOrd="2" destOrd="0" presId="urn:microsoft.com/office/officeart/2016/7/layout/BasicLinearProcessNumbered"/>
    <dgm:cxn modelId="{8789B6DB-93FB-4CE0-A23F-412951488649}" type="presParOf" srcId="{7B216FF2-D9F9-4010-8F58-8C87C627A95F}" destId="{07F42FF5-18A4-41DE-B746-8BE7016EF91E}" srcOrd="3" destOrd="0" presId="urn:microsoft.com/office/officeart/2016/7/layout/BasicLinearProcessNumbered"/>
    <dgm:cxn modelId="{1F7E8DAC-DD66-4D4F-9C43-872472A43C4A}" type="presParOf" srcId="{0CAB321A-B667-4AA8-BD47-B4AD5B25C80B}" destId="{C2EEF189-96CB-46EF-90B6-C27EBECD696B}" srcOrd="9" destOrd="0" presId="urn:microsoft.com/office/officeart/2016/7/layout/BasicLinearProcessNumbered"/>
    <dgm:cxn modelId="{0E549341-03AF-4FB2-9704-564F22278146}" type="presParOf" srcId="{0CAB321A-B667-4AA8-BD47-B4AD5B25C80B}" destId="{78A6E0D5-9CAB-4ACB-92FD-F6D245C583D2}" srcOrd="10" destOrd="0" presId="urn:microsoft.com/office/officeart/2016/7/layout/BasicLinearProcessNumbered"/>
    <dgm:cxn modelId="{89A8B39F-FFA9-4502-A53E-D5DE4C86CDA2}" type="presParOf" srcId="{78A6E0D5-9CAB-4ACB-92FD-F6D245C583D2}" destId="{DB5E9341-923B-4FF1-850D-F601EA028F2C}" srcOrd="0" destOrd="0" presId="urn:microsoft.com/office/officeart/2016/7/layout/BasicLinearProcessNumbered"/>
    <dgm:cxn modelId="{0AE6945E-FF08-45A9-9F6B-AC3B744F70D6}" type="presParOf" srcId="{78A6E0D5-9CAB-4ACB-92FD-F6D245C583D2}" destId="{D84E86B2-C8AA-4F6E-8574-4C19A2893C89}" srcOrd="1" destOrd="0" presId="urn:microsoft.com/office/officeart/2016/7/layout/BasicLinearProcessNumbered"/>
    <dgm:cxn modelId="{36328025-8306-48BF-9F64-3390291175D2}" type="presParOf" srcId="{78A6E0D5-9CAB-4ACB-92FD-F6D245C583D2}" destId="{BC863ACB-AF09-41EC-B2A4-5F59C3689FBB}" srcOrd="2" destOrd="0" presId="urn:microsoft.com/office/officeart/2016/7/layout/BasicLinearProcessNumbered"/>
    <dgm:cxn modelId="{5FE79FA0-C080-4A88-A655-EB55F823BB4E}" type="presParOf" srcId="{78A6E0D5-9CAB-4ACB-92FD-F6D245C583D2}" destId="{CFFF351E-FC9B-42DC-AEC5-DC693315B0DE}"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6DB0E9-DAEA-44C9-BE5D-EC622361744E}"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EF007E60-3380-4998-B179-66490A720259}">
      <dgm:prSet/>
      <dgm:spPr/>
      <dgm:t>
        <a:bodyPr/>
        <a:lstStyle/>
        <a:p>
          <a:r>
            <a:rPr lang="en-US" dirty="0"/>
            <a:t>SATOD-  </a:t>
          </a:r>
          <a:r>
            <a:rPr lang="en-GB" dirty="0"/>
            <a:t>working closely with NLaG Tobacco Dependency Advisor Team Leader to explore the data and the regular audits completed in terms of Saving Babies Lives Care Bundle (v3).</a:t>
          </a:r>
          <a:endParaRPr lang="en-US" dirty="0"/>
        </a:p>
      </dgm:t>
    </dgm:pt>
    <dgm:pt modelId="{4505E303-2C7E-4E8B-9EFF-DFBA6710351C}" type="parTrans" cxnId="{A33BB025-736C-4A0A-9997-0A79D6762A9A}">
      <dgm:prSet/>
      <dgm:spPr/>
      <dgm:t>
        <a:bodyPr/>
        <a:lstStyle/>
        <a:p>
          <a:endParaRPr lang="en-US"/>
        </a:p>
      </dgm:t>
    </dgm:pt>
    <dgm:pt modelId="{1600682B-21B1-40A7-8AEE-C120AE5F98FB}" type="sibTrans" cxnId="{A33BB025-736C-4A0A-9997-0A79D6762A9A}">
      <dgm:prSet/>
      <dgm:spPr/>
      <dgm:t>
        <a:bodyPr/>
        <a:lstStyle/>
        <a:p>
          <a:endParaRPr lang="en-US"/>
        </a:p>
      </dgm:t>
    </dgm:pt>
    <dgm:pt modelId="{CE73FDAB-CC72-42F3-B046-F4CB355189A0}">
      <dgm:prSet/>
      <dgm:spPr/>
      <dgm:t>
        <a:bodyPr/>
        <a:lstStyle/>
        <a:p>
          <a:r>
            <a:rPr lang="en-GB" dirty="0"/>
            <a:t>NLag midwifery representation at Northern Lincolnshire Tobacco Alliance</a:t>
          </a:r>
          <a:endParaRPr lang="en-US" dirty="0"/>
        </a:p>
      </dgm:t>
    </dgm:pt>
    <dgm:pt modelId="{60291A83-BA3B-4173-B986-7F656C454751}" type="parTrans" cxnId="{C9AF09E2-A838-4434-B838-CA3A6936BA2E}">
      <dgm:prSet/>
      <dgm:spPr/>
      <dgm:t>
        <a:bodyPr/>
        <a:lstStyle/>
        <a:p>
          <a:endParaRPr lang="en-US"/>
        </a:p>
      </dgm:t>
    </dgm:pt>
    <dgm:pt modelId="{80F0029F-ECEF-4ADB-8A8D-056449A4775D}" type="sibTrans" cxnId="{C9AF09E2-A838-4434-B838-CA3A6936BA2E}">
      <dgm:prSet/>
      <dgm:spPr/>
      <dgm:t>
        <a:bodyPr/>
        <a:lstStyle/>
        <a:p>
          <a:endParaRPr lang="en-US"/>
        </a:p>
      </dgm:t>
    </dgm:pt>
    <dgm:pt modelId="{08E27B88-58E2-4CA0-B116-578B4EEF8CCF}">
      <dgm:prSet/>
      <dgm:spPr/>
      <dgm:t>
        <a:bodyPr/>
        <a:lstStyle/>
        <a:p>
          <a:r>
            <a:rPr lang="en-GB" dirty="0"/>
            <a:t>0-19 Health and Wellbeing Service works closely with NLaG Midwifery to facilitate A/N and New Baby visits by Health visitors.</a:t>
          </a:r>
          <a:endParaRPr lang="en-US" dirty="0"/>
        </a:p>
      </dgm:t>
    </dgm:pt>
    <dgm:pt modelId="{3EE213B6-EF34-4F9A-97BC-3565DE2F04D5}" type="parTrans" cxnId="{D7A1F1BC-87B6-4281-8A54-86629F09E5BA}">
      <dgm:prSet/>
      <dgm:spPr/>
      <dgm:t>
        <a:bodyPr/>
        <a:lstStyle/>
        <a:p>
          <a:endParaRPr lang="en-US"/>
        </a:p>
      </dgm:t>
    </dgm:pt>
    <dgm:pt modelId="{93C1D851-2F5F-46F2-AA45-C2A44241FB2E}" type="sibTrans" cxnId="{D7A1F1BC-87B6-4281-8A54-86629F09E5BA}">
      <dgm:prSet/>
      <dgm:spPr/>
      <dgm:t>
        <a:bodyPr/>
        <a:lstStyle/>
        <a:p>
          <a:endParaRPr lang="en-US"/>
        </a:p>
      </dgm:t>
    </dgm:pt>
    <dgm:pt modelId="{583E323B-3DEB-4C7A-B097-577505341568}" type="pres">
      <dgm:prSet presAssocID="{C66DB0E9-DAEA-44C9-BE5D-EC622361744E}" presName="linear" presStyleCnt="0">
        <dgm:presLayoutVars>
          <dgm:animLvl val="lvl"/>
          <dgm:resizeHandles val="exact"/>
        </dgm:presLayoutVars>
      </dgm:prSet>
      <dgm:spPr/>
    </dgm:pt>
    <dgm:pt modelId="{AF22BFD9-37F3-47B9-8AC8-01ADE9FB6338}" type="pres">
      <dgm:prSet presAssocID="{EF007E60-3380-4998-B179-66490A720259}" presName="parentText" presStyleLbl="node1" presStyleIdx="0" presStyleCnt="3">
        <dgm:presLayoutVars>
          <dgm:chMax val="0"/>
          <dgm:bulletEnabled val="1"/>
        </dgm:presLayoutVars>
      </dgm:prSet>
      <dgm:spPr/>
    </dgm:pt>
    <dgm:pt modelId="{9E0B4418-F287-45FE-9C5E-4AF69C877812}" type="pres">
      <dgm:prSet presAssocID="{1600682B-21B1-40A7-8AEE-C120AE5F98FB}" presName="spacer" presStyleCnt="0"/>
      <dgm:spPr/>
    </dgm:pt>
    <dgm:pt modelId="{7AC366FC-EC09-40B5-A969-1D7BAD20B564}" type="pres">
      <dgm:prSet presAssocID="{CE73FDAB-CC72-42F3-B046-F4CB355189A0}" presName="parentText" presStyleLbl="node1" presStyleIdx="1" presStyleCnt="3">
        <dgm:presLayoutVars>
          <dgm:chMax val="0"/>
          <dgm:bulletEnabled val="1"/>
        </dgm:presLayoutVars>
      </dgm:prSet>
      <dgm:spPr/>
    </dgm:pt>
    <dgm:pt modelId="{B7B972E2-2F94-408F-91BF-2B8CC31B2562}" type="pres">
      <dgm:prSet presAssocID="{80F0029F-ECEF-4ADB-8A8D-056449A4775D}" presName="spacer" presStyleCnt="0"/>
      <dgm:spPr/>
    </dgm:pt>
    <dgm:pt modelId="{EEA5FDD3-4BB5-4125-B8EB-17E060EAD577}" type="pres">
      <dgm:prSet presAssocID="{08E27B88-58E2-4CA0-B116-578B4EEF8CCF}" presName="parentText" presStyleLbl="node1" presStyleIdx="2" presStyleCnt="3">
        <dgm:presLayoutVars>
          <dgm:chMax val="0"/>
          <dgm:bulletEnabled val="1"/>
        </dgm:presLayoutVars>
      </dgm:prSet>
      <dgm:spPr/>
    </dgm:pt>
  </dgm:ptLst>
  <dgm:cxnLst>
    <dgm:cxn modelId="{A33BB025-736C-4A0A-9997-0A79D6762A9A}" srcId="{C66DB0E9-DAEA-44C9-BE5D-EC622361744E}" destId="{EF007E60-3380-4998-B179-66490A720259}" srcOrd="0" destOrd="0" parTransId="{4505E303-2C7E-4E8B-9EFF-DFBA6710351C}" sibTransId="{1600682B-21B1-40A7-8AEE-C120AE5F98FB}"/>
    <dgm:cxn modelId="{CC97B38E-B85D-427E-82A1-C485633D7ED0}" type="presOf" srcId="{08E27B88-58E2-4CA0-B116-578B4EEF8CCF}" destId="{EEA5FDD3-4BB5-4125-B8EB-17E060EAD577}" srcOrd="0" destOrd="0" presId="urn:microsoft.com/office/officeart/2005/8/layout/vList2"/>
    <dgm:cxn modelId="{9C08BCA7-D9BD-40FF-A7D2-ECBE5DE4E365}" type="presOf" srcId="{CE73FDAB-CC72-42F3-B046-F4CB355189A0}" destId="{7AC366FC-EC09-40B5-A969-1D7BAD20B564}" srcOrd="0" destOrd="0" presId="urn:microsoft.com/office/officeart/2005/8/layout/vList2"/>
    <dgm:cxn modelId="{D4AC4DBB-BDE7-4B92-82C6-244FE46DDF63}" type="presOf" srcId="{EF007E60-3380-4998-B179-66490A720259}" destId="{AF22BFD9-37F3-47B9-8AC8-01ADE9FB6338}" srcOrd="0" destOrd="0" presId="urn:microsoft.com/office/officeart/2005/8/layout/vList2"/>
    <dgm:cxn modelId="{D7A1F1BC-87B6-4281-8A54-86629F09E5BA}" srcId="{C66DB0E9-DAEA-44C9-BE5D-EC622361744E}" destId="{08E27B88-58E2-4CA0-B116-578B4EEF8CCF}" srcOrd="2" destOrd="0" parTransId="{3EE213B6-EF34-4F9A-97BC-3565DE2F04D5}" sibTransId="{93C1D851-2F5F-46F2-AA45-C2A44241FB2E}"/>
    <dgm:cxn modelId="{C9AF09E2-A838-4434-B838-CA3A6936BA2E}" srcId="{C66DB0E9-DAEA-44C9-BE5D-EC622361744E}" destId="{CE73FDAB-CC72-42F3-B046-F4CB355189A0}" srcOrd="1" destOrd="0" parTransId="{60291A83-BA3B-4173-B986-7F656C454751}" sibTransId="{80F0029F-ECEF-4ADB-8A8D-056449A4775D}"/>
    <dgm:cxn modelId="{B4B1D1EE-BC29-480E-86F3-B4B4B1FC1D72}" type="presOf" srcId="{C66DB0E9-DAEA-44C9-BE5D-EC622361744E}" destId="{583E323B-3DEB-4C7A-B097-577505341568}" srcOrd="0" destOrd="0" presId="urn:microsoft.com/office/officeart/2005/8/layout/vList2"/>
    <dgm:cxn modelId="{C6C884CC-EF33-4157-8A85-9FA2CEDA46B2}" type="presParOf" srcId="{583E323B-3DEB-4C7A-B097-577505341568}" destId="{AF22BFD9-37F3-47B9-8AC8-01ADE9FB6338}" srcOrd="0" destOrd="0" presId="urn:microsoft.com/office/officeart/2005/8/layout/vList2"/>
    <dgm:cxn modelId="{19649554-56CD-4153-B119-B6AAA91AB4B2}" type="presParOf" srcId="{583E323B-3DEB-4C7A-B097-577505341568}" destId="{9E0B4418-F287-45FE-9C5E-4AF69C877812}" srcOrd="1" destOrd="0" presId="urn:microsoft.com/office/officeart/2005/8/layout/vList2"/>
    <dgm:cxn modelId="{44CEF66C-E8E3-4068-9D26-5EB8F7FF3BBC}" type="presParOf" srcId="{583E323B-3DEB-4C7A-B097-577505341568}" destId="{7AC366FC-EC09-40B5-A969-1D7BAD20B564}" srcOrd="2" destOrd="0" presId="urn:microsoft.com/office/officeart/2005/8/layout/vList2"/>
    <dgm:cxn modelId="{A65860D4-31D2-496C-B5FE-C7290D2D2EEF}" type="presParOf" srcId="{583E323B-3DEB-4C7A-B097-577505341568}" destId="{B7B972E2-2F94-408F-91BF-2B8CC31B2562}" srcOrd="3" destOrd="0" presId="urn:microsoft.com/office/officeart/2005/8/layout/vList2"/>
    <dgm:cxn modelId="{313BAF7C-066B-4C5D-9A40-22D314A1E2AE}" type="presParOf" srcId="{583E323B-3DEB-4C7A-B097-577505341568}" destId="{EEA5FDD3-4BB5-4125-B8EB-17E060EAD5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5B5DAF-E7BD-485A-8E7D-7E8ABC06FD4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17D886D-27F4-401E-9D68-B4211ADF1CF4}">
      <dgm:prSet/>
      <dgm:spPr/>
      <dgm:t>
        <a:bodyPr/>
        <a:lstStyle/>
        <a:p>
          <a:pPr>
            <a:lnSpc>
              <a:spcPct val="100000"/>
            </a:lnSpc>
          </a:pPr>
          <a:r>
            <a:rPr lang="en-GB" dirty="0"/>
            <a:t>The oral health promotion service is provided by NLaG, this is led by a steering group consisting of PH leads, consultant in PH, consultant in dental PH and service leads​</a:t>
          </a:r>
          <a:endParaRPr lang="en-US" dirty="0"/>
        </a:p>
      </dgm:t>
    </dgm:pt>
    <dgm:pt modelId="{2F6AFF78-B46E-4F0C-8768-878A04253F20}" type="parTrans" cxnId="{62F2B3CB-FEC4-45DE-82D8-929626B2F3F0}">
      <dgm:prSet/>
      <dgm:spPr/>
      <dgm:t>
        <a:bodyPr/>
        <a:lstStyle/>
        <a:p>
          <a:endParaRPr lang="en-US"/>
        </a:p>
      </dgm:t>
    </dgm:pt>
    <dgm:pt modelId="{5A2F773E-1D31-400E-BF9D-4C611D72F4F1}" type="sibTrans" cxnId="{62F2B3CB-FEC4-45DE-82D8-929626B2F3F0}">
      <dgm:prSet/>
      <dgm:spPr/>
      <dgm:t>
        <a:bodyPr/>
        <a:lstStyle/>
        <a:p>
          <a:endParaRPr lang="en-US"/>
        </a:p>
      </dgm:t>
    </dgm:pt>
    <dgm:pt modelId="{16022DE0-9BA0-4474-956D-B2D981C5A3D5}">
      <dgm:prSet/>
      <dgm:spPr/>
      <dgm:t>
        <a:bodyPr/>
        <a:lstStyle/>
        <a:p>
          <a:pPr>
            <a:lnSpc>
              <a:spcPct val="100000"/>
            </a:lnSpc>
          </a:pPr>
          <a:r>
            <a:rPr lang="en-GB" dirty="0"/>
            <a:t>NLAG and PH works in partnership on the delivery of the fluoride varnishing pilot programme in areas of high need​.</a:t>
          </a:r>
          <a:endParaRPr lang="en-US" dirty="0"/>
        </a:p>
      </dgm:t>
    </dgm:pt>
    <dgm:pt modelId="{9515820E-F2B2-4532-AF63-7852F73DA34B}" type="parTrans" cxnId="{B6A03307-D7AE-47B5-8F3B-1420E29700FB}">
      <dgm:prSet/>
      <dgm:spPr/>
      <dgm:t>
        <a:bodyPr/>
        <a:lstStyle/>
        <a:p>
          <a:endParaRPr lang="en-US"/>
        </a:p>
      </dgm:t>
    </dgm:pt>
    <dgm:pt modelId="{705746C3-CB80-4D17-B9EE-F1CFBC23344F}" type="sibTrans" cxnId="{B6A03307-D7AE-47B5-8F3B-1420E29700FB}">
      <dgm:prSet/>
      <dgm:spPr/>
      <dgm:t>
        <a:bodyPr/>
        <a:lstStyle/>
        <a:p>
          <a:endParaRPr lang="en-US"/>
        </a:p>
      </dgm:t>
    </dgm:pt>
    <dgm:pt modelId="{07BD087E-0223-4FE6-B3A7-AE77B0C4A6F3}">
      <dgm:prSet/>
      <dgm:spPr/>
      <dgm:t>
        <a:bodyPr/>
        <a:lstStyle/>
        <a:p>
          <a:pPr>
            <a:lnSpc>
              <a:spcPct val="100000"/>
            </a:lnSpc>
          </a:pPr>
          <a:r>
            <a:rPr lang="en-GB" dirty="0"/>
            <a:t>NLaG community inclusion nursing team works closely with our substance misuse service and NLC homelessness team to provide support to homeless and rough sleepers</a:t>
          </a:r>
          <a:endParaRPr lang="en-US" dirty="0"/>
        </a:p>
      </dgm:t>
    </dgm:pt>
    <dgm:pt modelId="{1DB7BCDA-DF38-43B1-8FCF-05A3D7DA3259}" type="parTrans" cxnId="{EAB377D0-ADC3-457F-A62D-7973413E7736}">
      <dgm:prSet/>
      <dgm:spPr/>
      <dgm:t>
        <a:bodyPr/>
        <a:lstStyle/>
        <a:p>
          <a:endParaRPr lang="en-US"/>
        </a:p>
      </dgm:t>
    </dgm:pt>
    <dgm:pt modelId="{F4CB7D7E-5C82-47FF-B85A-B19B9FE92129}" type="sibTrans" cxnId="{EAB377D0-ADC3-457F-A62D-7973413E7736}">
      <dgm:prSet/>
      <dgm:spPr/>
      <dgm:t>
        <a:bodyPr/>
        <a:lstStyle/>
        <a:p>
          <a:endParaRPr lang="en-US"/>
        </a:p>
      </dgm:t>
    </dgm:pt>
    <dgm:pt modelId="{F602CC4A-80E3-4A66-A600-A356224B5E99}" type="pres">
      <dgm:prSet presAssocID="{D65B5DAF-E7BD-485A-8E7D-7E8ABC06FD4E}" presName="root" presStyleCnt="0">
        <dgm:presLayoutVars>
          <dgm:dir/>
          <dgm:resizeHandles val="exact"/>
        </dgm:presLayoutVars>
      </dgm:prSet>
      <dgm:spPr/>
    </dgm:pt>
    <dgm:pt modelId="{1860094C-9C0D-4D27-8D1B-4F9D646C4F02}" type="pres">
      <dgm:prSet presAssocID="{817D886D-27F4-401E-9D68-B4211ADF1CF4}" presName="compNode" presStyleCnt="0"/>
      <dgm:spPr/>
    </dgm:pt>
    <dgm:pt modelId="{4A8DD5D5-9BCA-425C-BDD7-A41D6F49267C}" type="pres">
      <dgm:prSet presAssocID="{817D886D-27F4-401E-9D68-B4211ADF1CF4}" presName="bgRect" presStyleLbl="bgShp" presStyleIdx="0" presStyleCnt="3"/>
      <dgm:spPr/>
    </dgm:pt>
    <dgm:pt modelId="{99DFCB44-653C-4501-B6CC-5C2F246C5C05}" type="pres">
      <dgm:prSet presAssocID="{817D886D-27F4-401E-9D68-B4211ADF1C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th"/>
        </a:ext>
      </dgm:extLst>
    </dgm:pt>
    <dgm:pt modelId="{C84525AD-8EAD-4937-9B1D-DF93F00169F2}" type="pres">
      <dgm:prSet presAssocID="{817D886D-27F4-401E-9D68-B4211ADF1CF4}" presName="spaceRect" presStyleCnt="0"/>
      <dgm:spPr/>
    </dgm:pt>
    <dgm:pt modelId="{B6E221F2-47FB-4161-9434-68A66797995A}" type="pres">
      <dgm:prSet presAssocID="{817D886D-27F4-401E-9D68-B4211ADF1CF4}" presName="parTx" presStyleLbl="revTx" presStyleIdx="0" presStyleCnt="3">
        <dgm:presLayoutVars>
          <dgm:chMax val="0"/>
          <dgm:chPref val="0"/>
        </dgm:presLayoutVars>
      </dgm:prSet>
      <dgm:spPr/>
    </dgm:pt>
    <dgm:pt modelId="{AED43041-7284-4789-A86A-9ABA49090BE1}" type="pres">
      <dgm:prSet presAssocID="{5A2F773E-1D31-400E-BF9D-4C611D72F4F1}" presName="sibTrans" presStyleCnt="0"/>
      <dgm:spPr/>
    </dgm:pt>
    <dgm:pt modelId="{F323394B-338D-42AE-8085-22E40F5739F9}" type="pres">
      <dgm:prSet presAssocID="{16022DE0-9BA0-4474-956D-B2D981C5A3D5}" presName="compNode" presStyleCnt="0"/>
      <dgm:spPr/>
    </dgm:pt>
    <dgm:pt modelId="{567E7875-2DCB-4A3C-839E-0DF9061ED2B2}" type="pres">
      <dgm:prSet presAssocID="{16022DE0-9BA0-4474-956D-B2D981C5A3D5}" presName="bgRect" presStyleLbl="bgShp" presStyleIdx="1" presStyleCnt="3"/>
      <dgm:spPr/>
    </dgm:pt>
    <dgm:pt modelId="{0F8B03AF-C3A3-4D04-93E3-E4CCA6EDFC71}" type="pres">
      <dgm:prSet presAssocID="{16022DE0-9BA0-4474-956D-B2D981C5A3D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176B6D0-442C-4616-8102-1CD575F40A6E}" type="pres">
      <dgm:prSet presAssocID="{16022DE0-9BA0-4474-956D-B2D981C5A3D5}" presName="spaceRect" presStyleCnt="0"/>
      <dgm:spPr/>
    </dgm:pt>
    <dgm:pt modelId="{185981BF-0020-46AD-BBE6-366AE84AAA0A}" type="pres">
      <dgm:prSet presAssocID="{16022DE0-9BA0-4474-956D-B2D981C5A3D5}" presName="parTx" presStyleLbl="revTx" presStyleIdx="1" presStyleCnt="3">
        <dgm:presLayoutVars>
          <dgm:chMax val="0"/>
          <dgm:chPref val="0"/>
        </dgm:presLayoutVars>
      </dgm:prSet>
      <dgm:spPr/>
    </dgm:pt>
    <dgm:pt modelId="{69767AFA-6C81-42A2-BF80-BF816A1324AB}" type="pres">
      <dgm:prSet presAssocID="{705746C3-CB80-4D17-B9EE-F1CFBC23344F}" presName="sibTrans" presStyleCnt="0"/>
      <dgm:spPr/>
    </dgm:pt>
    <dgm:pt modelId="{F9A69925-9992-43BE-91C5-46A252B24F50}" type="pres">
      <dgm:prSet presAssocID="{07BD087E-0223-4FE6-B3A7-AE77B0C4A6F3}" presName="compNode" presStyleCnt="0"/>
      <dgm:spPr/>
    </dgm:pt>
    <dgm:pt modelId="{63611C9A-4B56-4346-8A0F-A8622DCC5B9E}" type="pres">
      <dgm:prSet presAssocID="{07BD087E-0223-4FE6-B3A7-AE77B0C4A6F3}" presName="bgRect" presStyleLbl="bgShp" presStyleIdx="2" presStyleCnt="3"/>
      <dgm:spPr/>
    </dgm:pt>
    <dgm:pt modelId="{5346BFA6-4CE6-46F6-8025-6FE2D461288C}" type="pres">
      <dgm:prSet presAssocID="{07BD087E-0223-4FE6-B3A7-AE77B0C4A6F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A6F138A9-2283-4D6E-B6AD-85DCC024C83C}" type="pres">
      <dgm:prSet presAssocID="{07BD087E-0223-4FE6-B3A7-AE77B0C4A6F3}" presName="spaceRect" presStyleCnt="0"/>
      <dgm:spPr/>
    </dgm:pt>
    <dgm:pt modelId="{F5EA3E88-406C-40F7-8D9D-82C2CD30269C}" type="pres">
      <dgm:prSet presAssocID="{07BD087E-0223-4FE6-B3A7-AE77B0C4A6F3}" presName="parTx" presStyleLbl="revTx" presStyleIdx="2" presStyleCnt="3">
        <dgm:presLayoutVars>
          <dgm:chMax val="0"/>
          <dgm:chPref val="0"/>
        </dgm:presLayoutVars>
      </dgm:prSet>
      <dgm:spPr/>
    </dgm:pt>
  </dgm:ptLst>
  <dgm:cxnLst>
    <dgm:cxn modelId="{B6A03307-D7AE-47B5-8F3B-1420E29700FB}" srcId="{D65B5DAF-E7BD-485A-8E7D-7E8ABC06FD4E}" destId="{16022DE0-9BA0-4474-956D-B2D981C5A3D5}" srcOrd="1" destOrd="0" parTransId="{9515820E-F2B2-4532-AF63-7852F73DA34B}" sibTransId="{705746C3-CB80-4D17-B9EE-F1CFBC23344F}"/>
    <dgm:cxn modelId="{506D9813-3CA7-4212-947F-BB4A2BD3634C}" type="presOf" srcId="{817D886D-27F4-401E-9D68-B4211ADF1CF4}" destId="{B6E221F2-47FB-4161-9434-68A66797995A}" srcOrd="0" destOrd="0" presId="urn:microsoft.com/office/officeart/2018/2/layout/IconVerticalSolidList"/>
    <dgm:cxn modelId="{B5D426AA-3390-4546-8775-AFD1DEE2B71E}" type="presOf" srcId="{D65B5DAF-E7BD-485A-8E7D-7E8ABC06FD4E}" destId="{F602CC4A-80E3-4A66-A600-A356224B5E99}" srcOrd="0" destOrd="0" presId="urn:microsoft.com/office/officeart/2018/2/layout/IconVerticalSolidList"/>
    <dgm:cxn modelId="{433FA9BA-2CDD-4EC5-9E1C-A3920C9DED40}" type="presOf" srcId="{07BD087E-0223-4FE6-B3A7-AE77B0C4A6F3}" destId="{F5EA3E88-406C-40F7-8D9D-82C2CD30269C}" srcOrd="0" destOrd="0" presId="urn:microsoft.com/office/officeart/2018/2/layout/IconVerticalSolidList"/>
    <dgm:cxn modelId="{62F2B3CB-FEC4-45DE-82D8-929626B2F3F0}" srcId="{D65B5DAF-E7BD-485A-8E7D-7E8ABC06FD4E}" destId="{817D886D-27F4-401E-9D68-B4211ADF1CF4}" srcOrd="0" destOrd="0" parTransId="{2F6AFF78-B46E-4F0C-8768-878A04253F20}" sibTransId="{5A2F773E-1D31-400E-BF9D-4C611D72F4F1}"/>
    <dgm:cxn modelId="{EAB377D0-ADC3-457F-A62D-7973413E7736}" srcId="{D65B5DAF-E7BD-485A-8E7D-7E8ABC06FD4E}" destId="{07BD087E-0223-4FE6-B3A7-AE77B0C4A6F3}" srcOrd="2" destOrd="0" parTransId="{1DB7BCDA-DF38-43B1-8FCF-05A3D7DA3259}" sibTransId="{F4CB7D7E-5C82-47FF-B85A-B19B9FE92129}"/>
    <dgm:cxn modelId="{FA1D4CE0-FBFD-47F5-8111-957C39799796}" type="presOf" srcId="{16022DE0-9BA0-4474-956D-B2D981C5A3D5}" destId="{185981BF-0020-46AD-BBE6-366AE84AAA0A}" srcOrd="0" destOrd="0" presId="urn:microsoft.com/office/officeart/2018/2/layout/IconVerticalSolidList"/>
    <dgm:cxn modelId="{60920607-499A-4116-9B8C-5EFB0D7DE42B}" type="presParOf" srcId="{F602CC4A-80E3-4A66-A600-A356224B5E99}" destId="{1860094C-9C0D-4D27-8D1B-4F9D646C4F02}" srcOrd="0" destOrd="0" presId="urn:microsoft.com/office/officeart/2018/2/layout/IconVerticalSolidList"/>
    <dgm:cxn modelId="{D50881BE-E40F-4D34-A521-8C812CCF60EE}" type="presParOf" srcId="{1860094C-9C0D-4D27-8D1B-4F9D646C4F02}" destId="{4A8DD5D5-9BCA-425C-BDD7-A41D6F49267C}" srcOrd="0" destOrd="0" presId="urn:microsoft.com/office/officeart/2018/2/layout/IconVerticalSolidList"/>
    <dgm:cxn modelId="{8EC69B78-F6FD-47D6-88BB-9A0B7175663A}" type="presParOf" srcId="{1860094C-9C0D-4D27-8D1B-4F9D646C4F02}" destId="{99DFCB44-653C-4501-B6CC-5C2F246C5C05}" srcOrd="1" destOrd="0" presId="urn:microsoft.com/office/officeart/2018/2/layout/IconVerticalSolidList"/>
    <dgm:cxn modelId="{09FE123A-4521-48F8-88E7-E06EB20CC113}" type="presParOf" srcId="{1860094C-9C0D-4D27-8D1B-4F9D646C4F02}" destId="{C84525AD-8EAD-4937-9B1D-DF93F00169F2}" srcOrd="2" destOrd="0" presId="urn:microsoft.com/office/officeart/2018/2/layout/IconVerticalSolidList"/>
    <dgm:cxn modelId="{FB04360F-67A6-46F9-B57F-5526F799A03C}" type="presParOf" srcId="{1860094C-9C0D-4D27-8D1B-4F9D646C4F02}" destId="{B6E221F2-47FB-4161-9434-68A66797995A}" srcOrd="3" destOrd="0" presId="urn:microsoft.com/office/officeart/2018/2/layout/IconVerticalSolidList"/>
    <dgm:cxn modelId="{8A6978C3-3FC1-41F1-B724-E501BC1A1BFD}" type="presParOf" srcId="{F602CC4A-80E3-4A66-A600-A356224B5E99}" destId="{AED43041-7284-4789-A86A-9ABA49090BE1}" srcOrd="1" destOrd="0" presId="urn:microsoft.com/office/officeart/2018/2/layout/IconVerticalSolidList"/>
    <dgm:cxn modelId="{FEA8FEBA-E134-4FC4-A8B9-715CCF1BC303}" type="presParOf" srcId="{F602CC4A-80E3-4A66-A600-A356224B5E99}" destId="{F323394B-338D-42AE-8085-22E40F5739F9}" srcOrd="2" destOrd="0" presId="urn:microsoft.com/office/officeart/2018/2/layout/IconVerticalSolidList"/>
    <dgm:cxn modelId="{0E1A2AF3-778F-4987-8834-6D461797574C}" type="presParOf" srcId="{F323394B-338D-42AE-8085-22E40F5739F9}" destId="{567E7875-2DCB-4A3C-839E-0DF9061ED2B2}" srcOrd="0" destOrd="0" presId="urn:microsoft.com/office/officeart/2018/2/layout/IconVerticalSolidList"/>
    <dgm:cxn modelId="{45A481A3-CCBF-429B-9A04-A2A4CA9BFFEB}" type="presParOf" srcId="{F323394B-338D-42AE-8085-22E40F5739F9}" destId="{0F8B03AF-C3A3-4D04-93E3-E4CCA6EDFC71}" srcOrd="1" destOrd="0" presId="urn:microsoft.com/office/officeart/2018/2/layout/IconVerticalSolidList"/>
    <dgm:cxn modelId="{116316A1-6D44-4118-B145-222856961FBB}" type="presParOf" srcId="{F323394B-338D-42AE-8085-22E40F5739F9}" destId="{F176B6D0-442C-4616-8102-1CD575F40A6E}" srcOrd="2" destOrd="0" presId="urn:microsoft.com/office/officeart/2018/2/layout/IconVerticalSolidList"/>
    <dgm:cxn modelId="{6B7992B5-3C54-4730-9A80-4254FDFD2DB3}" type="presParOf" srcId="{F323394B-338D-42AE-8085-22E40F5739F9}" destId="{185981BF-0020-46AD-BBE6-366AE84AAA0A}" srcOrd="3" destOrd="0" presId="urn:microsoft.com/office/officeart/2018/2/layout/IconVerticalSolidList"/>
    <dgm:cxn modelId="{4D04049E-D6E4-42CD-A725-BD9DCE96FB7D}" type="presParOf" srcId="{F602CC4A-80E3-4A66-A600-A356224B5E99}" destId="{69767AFA-6C81-42A2-BF80-BF816A1324AB}" srcOrd="3" destOrd="0" presId="urn:microsoft.com/office/officeart/2018/2/layout/IconVerticalSolidList"/>
    <dgm:cxn modelId="{3C82813D-49D0-46F9-9419-C5CF07789A16}" type="presParOf" srcId="{F602CC4A-80E3-4A66-A600-A356224B5E99}" destId="{F9A69925-9992-43BE-91C5-46A252B24F50}" srcOrd="4" destOrd="0" presId="urn:microsoft.com/office/officeart/2018/2/layout/IconVerticalSolidList"/>
    <dgm:cxn modelId="{9EA4C1AD-5119-42F6-9351-F3BFE08AB621}" type="presParOf" srcId="{F9A69925-9992-43BE-91C5-46A252B24F50}" destId="{63611C9A-4B56-4346-8A0F-A8622DCC5B9E}" srcOrd="0" destOrd="0" presId="urn:microsoft.com/office/officeart/2018/2/layout/IconVerticalSolidList"/>
    <dgm:cxn modelId="{F6E9F960-D55C-45A9-82AB-E568CB45769E}" type="presParOf" srcId="{F9A69925-9992-43BE-91C5-46A252B24F50}" destId="{5346BFA6-4CE6-46F6-8025-6FE2D461288C}" srcOrd="1" destOrd="0" presId="urn:microsoft.com/office/officeart/2018/2/layout/IconVerticalSolidList"/>
    <dgm:cxn modelId="{1D54EAB6-81B9-4BF7-A519-2A20A76B4F6F}" type="presParOf" srcId="{F9A69925-9992-43BE-91C5-46A252B24F50}" destId="{A6F138A9-2283-4D6E-B6AD-85DCC024C83C}" srcOrd="2" destOrd="0" presId="urn:microsoft.com/office/officeart/2018/2/layout/IconVerticalSolidList"/>
    <dgm:cxn modelId="{DE45576C-754E-4FF3-AE8A-57F2B0F9E848}" type="presParOf" srcId="{F9A69925-9992-43BE-91C5-46A252B24F50}" destId="{F5EA3E88-406C-40F7-8D9D-82C2CD3026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9B2C6C-3081-42C4-9186-8A55B41BCE97}"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BCF3442-187C-447D-8BD6-DE1AF1566FC9}">
      <dgm:prSet/>
      <dgm:spPr/>
      <dgm:t>
        <a:bodyPr/>
        <a:lstStyle/>
        <a:p>
          <a:r>
            <a:rPr lang="en-GB" dirty="0"/>
            <a:t>Meeting between Nick Cross, Diane Lee, and both senior teams</a:t>
          </a:r>
          <a:endParaRPr lang="en-US" dirty="0"/>
        </a:p>
      </dgm:t>
    </dgm:pt>
    <dgm:pt modelId="{5661EE36-5341-45BD-A34C-819705F524AF}" type="parTrans" cxnId="{7EB0CE8C-93B1-40DA-B0F6-42FBF5B115FF}">
      <dgm:prSet/>
      <dgm:spPr/>
      <dgm:t>
        <a:bodyPr/>
        <a:lstStyle/>
        <a:p>
          <a:endParaRPr lang="en-US"/>
        </a:p>
      </dgm:t>
    </dgm:pt>
    <dgm:pt modelId="{03EA1F54-983B-4D85-8538-A6FB88212D0F}" type="sibTrans" cxnId="{7EB0CE8C-93B1-40DA-B0F6-42FBF5B115FF}">
      <dgm:prSet/>
      <dgm:spPr/>
      <dgm:t>
        <a:bodyPr/>
        <a:lstStyle/>
        <a:p>
          <a:endParaRPr lang="en-US"/>
        </a:p>
      </dgm:t>
    </dgm:pt>
    <dgm:pt modelId="{24E795E0-9905-45AF-B968-20DB6E9C0CAF}">
      <dgm:prSet/>
      <dgm:spPr/>
      <dgm:t>
        <a:bodyPr/>
        <a:lstStyle/>
        <a:p>
          <a:r>
            <a:rPr lang="en-GB" dirty="0"/>
            <a:t>Discussion/decisions made regarding:</a:t>
          </a:r>
          <a:endParaRPr lang="en-US" dirty="0"/>
        </a:p>
      </dgm:t>
    </dgm:pt>
    <dgm:pt modelId="{5B75B6E7-06A4-4A6D-983B-FBBACFE06CDC}" type="parTrans" cxnId="{B0B6DC81-4B50-4DF3-A2FC-992A3125030D}">
      <dgm:prSet/>
      <dgm:spPr/>
      <dgm:t>
        <a:bodyPr/>
        <a:lstStyle/>
        <a:p>
          <a:endParaRPr lang="en-US"/>
        </a:p>
      </dgm:t>
    </dgm:pt>
    <dgm:pt modelId="{7A10DDA6-18BA-46AB-B3B2-435538705FAD}" type="sibTrans" cxnId="{B0B6DC81-4B50-4DF3-A2FC-992A3125030D}">
      <dgm:prSet/>
      <dgm:spPr/>
      <dgm:t>
        <a:bodyPr/>
        <a:lstStyle/>
        <a:p>
          <a:endParaRPr lang="en-US"/>
        </a:p>
      </dgm:t>
    </dgm:pt>
    <dgm:pt modelId="{C8CE879E-7D39-464B-A420-F8DF491F9722}">
      <dgm:prSet/>
      <dgm:spPr/>
      <dgm:t>
        <a:bodyPr/>
        <a:lstStyle/>
        <a:p>
          <a:r>
            <a:rPr lang="en-GB" dirty="0"/>
            <a:t>Adoption/shaping of broad-scope framework (the three tears)</a:t>
          </a:r>
          <a:endParaRPr lang="en-US" dirty="0"/>
        </a:p>
      </dgm:t>
    </dgm:pt>
    <dgm:pt modelId="{D2965CDC-8EC9-4F89-A369-EB028702293A}" type="parTrans" cxnId="{8D22A6E9-EB3A-4E7E-AE1D-9C498A2CB96E}">
      <dgm:prSet/>
      <dgm:spPr/>
      <dgm:t>
        <a:bodyPr/>
        <a:lstStyle/>
        <a:p>
          <a:endParaRPr lang="en-US"/>
        </a:p>
      </dgm:t>
    </dgm:pt>
    <dgm:pt modelId="{2738CA7B-D0AC-4599-91F4-7EA6A6BA1799}" type="sibTrans" cxnId="{8D22A6E9-EB3A-4E7E-AE1D-9C498A2CB96E}">
      <dgm:prSet/>
      <dgm:spPr/>
      <dgm:t>
        <a:bodyPr/>
        <a:lstStyle/>
        <a:p>
          <a:endParaRPr lang="en-US"/>
        </a:p>
      </dgm:t>
    </dgm:pt>
    <dgm:pt modelId="{0554EDE6-2BEA-49BE-9B0E-47F8D113A477}">
      <dgm:prSet/>
      <dgm:spPr/>
      <dgm:t>
        <a:bodyPr/>
        <a:lstStyle/>
        <a:p>
          <a:r>
            <a:rPr lang="en-GB" dirty="0"/>
            <a:t>Development of supporting action plan</a:t>
          </a:r>
          <a:endParaRPr lang="en-US" dirty="0"/>
        </a:p>
      </dgm:t>
    </dgm:pt>
    <dgm:pt modelId="{7FA84115-27D7-483B-BCFC-8DCC082BB103}" type="parTrans" cxnId="{009848F9-D576-4571-AD81-EE25B5B9C4BC}">
      <dgm:prSet/>
      <dgm:spPr/>
      <dgm:t>
        <a:bodyPr/>
        <a:lstStyle/>
        <a:p>
          <a:endParaRPr lang="en-US"/>
        </a:p>
      </dgm:t>
    </dgm:pt>
    <dgm:pt modelId="{E5915D4E-C5FF-4027-B464-91816C8E8568}" type="sibTrans" cxnId="{009848F9-D576-4571-AD81-EE25B5B9C4BC}">
      <dgm:prSet/>
      <dgm:spPr/>
      <dgm:t>
        <a:bodyPr/>
        <a:lstStyle/>
        <a:p>
          <a:endParaRPr lang="en-US"/>
        </a:p>
      </dgm:t>
    </dgm:pt>
    <dgm:pt modelId="{B5215D82-DA04-4AEB-832B-4F2B9753F8D1}">
      <dgm:prSet/>
      <dgm:spPr/>
      <dgm:t>
        <a:bodyPr/>
        <a:lstStyle/>
        <a:p>
          <a:r>
            <a:rPr lang="en-GB" dirty="0"/>
            <a:t>Development of leadership and governance</a:t>
          </a:r>
          <a:endParaRPr lang="en-US" dirty="0"/>
        </a:p>
      </dgm:t>
    </dgm:pt>
    <dgm:pt modelId="{460602EB-871B-4143-803A-45C077532335}" type="parTrans" cxnId="{A0AED177-DA7E-46B7-819B-3CE58B6D80C1}">
      <dgm:prSet/>
      <dgm:spPr/>
      <dgm:t>
        <a:bodyPr/>
        <a:lstStyle/>
        <a:p>
          <a:endParaRPr lang="en-US"/>
        </a:p>
      </dgm:t>
    </dgm:pt>
    <dgm:pt modelId="{50AA9936-E878-421C-A1C0-05CED34D621D}" type="sibTrans" cxnId="{A0AED177-DA7E-46B7-819B-3CE58B6D80C1}">
      <dgm:prSet/>
      <dgm:spPr/>
      <dgm:t>
        <a:bodyPr/>
        <a:lstStyle/>
        <a:p>
          <a:endParaRPr lang="en-US"/>
        </a:p>
      </dgm:t>
    </dgm:pt>
    <dgm:pt modelId="{B918A52D-56DC-44C7-B8D2-1176A2182B81}">
      <dgm:prSet/>
      <dgm:spPr/>
      <dgm:t>
        <a:bodyPr/>
        <a:lstStyle/>
        <a:p>
          <a:r>
            <a:rPr lang="en-GB" dirty="0"/>
            <a:t>Potential for dedicated public health consultant leadership working across both organisations</a:t>
          </a:r>
          <a:endParaRPr lang="en-US" dirty="0"/>
        </a:p>
      </dgm:t>
    </dgm:pt>
    <dgm:pt modelId="{4F0F0534-08A0-4470-826E-472849607835}" type="parTrans" cxnId="{774151DA-E421-49DB-A04E-53090E303C90}">
      <dgm:prSet/>
      <dgm:spPr/>
      <dgm:t>
        <a:bodyPr/>
        <a:lstStyle/>
        <a:p>
          <a:endParaRPr lang="en-US"/>
        </a:p>
      </dgm:t>
    </dgm:pt>
    <dgm:pt modelId="{17662884-787A-43ED-93FD-F5471E4782A8}" type="sibTrans" cxnId="{774151DA-E421-49DB-A04E-53090E303C90}">
      <dgm:prSet/>
      <dgm:spPr/>
      <dgm:t>
        <a:bodyPr/>
        <a:lstStyle/>
        <a:p>
          <a:endParaRPr lang="en-US"/>
        </a:p>
      </dgm:t>
    </dgm:pt>
    <dgm:pt modelId="{9EE6A752-D6E6-46F3-8A6B-53E020C883BB}">
      <dgm:prSet/>
      <dgm:spPr/>
      <dgm:t>
        <a:bodyPr/>
        <a:lstStyle/>
        <a:p>
          <a:r>
            <a:rPr lang="en-GB" dirty="0"/>
            <a:t>Potential for registrar post based at NLaG</a:t>
          </a:r>
          <a:endParaRPr lang="en-US" dirty="0"/>
        </a:p>
      </dgm:t>
    </dgm:pt>
    <dgm:pt modelId="{A650D132-F308-4C4D-9EE5-F93445A6B4A4}" type="parTrans" cxnId="{C4D2FD09-F064-4156-8054-D62293234F89}">
      <dgm:prSet/>
      <dgm:spPr/>
      <dgm:t>
        <a:bodyPr/>
        <a:lstStyle/>
        <a:p>
          <a:endParaRPr lang="en-US"/>
        </a:p>
      </dgm:t>
    </dgm:pt>
    <dgm:pt modelId="{5204815B-CA89-40E0-9827-A5A5F68BB0CA}" type="sibTrans" cxnId="{C4D2FD09-F064-4156-8054-D62293234F89}">
      <dgm:prSet/>
      <dgm:spPr/>
      <dgm:t>
        <a:bodyPr/>
        <a:lstStyle/>
        <a:p>
          <a:endParaRPr lang="en-US"/>
        </a:p>
      </dgm:t>
    </dgm:pt>
    <dgm:pt modelId="{8806B9E3-39E3-4567-903B-2DD60C45715A}" type="pres">
      <dgm:prSet presAssocID="{EB9B2C6C-3081-42C4-9186-8A55B41BCE97}" presName="linear" presStyleCnt="0">
        <dgm:presLayoutVars>
          <dgm:dir/>
          <dgm:animLvl val="lvl"/>
          <dgm:resizeHandles val="exact"/>
        </dgm:presLayoutVars>
      </dgm:prSet>
      <dgm:spPr/>
    </dgm:pt>
    <dgm:pt modelId="{F53B0AA7-B9B3-452F-8B64-2E17954992C5}" type="pres">
      <dgm:prSet presAssocID="{8BCF3442-187C-447D-8BD6-DE1AF1566FC9}" presName="parentLin" presStyleCnt="0"/>
      <dgm:spPr/>
    </dgm:pt>
    <dgm:pt modelId="{6D2165E4-70E8-4279-8F00-EC3D478A3BE5}" type="pres">
      <dgm:prSet presAssocID="{8BCF3442-187C-447D-8BD6-DE1AF1566FC9}" presName="parentLeftMargin" presStyleLbl="node1" presStyleIdx="0" presStyleCnt="2"/>
      <dgm:spPr/>
    </dgm:pt>
    <dgm:pt modelId="{1F2372D7-AC6B-42B1-8272-E0D896E961D3}" type="pres">
      <dgm:prSet presAssocID="{8BCF3442-187C-447D-8BD6-DE1AF1566FC9}" presName="parentText" presStyleLbl="node1" presStyleIdx="0" presStyleCnt="2">
        <dgm:presLayoutVars>
          <dgm:chMax val="0"/>
          <dgm:bulletEnabled val="1"/>
        </dgm:presLayoutVars>
      </dgm:prSet>
      <dgm:spPr/>
    </dgm:pt>
    <dgm:pt modelId="{507B1535-35AA-4236-8FCA-45552DC94359}" type="pres">
      <dgm:prSet presAssocID="{8BCF3442-187C-447D-8BD6-DE1AF1566FC9}" presName="negativeSpace" presStyleCnt="0"/>
      <dgm:spPr/>
    </dgm:pt>
    <dgm:pt modelId="{285D0C41-487A-474D-B9DB-11A4F888FB32}" type="pres">
      <dgm:prSet presAssocID="{8BCF3442-187C-447D-8BD6-DE1AF1566FC9}" presName="childText" presStyleLbl="conFgAcc1" presStyleIdx="0" presStyleCnt="2">
        <dgm:presLayoutVars>
          <dgm:bulletEnabled val="1"/>
        </dgm:presLayoutVars>
      </dgm:prSet>
      <dgm:spPr/>
    </dgm:pt>
    <dgm:pt modelId="{B1E7523F-5E60-4A06-9AAA-AF4771A476E0}" type="pres">
      <dgm:prSet presAssocID="{03EA1F54-983B-4D85-8538-A6FB88212D0F}" presName="spaceBetweenRectangles" presStyleCnt="0"/>
      <dgm:spPr/>
    </dgm:pt>
    <dgm:pt modelId="{EEE6727A-4CA5-401E-9613-D0D5D86A3E45}" type="pres">
      <dgm:prSet presAssocID="{24E795E0-9905-45AF-B968-20DB6E9C0CAF}" presName="parentLin" presStyleCnt="0"/>
      <dgm:spPr/>
    </dgm:pt>
    <dgm:pt modelId="{26AE8C50-213B-410D-89F3-D072B508E290}" type="pres">
      <dgm:prSet presAssocID="{24E795E0-9905-45AF-B968-20DB6E9C0CAF}" presName="parentLeftMargin" presStyleLbl="node1" presStyleIdx="0" presStyleCnt="2"/>
      <dgm:spPr/>
    </dgm:pt>
    <dgm:pt modelId="{FDC826E6-2498-465D-8CF4-C7123938CFF0}" type="pres">
      <dgm:prSet presAssocID="{24E795E0-9905-45AF-B968-20DB6E9C0CAF}" presName="parentText" presStyleLbl="node1" presStyleIdx="1" presStyleCnt="2">
        <dgm:presLayoutVars>
          <dgm:chMax val="0"/>
          <dgm:bulletEnabled val="1"/>
        </dgm:presLayoutVars>
      </dgm:prSet>
      <dgm:spPr/>
    </dgm:pt>
    <dgm:pt modelId="{E1AC9A38-2D74-4E6B-9C4B-0F1898728019}" type="pres">
      <dgm:prSet presAssocID="{24E795E0-9905-45AF-B968-20DB6E9C0CAF}" presName="negativeSpace" presStyleCnt="0"/>
      <dgm:spPr/>
    </dgm:pt>
    <dgm:pt modelId="{45EEB84D-BE68-49E3-B9FD-3D077925BDCF}" type="pres">
      <dgm:prSet presAssocID="{24E795E0-9905-45AF-B968-20DB6E9C0CAF}" presName="childText" presStyleLbl="conFgAcc1" presStyleIdx="1" presStyleCnt="2">
        <dgm:presLayoutVars>
          <dgm:bulletEnabled val="1"/>
        </dgm:presLayoutVars>
      </dgm:prSet>
      <dgm:spPr/>
    </dgm:pt>
  </dgm:ptLst>
  <dgm:cxnLst>
    <dgm:cxn modelId="{C4D2FD09-F064-4156-8054-D62293234F89}" srcId="{24E795E0-9905-45AF-B968-20DB6E9C0CAF}" destId="{9EE6A752-D6E6-46F3-8A6B-53E020C883BB}" srcOrd="4" destOrd="0" parTransId="{A650D132-F308-4C4D-9EE5-F93445A6B4A4}" sibTransId="{5204815B-CA89-40E0-9827-A5A5F68BB0CA}"/>
    <dgm:cxn modelId="{2B19451F-67F6-48AB-9401-138D52D5C010}" type="presOf" srcId="{C8CE879E-7D39-464B-A420-F8DF491F9722}" destId="{45EEB84D-BE68-49E3-B9FD-3D077925BDCF}" srcOrd="0" destOrd="0" presId="urn:microsoft.com/office/officeart/2005/8/layout/list1"/>
    <dgm:cxn modelId="{183A5D3D-EE95-437C-B153-974E8D4D09FC}" type="presOf" srcId="{B918A52D-56DC-44C7-B8D2-1176A2182B81}" destId="{45EEB84D-BE68-49E3-B9FD-3D077925BDCF}" srcOrd="0" destOrd="3" presId="urn:microsoft.com/office/officeart/2005/8/layout/list1"/>
    <dgm:cxn modelId="{1BFAEA70-ADE8-4A88-BBC0-D8E4ACFC8A5C}" type="presOf" srcId="{0554EDE6-2BEA-49BE-9B0E-47F8D113A477}" destId="{45EEB84D-BE68-49E3-B9FD-3D077925BDCF}" srcOrd="0" destOrd="1" presId="urn:microsoft.com/office/officeart/2005/8/layout/list1"/>
    <dgm:cxn modelId="{A0AED177-DA7E-46B7-819B-3CE58B6D80C1}" srcId="{24E795E0-9905-45AF-B968-20DB6E9C0CAF}" destId="{B5215D82-DA04-4AEB-832B-4F2B9753F8D1}" srcOrd="2" destOrd="0" parTransId="{460602EB-871B-4143-803A-45C077532335}" sibTransId="{50AA9936-E878-421C-A1C0-05CED34D621D}"/>
    <dgm:cxn modelId="{2DEDD378-2875-48B2-A169-B9EB1E9622EA}" type="presOf" srcId="{8BCF3442-187C-447D-8BD6-DE1AF1566FC9}" destId="{1F2372D7-AC6B-42B1-8272-E0D896E961D3}" srcOrd="1" destOrd="0" presId="urn:microsoft.com/office/officeart/2005/8/layout/list1"/>
    <dgm:cxn modelId="{B0B6DC81-4B50-4DF3-A2FC-992A3125030D}" srcId="{EB9B2C6C-3081-42C4-9186-8A55B41BCE97}" destId="{24E795E0-9905-45AF-B968-20DB6E9C0CAF}" srcOrd="1" destOrd="0" parTransId="{5B75B6E7-06A4-4A6D-983B-FBBACFE06CDC}" sibTransId="{7A10DDA6-18BA-46AB-B3B2-435538705FAD}"/>
    <dgm:cxn modelId="{7EF04B88-0553-4DE9-B808-BD24974DDA16}" type="presOf" srcId="{8BCF3442-187C-447D-8BD6-DE1AF1566FC9}" destId="{6D2165E4-70E8-4279-8F00-EC3D478A3BE5}" srcOrd="0" destOrd="0" presId="urn:microsoft.com/office/officeart/2005/8/layout/list1"/>
    <dgm:cxn modelId="{69DE058B-B882-49BF-A382-182EA1E0B3C5}" type="presOf" srcId="{24E795E0-9905-45AF-B968-20DB6E9C0CAF}" destId="{FDC826E6-2498-465D-8CF4-C7123938CFF0}" srcOrd="1" destOrd="0" presId="urn:microsoft.com/office/officeart/2005/8/layout/list1"/>
    <dgm:cxn modelId="{7EB0CE8C-93B1-40DA-B0F6-42FBF5B115FF}" srcId="{EB9B2C6C-3081-42C4-9186-8A55B41BCE97}" destId="{8BCF3442-187C-447D-8BD6-DE1AF1566FC9}" srcOrd="0" destOrd="0" parTransId="{5661EE36-5341-45BD-A34C-819705F524AF}" sibTransId="{03EA1F54-983B-4D85-8538-A6FB88212D0F}"/>
    <dgm:cxn modelId="{5B619D99-EA0E-48B9-A4E6-CD546092DC05}" type="presOf" srcId="{B5215D82-DA04-4AEB-832B-4F2B9753F8D1}" destId="{45EEB84D-BE68-49E3-B9FD-3D077925BDCF}" srcOrd="0" destOrd="2" presId="urn:microsoft.com/office/officeart/2005/8/layout/list1"/>
    <dgm:cxn modelId="{499DD8CF-6557-4930-A441-CD5F7123954E}" type="presOf" srcId="{EB9B2C6C-3081-42C4-9186-8A55B41BCE97}" destId="{8806B9E3-39E3-4567-903B-2DD60C45715A}" srcOrd="0" destOrd="0" presId="urn:microsoft.com/office/officeart/2005/8/layout/list1"/>
    <dgm:cxn modelId="{F5FA41D4-DBE6-4504-8F41-270C440A87DD}" type="presOf" srcId="{24E795E0-9905-45AF-B968-20DB6E9C0CAF}" destId="{26AE8C50-213B-410D-89F3-D072B508E290}" srcOrd="0" destOrd="0" presId="urn:microsoft.com/office/officeart/2005/8/layout/list1"/>
    <dgm:cxn modelId="{774151DA-E421-49DB-A04E-53090E303C90}" srcId="{24E795E0-9905-45AF-B968-20DB6E9C0CAF}" destId="{B918A52D-56DC-44C7-B8D2-1176A2182B81}" srcOrd="3" destOrd="0" parTransId="{4F0F0534-08A0-4470-826E-472849607835}" sibTransId="{17662884-787A-43ED-93FD-F5471E4782A8}"/>
    <dgm:cxn modelId="{8D22A6E9-EB3A-4E7E-AE1D-9C498A2CB96E}" srcId="{24E795E0-9905-45AF-B968-20DB6E9C0CAF}" destId="{C8CE879E-7D39-464B-A420-F8DF491F9722}" srcOrd="0" destOrd="0" parTransId="{D2965CDC-8EC9-4F89-A369-EB028702293A}" sibTransId="{2738CA7B-D0AC-4599-91F4-7EA6A6BA1799}"/>
    <dgm:cxn modelId="{009848F9-D576-4571-AD81-EE25B5B9C4BC}" srcId="{24E795E0-9905-45AF-B968-20DB6E9C0CAF}" destId="{0554EDE6-2BEA-49BE-9B0E-47F8D113A477}" srcOrd="1" destOrd="0" parTransId="{7FA84115-27D7-483B-BCFC-8DCC082BB103}" sibTransId="{E5915D4E-C5FF-4027-B464-91816C8E8568}"/>
    <dgm:cxn modelId="{1BC59CFC-8482-45AF-BCE5-7FAF3D0332F9}" type="presOf" srcId="{9EE6A752-D6E6-46F3-8A6B-53E020C883BB}" destId="{45EEB84D-BE68-49E3-B9FD-3D077925BDCF}" srcOrd="0" destOrd="4" presId="urn:microsoft.com/office/officeart/2005/8/layout/list1"/>
    <dgm:cxn modelId="{742BC3AE-40A5-4F95-8BAA-76FC12DAC7B9}" type="presParOf" srcId="{8806B9E3-39E3-4567-903B-2DD60C45715A}" destId="{F53B0AA7-B9B3-452F-8B64-2E17954992C5}" srcOrd="0" destOrd="0" presId="urn:microsoft.com/office/officeart/2005/8/layout/list1"/>
    <dgm:cxn modelId="{7708E642-685F-4B23-9729-B9C82455808E}" type="presParOf" srcId="{F53B0AA7-B9B3-452F-8B64-2E17954992C5}" destId="{6D2165E4-70E8-4279-8F00-EC3D478A3BE5}" srcOrd="0" destOrd="0" presId="urn:microsoft.com/office/officeart/2005/8/layout/list1"/>
    <dgm:cxn modelId="{C005AFD1-47E2-43CA-B0BD-5BA9477EF850}" type="presParOf" srcId="{F53B0AA7-B9B3-452F-8B64-2E17954992C5}" destId="{1F2372D7-AC6B-42B1-8272-E0D896E961D3}" srcOrd="1" destOrd="0" presId="urn:microsoft.com/office/officeart/2005/8/layout/list1"/>
    <dgm:cxn modelId="{B46D1A1F-93BD-4CD3-B610-28C59B81AEE6}" type="presParOf" srcId="{8806B9E3-39E3-4567-903B-2DD60C45715A}" destId="{507B1535-35AA-4236-8FCA-45552DC94359}" srcOrd="1" destOrd="0" presId="urn:microsoft.com/office/officeart/2005/8/layout/list1"/>
    <dgm:cxn modelId="{B44B3750-DD0B-4087-A19B-B46845B7F046}" type="presParOf" srcId="{8806B9E3-39E3-4567-903B-2DD60C45715A}" destId="{285D0C41-487A-474D-B9DB-11A4F888FB32}" srcOrd="2" destOrd="0" presId="urn:microsoft.com/office/officeart/2005/8/layout/list1"/>
    <dgm:cxn modelId="{22EE5883-1545-44ED-9853-ADC967800FAF}" type="presParOf" srcId="{8806B9E3-39E3-4567-903B-2DD60C45715A}" destId="{B1E7523F-5E60-4A06-9AAA-AF4771A476E0}" srcOrd="3" destOrd="0" presId="urn:microsoft.com/office/officeart/2005/8/layout/list1"/>
    <dgm:cxn modelId="{9E6AE8E3-08C5-4C84-869D-20D08CDE4903}" type="presParOf" srcId="{8806B9E3-39E3-4567-903B-2DD60C45715A}" destId="{EEE6727A-4CA5-401E-9613-D0D5D86A3E45}" srcOrd="4" destOrd="0" presId="urn:microsoft.com/office/officeart/2005/8/layout/list1"/>
    <dgm:cxn modelId="{E7428499-542C-4843-A80A-D2CE852C8A63}" type="presParOf" srcId="{EEE6727A-4CA5-401E-9613-D0D5D86A3E45}" destId="{26AE8C50-213B-410D-89F3-D072B508E290}" srcOrd="0" destOrd="0" presId="urn:microsoft.com/office/officeart/2005/8/layout/list1"/>
    <dgm:cxn modelId="{A1A91FC7-D080-413F-9E27-885CCC17EA87}" type="presParOf" srcId="{EEE6727A-4CA5-401E-9613-D0D5D86A3E45}" destId="{FDC826E6-2498-465D-8CF4-C7123938CFF0}" srcOrd="1" destOrd="0" presId="urn:microsoft.com/office/officeart/2005/8/layout/list1"/>
    <dgm:cxn modelId="{928CBB6F-082C-4A51-9544-64FDE7458F2A}" type="presParOf" srcId="{8806B9E3-39E3-4567-903B-2DD60C45715A}" destId="{E1AC9A38-2D74-4E6B-9C4B-0F1898728019}" srcOrd="5" destOrd="0" presId="urn:microsoft.com/office/officeart/2005/8/layout/list1"/>
    <dgm:cxn modelId="{E2C7DC24-78C4-4A21-A843-0583FCA9C3E4}" type="presParOf" srcId="{8806B9E3-39E3-4567-903B-2DD60C45715A}" destId="{45EEB84D-BE68-49E3-B9FD-3D077925BDC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7C196-31F8-471F-89A6-E0F1DCFC339D}">
      <dsp:nvSpPr>
        <dsp:cNvPr id="0" name=""/>
        <dsp:cNvSpPr/>
      </dsp:nvSpPr>
      <dsp:spPr>
        <a:xfrm>
          <a:off x="1283" y="1043496"/>
          <a:ext cx="1617389" cy="226434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en-GB" sz="1100" kern="1200" dirty="0"/>
            <a:t>Give every child the best start in life</a:t>
          </a:r>
          <a:endParaRPr lang="en-US" sz="1100" kern="1200" dirty="0"/>
        </a:p>
      </dsp:txBody>
      <dsp:txXfrm>
        <a:off x="1283" y="1903947"/>
        <a:ext cx="1617389" cy="1358607"/>
      </dsp:txXfrm>
    </dsp:sp>
    <dsp:sp modelId="{C1C64291-2D61-418A-B9F0-F98AD416AE9E}">
      <dsp:nvSpPr>
        <dsp:cNvPr id="0" name=""/>
        <dsp:cNvSpPr/>
      </dsp:nvSpPr>
      <dsp:spPr>
        <a:xfrm>
          <a:off x="470326" y="1269930"/>
          <a:ext cx="679303" cy="679303"/>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1</a:t>
          </a:r>
        </a:p>
      </dsp:txBody>
      <dsp:txXfrm>
        <a:off x="569808" y="1369412"/>
        <a:ext cx="480339" cy="480339"/>
      </dsp:txXfrm>
    </dsp:sp>
    <dsp:sp modelId="{070E259E-7F79-429A-A0B1-7F7E36D8C8D8}">
      <dsp:nvSpPr>
        <dsp:cNvPr id="0" name=""/>
        <dsp:cNvSpPr/>
      </dsp:nvSpPr>
      <dsp:spPr>
        <a:xfrm>
          <a:off x="1283" y="3307769"/>
          <a:ext cx="1617389" cy="72"/>
        </a:xfrm>
        <a:prstGeom prst="rect">
          <a:avLst/>
        </a:prstGeom>
        <a:solidFill>
          <a:schemeClr val="accent2">
            <a:hueOff val="585783"/>
            <a:satOff val="-1681"/>
            <a:lumOff val="-2692"/>
            <a:alphaOff val="0"/>
          </a:schemeClr>
        </a:solidFill>
        <a:ln w="19050" cap="flat" cmpd="sng" algn="ctr">
          <a:solidFill>
            <a:schemeClr val="accent2">
              <a:hueOff val="585783"/>
              <a:satOff val="-1681"/>
              <a:lumOff val="-26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3FDB4-A39A-428E-B2B7-967F86673505}">
      <dsp:nvSpPr>
        <dsp:cNvPr id="0" name=""/>
        <dsp:cNvSpPr/>
      </dsp:nvSpPr>
      <dsp:spPr>
        <a:xfrm>
          <a:off x="1780412" y="1043496"/>
          <a:ext cx="1617389" cy="2264345"/>
        </a:xfrm>
        <a:prstGeom prst="rect">
          <a:avLst/>
        </a:prstGeom>
        <a:solidFill>
          <a:schemeClr val="accent2">
            <a:tint val="40000"/>
            <a:alpha val="90000"/>
            <a:hueOff val="1346944"/>
            <a:satOff val="-12446"/>
            <a:lumOff val="-1403"/>
            <a:alphaOff val="0"/>
          </a:schemeClr>
        </a:solidFill>
        <a:ln w="19050" cap="flat" cmpd="sng" algn="ctr">
          <a:solidFill>
            <a:schemeClr val="accent2">
              <a:tint val="40000"/>
              <a:alpha val="90000"/>
              <a:hueOff val="1346944"/>
              <a:satOff val="-12446"/>
              <a:lumOff val="-1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en-GB" sz="1100" kern="1200" dirty="0"/>
            <a:t>Enable all children, young people, and adults to maximise their capabilities and have control over their lives</a:t>
          </a:r>
          <a:endParaRPr lang="en-US" sz="1100" kern="1200" dirty="0"/>
        </a:p>
      </dsp:txBody>
      <dsp:txXfrm>
        <a:off x="1780412" y="1903947"/>
        <a:ext cx="1617389" cy="1358607"/>
      </dsp:txXfrm>
    </dsp:sp>
    <dsp:sp modelId="{48C13213-CE33-4863-B253-A3AF9C1138F6}">
      <dsp:nvSpPr>
        <dsp:cNvPr id="0" name=""/>
        <dsp:cNvSpPr/>
      </dsp:nvSpPr>
      <dsp:spPr>
        <a:xfrm>
          <a:off x="2249455" y="1269930"/>
          <a:ext cx="679303" cy="679303"/>
        </a:xfrm>
        <a:prstGeom prst="ellipse">
          <a:avLst/>
        </a:prstGeom>
        <a:solidFill>
          <a:schemeClr val="accent2">
            <a:hueOff val="1171566"/>
            <a:satOff val="-3362"/>
            <a:lumOff val="-5383"/>
            <a:alphaOff val="0"/>
          </a:schemeClr>
        </a:solidFill>
        <a:ln w="19050" cap="flat" cmpd="sng" algn="ctr">
          <a:solidFill>
            <a:schemeClr val="accent2">
              <a:hueOff val="1171566"/>
              <a:satOff val="-3362"/>
              <a:lumOff val="-53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2</a:t>
          </a:r>
        </a:p>
      </dsp:txBody>
      <dsp:txXfrm>
        <a:off x="2348937" y="1369412"/>
        <a:ext cx="480339" cy="480339"/>
      </dsp:txXfrm>
    </dsp:sp>
    <dsp:sp modelId="{3D9443DD-B70B-4562-9837-63FE256859D8}">
      <dsp:nvSpPr>
        <dsp:cNvPr id="0" name=""/>
        <dsp:cNvSpPr/>
      </dsp:nvSpPr>
      <dsp:spPr>
        <a:xfrm>
          <a:off x="1780412" y="3307769"/>
          <a:ext cx="1617389" cy="72"/>
        </a:xfrm>
        <a:prstGeom prst="rect">
          <a:avLst/>
        </a:prstGeom>
        <a:solidFill>
          <a:schemeClr val="accent2">
            <a:hueOff val="1757349"/>
            <a:satOff val="-5044"/>
            <a:lumOff val="-8075"/>
            <a:alphaOff val="0"/>
          </a:schemeClr>
        </a:solidFill>
        <a:ln w="19050" cap="flat" cmpd="sng" algn="ctr">
          <a:solidFill>
            <a:schemeClr val="accent2">
              <a:hueOff val="1757349"/>
              <a:satOff val="-5044"/>
              <a:lumOff val="-80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59220-37D3-4AD4-9E81-6DD88AEFD410}">
      <dsp:nvSpPr>
        <dsp:cNvPr id="0" name=""/>
        <dsp:cNvSpPr/>
      </dsp:nvSpPr>
      <dsp:spPr>
        <a:xfrm>
          <a:off x="3559540" y="1043496"/>
          <a:ext cx="1617389" cy="2264345"/>
        </a:xfrm>
        <a:prstGeom prst="rect">
          <a:avLst/>
        </a:prstGeom>
        <a:solidFill>
          <a:schemeClr val="accent2">
            <a:tint val="40000"/>
            <a:alpha val="90000"/>
            <a:hueOff val="2693887"/>
            <a:satOff val="-24893"/>
            <a:lumOff val="-2806"/>
            <a:alphaOff val="0"/>
          </a:schemeClr>
        </a:solidFill>
        <a:ln w="19050" cap="flat" cmpd="sng" algn="ctr">
          <a:solidFill>
            <a:schemeClr val="accent2">
              <a:tint val="40000"/>
              <a:alpha val="90000"/>
              <a:hueOff val="2693887"/>
              <a:satOff val="-24893"/>
              <a:lumOff val="-28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en-GB" sz="1100" kern="1200" dirty="0"/>
            <a:t>Create fair employment and good work for all</a:t>
          </a:r>
          <a:endParaRPr lang="en-US" sz="1100" kern="1200" dirty="0"/>
        </a:p>
      </dsp:txBody>
      <dsp:txXfrm>
        <a:off x="3559540" y="1903947"/>
        <a:ext cx="1617389" cy="1358607"/>
      </dsp:txXfrm>
    </dsp:sp>
    <dsp:sp modelId="{C4352779-2E11-41E2-928D-E2F68855360A}">
      <dsp:nvSpPr>
        <dsp:cNvPr id="0" name=""/>
        <dsp:cNvSpPr/>
      </dsp:nvSpPr>
      <dsp:spPr>
        <a:xfrm>
          <a:off x="4028583" y="1269930"/>
          <a:ext cx="679303" cy="679303"/>
        </a:xfrm>
        <a:prstGeom prst="ellipse">
          <a:avLst/>
        </a:prstGeom>
        <a:solidFill>
          <a:schemeClr val="accent2">
            <a:hueOff val="2343132"/>
            <a:satOff val="-6725"/>
            <a:lumOff val="-10767"/>
            <a:alphaOff val="0"/>
          </a:schemeClr>
        </a:solidFill>
        <a:ln w="19050" cap="flat" cmpd="sng" algn="ctr">
          <a:solidFill>
            <a:schemeClr val="accent2">
              <a:hueOff val="2343132"/>
              <a:satOff val="-6725"/>
              <a:lumOff val="-107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3</a:t>
          </a:r>
        </a:p>
      </dsp:txBody>
      <dsp:txXfrm>
        <a:off x="4128065" y="1369412"/>
        <a:ext cx="480339" cy="480339"/>
      </dsp:txXfrm>
    </dsp:sp>
    <dsp:sp modelId="{56144BF2-6F02-4161-81AE-7F3A0AE7BA28}">
      <dsp:nvSpPr>
        <dsp:cNvPr id="0" name=""/>
        <dsp:cNvSpPr/>
      </dsp:nvSpPr>
      <dsp:spPr>
        <a:xfrm>
          <a:off x="3559540" y="3307769"/>
          <a:ext cx="1617389" cy="72"/>
        </a:xfrm>
        <a:prstGeom prst="rect">
          <a:avLst/>
        </a:prstGeom>
        <a:solidFill>
          <a:schemeClr val="accent2">
            <a:hueOff val="2928915"/>
            <a:satOff val="-8406"/>
            <a:lumOff val="-13459"/>
            <a:alphaOff val="0"/>
          </a:schemeClr>
        </a:solidFill>
        <a:ln w="19050" cap="flat" cmpd="sng" algn="ctr">
          <a:solidFill>
            <a:schemeClr val="accent2">
              <a:hueOff val="2928915"/>
              <a:satOff val="-8406"/>
              <a:lumOff val="-134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0583A-CE48-4550-B87D-632209E4B628}">
      <dsp:nvSpPr>
        <dsp:cNvPr id="0" name=""/>
        <dsp:cNvSpPr/>
      </dsp:nvSpPr>
      <dsp:spPr>
        <a:xfrm>
          <a:off x="5338669" y="1043496"/>
          <a:ext cx="1617389" cy="2264345"/>
        </a:xfrm>
        <a:prstGeom prst="rect">
          <a:avLst/>
        </a:prstGeom>
        <a:solidFill>
          <a:schemeClr val="accent2">
            <a:tint val="40000"/>
            <a:alpha val="90000"/>
            <a:hueOff val="4040831"/>
            <a:satOff val="-37339"/>
            <a:lumOff val="-4209"/>
            <a:alphaOff val="0"/>
          </a:schemeClr>
        </a:solidFill>
        <a:ln w="19050" cap="flat" cmpd="sng" algn="ctr">
          <a:solidFill>
            <a:schemeClr val="accent2">
              <a:tint val="40000"/>
              <a:alpha val="90000"/>
              <a:hueOff val="4040831"/>
              <a:satOff val="-37339"/>
              <a:lumOff val="-42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en-GB" sz="1100" kern="1200" dirty="0"/>
            <a:t>Ensure a healthy standard of living for all</a:t>
          </a:r>
          <a:endParaRPr lang="en-US" sz="1100" kern="1200" dirty="0"/>
        </a:p>
      </dsp:txBody>
      <dsp:txXfrm>
        <a:off x="5338669" y="1903947"/>
        <a:ext cx="1617389" cy="1358607"/>
      </dsp:txXfrm>
    </dsp:sp>
    <dsp:sp modelId="{B997A8FB-B64C-4F21-BBD3-113CDB08C1E8}">
      <dsp:nvSpPr>
        <dsp:cNvPr id="0" name=""/>
        <dsp:cNvSpPr/>
      </dsp:nvSpPr>
      <dsp:spPr>
        <a:xfrm>
          <a:off x="5807712" y="1269930"/>
          <a:ext cx="679303" cy="679303"/>
        </a:xfrm>
        <a:prstGeom prst="ellipse">
          <a:avLst/>
        </a:prstGeom>
        <a:solidFill>
          <a:schemeClr val="accent2">
            <a:hueOff val="3514698"/>
            <a:satOff val="-10087"/>
            <a:lumOff val="-16150"/>
            <a:alphaOff val="0"/>
          </a:schemeClr>
        </a:solidFill>
        <a:ln w="19050" cap="flat" cmpd="sng" algn="ctr">
          <a:solidFill>
            <a:schemeClr val="accent2">
              <a:hueOff val="3514698"/>
              <a:satOff val="-10087"/>
              <a:lumOff val="-161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4</a:t>
          </a:r>
        </a:p>
      </dsp:txBody>
      <dsp:txXfrm>
        <a:off x="5907194" y="1369412"/>
        <a:ext cx="480339" cy="480339"/>
      </dsp:txXfrm>
    </dsp:sp>
    <dsp:sp modelId="{E6CAD51A-38CB-4673-BCE4-94EBF6CC8D33}">
      <dsp:nvSpPr>
        <dsp:cNvPr id="0" name=""/>
        <dsp:cNvSpPr/>
      </dsp:nvSpPr>
      <dsp:spPr>
        <a:xfrm>
          <a:off x="5338669" y="3307769"/>
          <a:ext cx="1617389" cy="72"/>
        </a:xfrm>
        <a:prstGeom prst="rect">
          <a:avLst/>
        </a:prstGeom>
        <a:solidFill>
          <a:schemeClr val="accent2">
            <a:hueOff val="4100481"/>
            <a:satOff val="-11768"/>
            <a:lumOff val="-18842"/>
            <a:alphaOff val="0"/>
          </a:schemeClr>
        </a:solidFill>
        <a:ln w="19050" cap="flat" cmpd="sng" algn="ctr">
          <a:solidFill>
            <a:schemeClr val="accent2">
              <a:hueOff val="4100481"/>
              <a:satOff val="-11768"/>
              <a:lumOff val="-188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6E21C5-203A-4034-98EF-43FF85C34E83}">
      <dsp:nvSpPr>
        <dsp:cNvPr id="0" name=""/>
        <dsp:cNvSpPr/>
      </dsp:nvSpPr>
      <dsp:spPr>
        <a:xfrm>
          <a:off x="7117798" y="1043496"/>
          <a:ext cx="1617389" cy="2264345"/>
        </a:xfrm>
        <a:prstGeom prst="rect">
          <a:avLst/>
        </a:prstGeom>
        <a:solidFill>
          <a:schemeClr val="accent2">
            <a:tint val="40000"/>
            <a:alpha val="90000"/>
            <a:hueOff val="5387775"/>
            <a:satOff val="-49786"/>
            <a:lumOff val="-5612"/>
            <a:alphaOff val="0"/>
          </a:schemeClr>
        </a:solidFill>
        <a:ln w="19050" cap="flat" cmpd="sng" algn="ctr">
          <a:solidFill>
            <a:schemeClr val="accent2">
              <a:tint val="40000"/>
              <a:alpha val="90000"/>
              <a:hueOff val="5387775"/>
              <a:satOff val="-49786"/>
              <a:lumOff val="-56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en-GB" sz="1100" kern="1200" dirty="0"/>
            <a:t>Create and develop healthy and sustainable places and communities</a:t>
          </a:r>
          <a:endParaRPr lang="en-US" sz="1100" kern="1200" dirty="0"/>
        </a:p>
      </dsp:txBody>
      <dsp:txXfrm>
        <a:off x="7117798" y="1903947"/>
        <a:ext cx="1617389" cy="1358607"/>
      </dsp:txXfrm>
    </dsp:sp>
    <dsp:sp modelId="{4C6D5B73-0283-44E4-8B31-DC37E6AFD66B}">
      <dsp:nvSpPr>
        <dsp:cNvPr id="0" name=""/>
        <dsp:cNvSpPr/>
      </dsp:nvSpPr>
      <dsp:spPr>
        <a:xfrm>
          <a:off x="7586841" y="1269930"/>
          <a:ext cx="679303" cy="679303"/>
        </a:xfrm>
        <a:prstGeom prst="ellipse">
          <a:avLst/>
        </a:prstGeom>
        <a:solidFill>
          <a:schemeClr val="accent2">
            <a:hueOff val="4686264"/>
            <a:satOff val="-13449"/>
            <a:lumOff val="-21534"/>
            <a:alphaOff val="0"/>
          </a:schemeClr>
        </a:solidFill>
        <a:ln w="19050" cap="flat" cmpd="sng" algn="ctr">
          <a:solidFill>
            <a:schemeClr val="accent2">
              <a:hueOff val="4686264"/>
              <a:satOff val="-13449"/>
              <a:lumOff val="-215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5</a:t>
          </a:r>
        </a:p>
      </dsp:txBody>
      <dsp:txXfrm>
        <a:off x="7686323" y="1369412"/>
        <a:ext cx="480339" cy="480339"/>
      </dsp:txXfrm>
    </dsp:sp>
    <dsp:sp modelId="{FD5D6DA5-EB7B-4A99-BD8E-7BD2736B3D57}">
      <dsp:nvSpPr>
        <dsp:cNvPr id="0" name=""/>
        <dsp:cNvSpPr/>
      </dsp:nvSpPr>
      <dsp:spPr>
        <a:xfrm>
          <a:off x="7117798" y="3307769"/>
          <a:ext cx="1617389" cy="72"/>
        </a:xfrm>
        <a:prstGeom prst="rect">
          <a:avLst/>
        </a:prstGeom>
        <a:solidFill>
          <a:schemeClr val="accent2">
            <a:hueOff val="5272048"/>
            <a:satOff val="-15131"/>
            <a:lumOff val="-24226"/>
            <a:alphaOff val="0"/>
          </a:schemeClr>
        </a:solidFill>
        <a:ln w="19050" cap="flat" cmpd="sng" algn="ctr">
          <a:solidFill>
            <a:schemeClr val="accent2">
              <a:hueOff val="5272048"/>
              <a:satOff val="-15131"/>
              <a:lumOff val="-242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E9341-923B-4FF1-850D-F601EA028F2C}">
      <dsp:nvSpPr>
        <dsp:cNvPr id="0" name=""/>
        <dsp:cNvSpPr/>
      </dsp:nvSpPr>
      <dsp:spPr>
        <a:xfrm>
          <a:off x="8896926" y="1043496"/>
          <a:ext cx="1617389" cy="2264345"/>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488950">
            <a:lnSpc>
              <a:spcPct val="90000"/>
            </a:lnSpc>
            <a:spcBef>
              <a:spcPct val="0"/>
            </a:spcBef>
            <a:spcAft>
              <a:spcPct val="35000"/>
            </a:spcAft>
            <a:buNone/>
          </a:pPr>
          <a:r>
            <a:rPr lang="en-GB" sz="1100" kern="1200" dirty="0"/>
            <a:t>Strengthen the role and impact of ill health prevention</a:t>
          </a:r>
          <a:endParaRPr lang="en-US" sz="1100" kern="1200" dirty="0"/>
        </a:p>
      </dsp:txBody>
      <dsp:txXfrm>
        <a:off x="8896926" y="1903947"/>
        <a:ext cx="1617389" cy="1358607"/>
      </dsp:txXfrm>
    </dsp:sp>
    <dsp:sp modelId="{D84E86B2-C8AA-4F6E-8574-4C19A2893C89}">
      <dsp:nvSpPr>
        <dsp:cNvPr id="0" name=""/>
        <dsp:cNvSpPr/>
      </dsp:nvSpPr>
      <dsp:spPr>
        <a:xfrm>
          <a:off x="9365969" y="1269930"/>
          <a:ext cx="679303" cy="679303"/>
        </a:xfrm>
        <a:prstGeom prst="ellipse">
          <a:avLst/>
        </a:prstGeom>
        <a:solidFill>
          <a:schemeClr val="accent2">
            <a:hueOff val="5857831"/>
            <a:satOff val="-16812"/>
            <a:lumOff val="-26917"/>
            <a:alphaOff val="0"/>
          </a:schemeClr>
        </a:solidFill>
        <a:ln w="19050" cap="flat" cmpd="sng" algn="ctr">
          <a:solidFill>
            <a:schemeClr val="accent2">
              <a:hueOff val="5857831"/>
              <a:satOff val="-16812"/>
              <a:lumOff val="-26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6</a:t>
          </a:r>
        </a:p>
      </dsp:txBody>
      <dsp:txXfrm>
        <a:off x="9465451" y="1369412"/>
        <a:ext cx="480339" cy="480339"/>
      </dsp:txXfrm>
    </dsp:sp>
    <dsp:sp modelId="{BC863ACB-AF09-41EC-B2A4-5F59C3689FBB}">
      <dsp:nvSpPr>
        <dsp:cNvPr id="0" name=""/>
        <dsp:cNvSpPr/>
      </dsp:nvSpPr>
      <dsp:spPr>
        <a:xfrm>
          <a:off x="8896926" y="3307769"/>
          <a:ext cx="1617389"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2BFD9-37F3-47B9-8AC8-01ADE9FB6338}">
      <dsp:nvSpPr>
        <dsp:cNvPr id="0" name=""/>
        <dsp:cNvSpPr/>
      </dsp:nvSpPr>
      <dsp:spPr>
        <a:xfrm>
          <a:off x="0" y="88520"/>
          <a:ext cx="6666833" cy="17128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SATOD-  </a:t>
          </a:r>
          <a:r>
            <a:rPr lang="en-GB" sz="2400" kern="1200" dirty="0"/>
            <a:t>working closely with NLaG Tobacco Dependency Advisor Team Leader to explore the data and the regular audits completed in terms of Saving Babies Lives Care Bundle (v3).</a:t>
          </a:r>
          <a:endParaRPr lang="en-US" sz="2400" kern="1200" dirty="0"/>
        </a:p>
      </dsp:txBody>
      <dsp:txXfrm>
        <a:off x="83616" y="172136"/>
        <a:ext cx="6499601" cy="1545648"/>
      </dsp:txXfrm>
    </dsp:sp>
    <dsp:sp modelId="{7AC366FC-EC09-40B5-A969-1D7BAD20B564}">
      <dsp:nvSpPr>
        <dsp:cNvPr id="0" name=""/>
        <dsp:cNvSpPr/>
      </dsp:nvSpPr>
      <dsp:spPr>
        <a:xfrm>
          <a:off x="0" y="1870520"/>
          <a:ext cx="6666833" cy="171288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NLag midwifery representation at Northern Lincolnshire Tobacco Alliance</a:t>
          </a:r>
          <a:endParaRPr lang="en-US" sz="2400" kern="1200" dirty="0"/>
        </a:p>
      </dsp:txBody>
      <dsp:txXfrm>
        <a:off x="83616" y="1954136"/>
        <a:ext cx="6499601" cy="1545648"/>
      </dsp:txXfrm>
    </dsp:sp>
    <dsp:sp modelId="{EEA5FDD3-4BB5-4125-B8EB-17E060EAD577}">
      <dsp:nvSpPr>
        <dsp:cNvPr id="0" name=""/>
        <dsp:cNvSpPr/>
      </dsp:nvSpPr>
      <dsp:spPr>
        <a:xfrm>
          <a:off x="0" y="3652520"/>
          <a:ext cx="6666833" cy="171288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0-19 Health and Wellbeing Service works closely with NLaG Midwifery to facilitate A/N and New Baby visits by Health visitors.</a:t>
          </a:r>
          <a:endParaRPr lang="en-US" sz="2400" kern="1200" dirty="0"/>
        </a:p>
      </dsp:txBody>
      <dsp:txXfrm>
        <a:off x="83616" y="3736136"/>
        <a:ext cx="6499601" cy="1545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DD5D5-9BCA-425C-BDD7-A41D6F49267C}">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DFCB44-653C-4501-B6CC-5C2F246C5C05}">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E221F2-47FB-4161-9434-68A66797995A}">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GB" sz="2100" kern="1200" dirty="0"/>
            <a:t>The oral health promotion service is provided by NLaG, this is led by a steering group consisting of PH leads, consultant in PH, consultant in dental PH and service leads​</a:t>
          </a:r>
          <a:endParaRPr lang="en-US" sz="2100" kern="1200" dirty="0"/>
        </a:p>
      </dsp:txBody>
      <dsp:txXfrm>
        <a:off x="1437631" y="531"/>
        <a:ext cx="9077968" cy="1244702"/>
      </dsp:txXfrm>
    </dsp:sp>
    <dsp:sp modelId="{567E7875-2DCB-4A3C-839E-0DF9061ED2B2}">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8B03AF-C3A3-4D04-93E3-E4CCA6EDFC71}">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5981BF-0020-46AD-BBE6-366AE84AAA0A}">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GB" sz="2100" kern="1200" dirty="0"/>
            <a:t>NLAG and PH works in partnership on the delivery of the fluoride varnishing pilot programme in areas of high need​.</a:t>
          </a:r>
          <a:endParaRPr lang="en-US" sz="2100" kern="1200" dirty="0"/>
        </a:p>
      </dsp:txBody>
      <dsp:txXfrm>
        <a:off x="1437631" y="1556410"/>
        <a:ext cx="9077968" cy="1244702"/>
      </dsp:txXfrm>
    </dsp:sp>
    <dsp:sp modelId="{63611C9A-4B56-4346-8A0F-A8622DCC5B9E}">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46BFA6-4CE6-46F6-8025-6FE2D461288C}">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EA3E88-406C-40F7-8D9D-82C2CD30269C}">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GB" sz="2100" kern="1200" dirty="0"/>
            <a:t>NLaG community inclusion nursing team works closely with our substance misuse service and NLC homelessness team to provide support to homeless and rough sleepers</a:t>
          </a:r>
          <a:endParaRPr lang="en-US" sz="2100" kern="1200" dirty="0"/>
        </a:p>
      </dsp:txBody>
      <dsp:txXfrm>
        <a:off x="1437631" y="3112289"/>
        <a:ext cx="9077968" cy="1244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D0C41-487A-474D-B9DB-11A4F888FB32}">
      <dsp:nvSpPr>
        <dsp:cNvPr id="0" name=""/>
        <dsp:cNvSpPr/>
      </dsp:nvSpPr>
      <dsp:spPr>
        <a:xfrm>
          <a:off x="0" y="561902"/>
          <a:ext cx="10927829" cy="504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2372D7-AC6B-42B1-8272-E0D896E961D3}">
      <dsp:nvSpPr>
        <dsp:cNvPr id="0" name=""/>
        <dsp:cNvSpPr/>
      </dsp:nvSpPr>
      <dsp:spPr>
        <a:xfrm>
          <a:off x="546391" y="266702"/>
          <a:ext cx="764948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889000">
            <a:lnSpc>
              <a:spcPct val="90000"/>
            </a:lnSpc>
            <a:spcBef>
              <a:spcPct val="0"/>
            </a:spcBef>
            <a:spcAft>
              <a:spcPct val="35000"/>
            </a:spcAft>
            <a:buNone/>
          </a:pPr>
          <a:r>
            <a:rPr lang="en-GB" sz="2000" kern="1200" dirty="0"/>
            <a:t>Meeting between Nick Cross, Diane Lee, and both senior teams</a:t>
          </a:r>
          <a:endParaRPr lang="en-US" sz="2000" kern="1200" dirty="0"/>
        </a:p>
      </dsp:txBody>
      <dsp:txXfrm>
        <a:off x="575212" y="295523"/>
        <a:ext cx="7591838" cy="532758"/>
      </dsp:txXfrm>
    </dsp:sp>
    <dsp:sp modelId="{45EEB84D-BE68-49E3-B9FD-3D077925BDCF}">
      <dsp:nvSpPr>
        <dsp:cNvPr id="0" name=""/>
        <dsp:cNvSpPr/>
      </dsp:nvSpPr>
      <dsp:spPr>
        <a:xfrm>
          <a:off x="0" y="1469102"/>
          <a:ext cx="10927829" cy="245700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8121" tIns="416560" rIns="848121"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Adoption/shaping of broad-scope framework (the three tears)</a:t>
          </a:r>
          <a:endParaRPr lang="en-US" sz="2000" kern="1200" dirty="0"/>
        </a:p>
        <a:p>
          <a:pPr marL="228600" lvl="1" indent="-228600" algn="l" defTabSz="889000">
            <a:lnSpc>
              <a:spcPct val="90000"/>
            </a:lnSpc>
            <a:spcBef>
              <a:spcPct val="0"/>
            </a:spcBef>
            <a:spcAft>
              <a:spcPct val="15000"/>
            </a:spcAft>
            <a:buChar char="•"/>
          </a:pPr>
          <a:r>
            <a:rPr lang="en-GB" sz="2000" kern="1200" dirty="0"/>
            <a:t>Development of supporting action plan</a:t>
          </a:r>
          <a:endParaRPr lang="en-US" sz="2000" kern="1200" dirty="0"/>
        </a:p>
        <a:p>
          <a:pPr marL="228600" lvl="1" indent="-228600" algn="l" defTabSz="889000">
            <a:lnSpc>
              <a:spcPct val="90000"/>
            </a:lnSpc>
            <a:spcBef>
              <a:spcPct val="0"/>
            </a:spcBef>
            <a:spcAft>
              <a:spcPct val="15000"/>
            </a:spcAft>
            <a:buChar char="•"/>
          </a:pPr>
          <a:r>
            <a:rPr lang="en-GB" sz="2000" kern="1200" dirty="0"/>
            <a:t>Development of leadership and governance</a:t>
          </a:r>
          <a:endParaRPr lang="en-US" sz="2000" kern="1200" dirty="0"/>
        </a:p>
        <a:p>
          <a:pPr marL="228600" lvl="1" indent="-228600" algn="l" defTabSz="889000">
            <a:lnSpc>
              <a:spcPct val="90000"/>
            </a:lnSpc>
            <a:spcBef>
              <a:spcPct val="0"/>
            </a:spcBef>
            <a:spcAft>
              <a:spcPct val="15000"/>
            </a:spcAft>
            <a:buChar char="•"/>
          </a:pPr>
          <a:r>
            <a:rPr lang="en-GB" sz="2000" kern="1200" dirty="0"/>
            <a:t>Potential for dedicated public health consultant leadership working across both organisations</a:t>
          </a:r>
          <a:endParaRPr lang="en-US" sz="2000" kern="1200" dirty="0"/>
        </a:p>
        <a:p>
          <a:pPr marL="228600" lvl="1" indent="-228600" algn="l" defTabSz="889000">
            <a:lnSpc>
              <a:spcPct val="90000"/>
            </a:lnSpc>
            <a:spcBef>
              <a:spcPct val="0"/>
            </a:spcBef>
            <a:spcAft>
              <a:spcPct val="15000"/>
            </a:spcAft>
            <a:buChar char="•"/>
          </a:pPr>
          <a:r>
            <a:rPr lang="en-GB" sz="2000" kern="1200" dirty="0"/>
            <a:t>Potential for registrar post based at NLaG</a:t>
          </a:r>
          <a:endParaRPr lang="en-US" sz="2000" kern="1200" dirty="0"/>
        </a:p>
      </dsp:txBody>
      <dsp:txXfrm>
        <a:off x="0" y="1469102"/>
        <a:ext cx="10927829" cy="2457000"/>
      </dsp:txXfrm>
    </dsp:sp>
    <dsp:sp modelId="{FDC826E6-2498-465D-8CF4-C7123938CFF0}">
      <dsp:nvSpPr>
        <dsp:cNvPr id="0" name=""/>
        <dsp:cNvSpPr/>
      </dsp:nvSpPr>
      <dsp:spPr>
        <a:xfrm>
          <a:off x="546391" y="1173902"/>
          <a:ext cx="7649480" cy="5904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889000">
            <a:lnSpc>
              <a:spcPct val="90000"/>
            </a:lnSpc>
            <a:spcBef>
              <a:spcPct val="0"/>
            </a:spcBef>
            <a:spcAft>
              <a:spcPct val="35000"/>
            </a:spcAft>
            <a:buNone/>
          </a:pPr>
          <a:r>
            <a:rPr lang="en-GB" sz="2000" kern="1200" dirty="0"/>
            <a:t>Discussion/decisions made regarding:</a:t>
          </a:r>
          <a:endParaRPr lang="en-US" sz="2000" kern="1200" dirty="0"/>
        </a:p>
      </dsp:txBody>
      <dsp:txXfrm>
        <a:off x="575212" y="1202723"/>
        <a:ext cx="7591838" cy="53275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86C70-D96B-44D8-B113-81EB81627585}" type="datetimeFigureOut">
              <a:rPr lang="en-GB" smtClean="0"/>
              <a:t>12/09/2024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7A02E1-28A9-4500-AB55-32FB2ECC67CE}" type="slidenum">
              <a:rPr lang="en-GB" smtClean="0"/>
              <a:t>‹#›</a:t>
            </a:fld>
            <a:endParaRPr lang="en-GB" dirty="0"/>
          </a:p>
        </p:txBody>
      </p:sp>
    </p:spTree>
    <p:extLst>
      <p:ext uri="{BB962C8B-B14F-4D97-AF65-F5344CB8AC3E}">
        <p14:creationId xmlns:p14="http://schemas.microsoft.com/office/powerpoint/2010/main" val="1201763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Growing numbers of older people asset rich (e.g. big houses) but low income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ECB04-05E5-4682-BD21-DA5B5BA6DF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987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04E9A-F7C9-4E5C-8A58-4D84ABA48C8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150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Growing numbers of older people asset rich (e.g. big houses) but low income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ECB04-05E5-4682-BD21-DA5B5BA6DF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974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a:r>
              <a:rPr lang="en-GB" sz="1800" dirty="0">
                <a:effectLst/>
                <a:latin typeface="Calibri" panose="020F0502020204030204" pitchFamily="34" charset="0"/>
                <a:ea typeface="Times New Roman" panose="02020603050405020304" pitchFamily="18" charset="0"/>
              </a:rPr>
              <a:t>Each chapter in the report focusses on 'what makes us healthy’:</a:t>
            </a:r>
            <a:endParaRPr lang="en-GB" sz="1800" dirty="0">
              <a:effectLst/>
              <a:latin typeface="Times New Roman" panose="02020603050405020304" pitchFamily="18" charset="0"/>
              <a:ea typeface="Times New Roman" panose="02020603050405020304" pitchFamily="18" charset="0"/>
            </a:endParaRPr>
          </a:p>
          <a:p>
            <a:pPr marL="342900"/>
            <a:r>
              <a:rPr lang="en-GB" sz="1800" dirty="0">
                <a:effectLst/>
                <a:latin typeface="Calibri" panose="020F0502020204030204" pitchFamily="34" charset="0"/>
                <a:ea typeface="Times New Roman" panose="02020603050405020304" pitchFamily="18" charset="0"/>
              </a:rPr>
              <a:t> </a:t>
            </a:r>
          </a:p>
          <a:p>
            <a:pPr marL="342900"/>
            <a:r>
              <a:rPr lang="en-GB" sz="1800" dirty="0">
                <a:effectLst/>
                <a:latin typeface="Calibri" panose="020F0502020204030204" pitchFamily="34" charset="0"/>
                <a:ea typeface="Times New Roman" panose="02020603050405020304" pitchFamily="18" charset="0"/>
              </a:rPr>
              <a:t>(list)</a:t>
            </a:r>
            <a:endParaRPr lang="en-GB" sz="1800" dirty="0">
              <a:effectLst/>
              <a:latin typeface="Times New Roman" panose="02020603050405020304" pitchFamily="18" charset="0"/>
              <a:ea typeface="Times New Roman" panose="02020603050405020304" pitchFamily="18" charset="0"/>
            </a:endParaRPr>
          </a:p>
          <a:p>
            <a:pPr marL="342900"/>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342900"/>
            <a:r>
              <a:rPr lang="en-GB" sz="1800" dirty="0">
                <a:effectLst/>
                <a:latin typeface="Calibri" panose="020F0502020204030204" pitchFamily="34" charset="0"/>
                <a:ea typeface="Times New Roman" panose="02020603050405020304" pitchFamily="18" charset="0"/>
              </a:rPr>
              <a:t>And each chapter has at least 1 strategic recommendation which we will deliver over the next 12 months – summarise at the end. </a:t>
            </a:r>
            <a:endParaRPr lang="en-GB" sz="1800" dirty="0">
              <a:effectLst/>
              <a:latin typeface="Times New Roman" panose="02020603050405020304" pitchFamily="18" charset="0"/>
              <a:ea typeface="Times New Roman" panose="02020603050405020304" pitchFamily="18" charset="0"/>
            </a:endParaRPr>
          </a:p>
          <a:p>
            <a:pPr marL="342900"/>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342900"/>
            <a:r>
              <a:rPr lang="en-GB" sz="1800" b="1" dirty="0">
                <a:effectLst/>
                <a:latin typeface="Calibri" panose="020F0502020204030204" pitchFamily="34" charset="0"/>
                <a:ea typeface="Times New Roman" panose="02020603050405020304" pitchFamily="18" charset="0"/>
              </a:rPr>
              <a:t>Key point: </a:t>
            </a:r>
            <a:r>
              <a:rPr lang="en-GB" sz="1800" dirty="0">
                <a:effectLst/>
                <a:latin typeface="Calibri" panose="020F0502020204030204" pitchFamily="34" charset="0"/>
                <a:ea typeface="Times New Roman" panose="02020603050405020304" pitchFamily="18" charset="0"/>
              </a:rPr>
              <a:t>I would like to use this report as the foundations for the work of the Health and Wellbeing Board moving forward and for the focus on a revised health and wellbeing strategy.</a:t>
            </a:r>
            <a:endParaRPr lang="en-GB" sz="1800" dirty="0">
              <a:effectLst/>
              <a:latin typeface="Times New Roman" panose="02020603050405020304" pitchFamily="18" charset="0"/>
              <a:ea typeface="Times New Roman" panose="02020603050405020304" pitchFamily="18" charset="0"/>
            </a:endParaRPr>
          </a:p>
          <a:p>
            <a:pPr defTabSz="545440">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24BC1-557A-4F88-9053-6A9F7733E22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8414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60A50-1BDC-4D50-8F58-F7A15EA5A3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886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95739-DCC9-436C-978D-C914D56B50D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670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EFDBF-5BF2-4DEE-B335-7BA95AD2A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67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EFDBF-5BF2-4DEE-B335-7BA95AD2A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14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491673"/>
            <a:ext cx="10972800" cy="1143000"/>
          </a:xfrm>
        </p:spPr>
        <p:txBody>
          <a:bodyPr>
            <a:normAutofit/>
          </a:bodyPr>
          <a:lstStyle>
            <a:lvl1pPr algn="l">
              <a:defRPr sz="40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23392" y="1634673"/>
            <a:ext cx="10972800" cy="4525963"/>
          </a:xfrm>
        </p:spPr>
        <p:txBody>
          <a:bodyPr/>
          <a:lstStyle>
            <a:lvl1pPr>
              <a:defRPr>
                <a:latin typeface="Arial" panose="020B0604020202020204" pitchFamily="34" charset="0"/>
                <a:cs typeface="Arial" panose="020B0604020202020204" pitchFamily="34" charset="0"/>
              </a:defRPr>
            </a:lvl1pPr>
            <a:lvl2pPr marL="914400" indent="-457200">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78779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6E7B1A-40F7-99CA-97E2-9E42B5DE337A}"/>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3" name="Footer Placeholder 2">
            <a:extLst>
              <a:ext uri="{FF2B5EF4-FFF2-40B4-BE49-F238E27FC236}">
                <a16:creationId xmlns:a16="http://schemas.microsoft.com/office/drawing/2014/main" id="{D44663D5-BBD5-4D39-09E8-798231FA98A9}"/>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8F7CD097-030F-2BAD-03E2-544045638B68}"/>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32119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FA8F-FCFB-B83D-94FF-A7EE69D725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3014847-24D6-512A-8D73-F318B3AE3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0415C86-B16E-BBA5-6DBF-DB31B87E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1D878-9533-F029-89C6-17CD227B87B6}"/>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6" name="Footer Placeholder 5">
            <a:extLst>
              <a:ext uri="{FF2B5EF4-FFF2-40B4-BE49-F238E27FC236}">
                <a16:creationId xmlns:a16="http://schemas.microsoft.com/office/drawing/2014/main" id="{61692FA7-C993-4DE7-D3AF-6EB86DD9E46C}"/>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182BF9A8-A4A3-3C00-579D-35920AEAB28F}"/>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437359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A5EE-94A2-A768-94B4-487F0BC1B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15429A-4A2D-E433-4EFC-ED41423156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98F0244-E9E6-7FEE-CC39-C445CFE8A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9DBC4-52C7-7D48-0ED3-6886C67CE744}"/>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6" name="Footer Placeholder 5">
            <a:extLst>
              <a:ext uri="{FF2B5EF4-FFF2-40B4-BE49-F238E27FC236}">
                <a16:creationId xmlns:a16="http://schemas.microsoft.com/office/drawing/2014/main" id="{E3B91A43-B523-E34F-DF72-FF8B74C30207}"/>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E7F1C0FD-AEFE-079F-3888-8DE24997E8DC}"/>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4234024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F88E1-04A1-8A18-6D46-D16417C7D8C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613E40-690A-4C59-BEC7-29B1F0D56D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91E914-1368-DF60-FFA9-77BE09FF864B}"/>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5" name="Footer Placeholder 4">
            <a:extLst>
              <a:ext uri="{FF2B5EF4-FFF2-40B4-BE49-F238E27FC236}">
                <a16:creationId xmlns:a16="http://schemas.microsoft.com/office/drawing/2014/main" id="{DDBB37C8-A4B4-FA3A-6681-155762D6F7FE}"/>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05281865-93E9-6C08-59BC-23C8AEC07E57}"/>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3352968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C3BBED-6F65-AC4F-2B11-92944726D7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228B75-4E6D-D210-E351-643A322078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14D616-AAF2-AC05-5015-7F788BD52D48}"/>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5" name="Footer Placeholder 4">
            <a:extLst>
              <a:ext uri="{FF2B5EF4-FFF2-40B4-BE49-F238E27FC236}">
                <a16:creationId xmlns:a16="http://schemas.microsoft.com/office/drawing/2014/main" id="{CD25C104-63BD-BF7E-58E2-048EFA8BF2CD}"/>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6409CF21-48C8-9FC0-6D36-CF037D0E9081}"/>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84181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1213540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4194818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965420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1519986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359337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2E9C3-7F3F-4B46-A5DE-7FC7E76607C9}"/>
              </a:ext>
            </a:extLst>
          </p:cNvPr>
          <p:cNvSpPr>
            <a:spLocks noGrp="1"/>
          </p:cNvSpPr>
          <p:nvPr>
            <p:ph type="ctrTitle"/>
          </p:nvPr>
        </p:nvSpPr>
        <p:spPr>
          <a:xfrm>
            <a:off x="1524000" y="1455875"/>
            <a:ext cx="9144000" cy="2387600"/>
          </a:xfrm>
        </p:spPr>
        <p:txBody>
          <a:bodyPr anchor="b"/>
          <a:lstStyle>
            <a:lvl1pPr algn="ctr">
              <a:defRPr sz="6000">
                <a:solidFill>
                  <a:schemeClr val="accent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58EFC74-DB74-4BF1-82C7-AF485627133C}"/>
              </a:ext>
            </a:extLst>
          </p:cNvPr>
          <p:cNvSpPr>
            <a:spLocks noGrp="1"/>
          </p:cNvSpPr>
          <p:nvPr>
            <p:ph type="subTitle" idx="1"/>
          </p:nvPr>
        </p:nvSpPr>
        <p:spPr>
          <a:xfrm>
            <a:off x="1524000" y="420832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512836-B06D-4DC7-9D3A-167FCF0DD60C}"/>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29C55DAC-D76C-499B-9D02-BC4E5306CA6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4E62B83-5E25-4470-A675-4D70604D58AB}"/>
              </a:ext>
            </a:extLst>
          </p:cNvPr>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1155230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1063454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1584980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3047040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2326552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4145432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1156128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73148466-6F2C-4F91-B1A5-A35FE48319E1}" type="datetimeFigureOut">
              <a:rPr lang="en-GB" smtClean="0"/>
              <a:pPr/>
              <a:t>12/09/2024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F8591E6-7F98-4332-8299-F9FC5A32DAA2}" type="slidenum">
              <a:rPr lang="en-GB" smtClean="0"/>
              <a:pPr/>
              <a:t>‹#›</a:t>
            </a:fld>
            <a:endParaRPr lang="en-GB" dirty="0"/>
          </a:p>
        </p:txBody>
      </p:sp>
      <p:pic>
        <p:nvPicPr>
          <p:cNvPr id="11" name="Picture 10" descr="A black and white logo&#10;&#10;Description automatically generated">
            <a:extLst>
              <a:ext uri="{FF2B5EF4-FFF2-40B4-BE49-F238E27FC236}">
                <a16:creationId xmlns:a16="http://schemas.microsoft.com/office/drawing/2014/main" id="{EE328097-0DAC-9397-AA45-B458BF8889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1154303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rgbClr val="005EB8"/>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12/09/2024</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dirty="0"/>
          </a:p>
        </p:txBody>
      </p:sp>
      <p:pic>
        <p:nvPicPr>
          <p:cNvPr id="10" name="Picture 9" descr="A black and blue sign with white text&#10;&#10;Description automatically generated">
            <a:extLst>
              <a:ext uri="{FF2B5EF4-FFF2-40B4-BE49-F238E27FC236}">
                <a16:creationId xmlns:a16="http://schemas.microsoft.com/office/drawing/2014/main" id="{6953D2E2-C06F-30B6-DEE4-F4F627890D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799030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p:cNvSpPr>
            <a:spLocks noGrp="1"/>
          </p:cNvSpPr>
          <p:nvPr>
            <p:ph type="ctrTitle"/>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fld id="{73148466-6F2C-4F91-B1A5-A35FE48319E1}" type="datetimeFigureOut">
              <a:rPr lang="en-GB" smtClean="0"/>
              <a:pPr/>
              <a:t>12/09/2024</a:t>
            </a:fld>
            <a:endParaRPr lang="en-GB" dirty="0"/>
          </a:p>
        </p:txBody>
      </p:sp>
      <p:sp>
        <p:nvSpPr>
          <p:cNvPr id="11" name="Footer Placeholder 4"/>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GB" dirty="0"/>
          </a:p>
        </p:txBody>
      </p:sp>
      <p:sp>
        <p:nvSpPr>
          <p:cNvPr id="12" name="Slide Number Placeholder 5"/>
          <p:cNvSpPr>
            <a:spLocks noGrp="1"/>
          </p:cNvSpPr>
          <p:nvPr>
            <p:ph type="sldNum" sz="quarter" idx="12"/>
          </p:nvPr>
        </p:nvSpPr>
        <p:spPr>
          <a:xfrm>
            <a:off x="8610600" y="6356350"/>
            <a:ext cx="2743200" cy="365125"/>
          </a:xfrm>
        </p:spPr>
        <p:txBody>
          <a:bodyPr/>
          <a:lstStyle>
            <a:lvl1pPr>
              <a:defRPr>
                <a:solidFill>
                  <a:schemeClr val="bg1"/>
                </a:solidFill>
              </a:defRPr>
            </a:lvl1pPr>
          </a:lstStyle>
          <a:p>
            <a:fld id="{4F8591E6-7F98-4332-8299-F9FC5A32DAA2}" type="slidenum">
              <a:rPr lang="en-GB" smtClean="0"/>
              <a:pPr/>
              <a:t>‹#›</a:t>
            </a:fld>
            <a:endParaRPr lang="en-GB" dirty="0"/>
          </a:p>
        </p:txBody>
      </p:sp>
      <p:pic>
        <p:nvPicPr>
          <p:cNvPr id="2" name="Picture 1" descr="A black and white logo&#10;&#10;Description automatically generated">
            <a:extLst>
              <a:ext uri="{FF2B5EF4-FFF2-40B4-BE49-F238E27FC236}">
                <a16:creationId xmlns:a16="http://schemas.microsoft.com/office/drawing/2014/main" id="{7E54D075-D288-D8FE-6BC5-C1E11E601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3500061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itle 1"/>
          <p:cNvSpPr>
            <a:spLocks noGrp="1"/>
          </p:cNvSpPr>
          <p:nvPr>
            <p:ph type="ctrTitle"/>
          </p:nvPr>
        </p:nvSpPr>
        <p:spPr>
          <a:xfrm>
            <a:off x="1524000" y="1122363"/>
            <a:ext cx="9144000" cy="2387600"/>
          </a:xfrm>
        </p:spPr>
        <p:txBody>
          <a:bodyPr anchor="b">
            <a:normAutofit/>
          </a:bodyPr>
          <a:lstStyle>
            <a:lvl1pPr algn="ctr">
              <a:defRPr sz="5400">
                <a:solidFill>
                  <a:schemeClr val="tx1"/>
                </a:solidFill>
              </a:defRPr>
            </a:lvl1pPr>
          </a:lstStyle>
          <a:p>
            <a:r>
              <a:rPr lang="en-US"/>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Date Placeholder 3"/>
          <p:cNvSpPr>
            <a:spLocks noGrp="1"/>
          </p:cNvSpPr>
          <p:nvPr>
            <p:ph type="dt" sz="half" idx="10"/>
          </p:nvPr>
        </p:nvSpPr>
        <p:spPr>
          <a:xfrm>
            <a:off x="838200" y="6356350"/>
            <a:ext cx="2743200" cy="365125"/>
          </a:xfrm>
        </p:spPr>
        <p:txBody>
          <a:bodyPr/>
          <a:lstStyle>
            <a:lvl1pPr>
              <a:defRPr>
                <a:solidFill>
                  <a:schemeClr val="tx1"/>
                </a:solidFill>
              </a:defRPr>
            </a:lvl1pPr>
          </a:lstStyle>
          <a:p>
            <a:fld id="{73148466-6F2C-4F91-B1A5-A35FE48319E1}" type="datetimeFigureOut">
              <a:rPr lang="en-GB" smtClean="0"/>
              <a:pPr/>
              <a:t>12/09/2024</a:t>
            </a:fld>
            <a:endParaRPr lang="en-GB" dirty="0"/>
          </a:p>
        </p:txBody>
      </p:sp>
      <p:sp>
        <p:nvSpPr>
          <p:cNvPr id="11" name="Footer Placeholder 4"/>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GB" dirty="0"/>
          </a:p>
        </p:txBody>
      </p:sp>
      <p:sp>
        <p:nvSpPr>
          <p:cNvPr id="12" name="Slide Number Placeholder 5"/>
          <p:cNvSpPr>
            <a:spLocks noGrp="1"/>
          </p:cNvSpPr>
          <p:nvPr>
            <p:ph type="sldNum" sz="quarter" idx="12"/>
          </p:nvPr>
        </p:nvSpPr>
        <p:spPr>
          <a:xfrm>
            <a:off x="8610600" y="6356350"/>
            <a:ext cx="2743200" cy="365125"/>
          </a:xfrm>
        </p:spPr>
        <p:txBody>
          <a:bodyPr/>
          <a:lstStyle>
            <a:lvl1pPr>
              <a:defRPr>
                <a:solidFill>
                  <a:schemeClr val="tx1"/>
                </a:solidFill>
              </a:defRPr>
            </a:lvl1pPr>
          </a:lstStyle>
          <a:p>
            <a:fld id="{4F8591E6-7F98-4332-8299-F9FC5A32DAA2}" type="slidenum">
              <a:rPr lang="en-GB" smtClean="0"/>
              <a:pPr/>
              <a:t>‹#›</a:t>
            </a:fld>
            <a:endParaRPr lang="en-GB" dirty="0"/>
          </a:p>
        </p:txBody>
      </p:sp>
      <p:pic>
        <p:nvPicPr>
          <p:cNvPr id="3" name="Picture 2" descr="A black and blue sign with white text&#10;&#10;Description automatically generated">
            <a:extLst>
              <a:ext uri="{FF2B5EF4-FFF2-40B4-BE49-F238E27FC236}">
                <a16:creationId xmlns:a16="http://schemas.microsoft.com/office/drawing/2014/main" id="{F008E838-9D4D-81D1-59C1-4827FCE089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312639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rgbClr val="005EB8"/>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fld id="{73148466-6F2C-4F91-B1A5-A35FE48319E1}" type="datetimeFigureOut">
              <a:rPr lang="en-GB" smtClean="0"/>
              <a:pPr/>
              <a:t>12/09/2024</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4F8591E6-7F98-4332-8299-F9FC5A32DAA2}" type="slidenum">
              <a:rPr lang="en-GB" smtClean="0"/>
              <a:pPr/>
              <a:t>‹#›</a:t>
            </a:fld>
            <a:endParaRPr lang="en-GB" dirty="0"/>
          </a:p>
        </p:txBody>
      </p:sp>
      <p:pic>
        <p:nvPicPr>
          <p:cNvPr id="10" name="Picture 9" descr="A black and blue sign with white text&#10;&#10;Description automatically generated">
            <a:extLst>
              <a:ext uri="{FF2B5EF4-FFF2-40B4-BE49-F238E27FC236}">
                <a16:creationId xmlns:a16="http://schemas.microsoft.com/office/drawing/2014/main" id="{6953D2E2-C06F-30B6-DEE4-F4F627890D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1586202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838200" y="1470514"/>
            <a:ext cx="10515600" cy="896993"/>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838200" y="2397759"/>
            <a:ext cx="10515600" cy="3779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73148466-6F2C-4F91-B1A5-A35FE48319E1}" type="datetimeFigureOut">
              <a:rPr lang="en-GB" smtClean="0"/>
              <a:pPr/>
              <a:t>12/09/2024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F8591E6-7F98-4332-8299-F9FC5A32DAA2}"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842D3973-B409-F77F-BE62-D9FE478C3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2290758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514"/>
            <a:ext cx="10515600" cy="896993"/>
          </a:xfrm>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838200" y="2397759"/>
            <a:ext cx="10515600" cy="37792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12/09/2024</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dirty="0"/>
          </a:p>
        </p:txBody>
      </p:sp>
      <p:pic>
        <p:nvPicPr>
          <p:cNvPr id="7" name="Picture 6" descr="A black and blue sign with white text&#10;&#10;Description automatically generated">
            <a:extLst>
              <a:ext uri="{FF2B5EF4-FFF2-40B4-BE49-F238E27FC236}">
                <a16:creationId xmlns:a16="http://schemas.microsoft.com/office/drawing/2014/main" id="{1965AB9E-E516-1479-C347-48B64F32CE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3268285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514"/>
            <a:ext cx="10515600" cy="896993"/>
          </a:xfrm>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838200" y="2397759"/>
            <a:ext cx="10515600" cy="37792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12/09/2024</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dirty="0"/>
          </a:p>
        </p:txBody>
      </p:sp>
    </p:spTree>
    <p:extLst>
      <p:ext uri="{BB962C8B-B14F-4D97-AF65-F5344CB8AC3E}">
        <p14:creationId xmlns:p14="http://schemas.microsoft.com/office/powerpoint/2010/main" val="1119240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3873690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3115591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3704911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931420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1316716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4269236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158558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514"/>
            <a:ext cx="10515600" cy="896993"/>
          </a:xfrm>
        </p:spPr>
        <p:txBody>
          <a:bodyPr/>
          <a:lstStyle>
            <a:lvl1pPr>
              <a:defRPr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838200" y="2397759"/>
            <a:ext cx="10515600" cy="377920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black and blue sign with white text&#10;&#10;Description automatically generated">
            <a:extLst>
              <a:ext uri="{FF2B5EF4-FFF2-40B4-BE49-F238E27FC236}">
                <a16:creationId xmlns:a16="http://schemas.microsoft.com/office/drawing/2014/main" id="{1965AB9E-E516-1479-C347-48B64F32CE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29552331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1295708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4086868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3115247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6772DE-1E3B-47BF-BD0D-B14DA951B4DF}" type="datetimeFigureOut">
              <a:rPr lang="en-GB" smtClean="0"/>
              <a:t>12/09/2024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9EFD7-786A-4C77-A1FF-B8C3C067E9BA}" type="slidenum">
              <a:rPr lang="en-GB" smtClean="0"/>
              <a:t>‹#›</a:t>
            </a:fld>
            <a:endParaRPr lang="en-GB" dirty="0"/>
          </a:p>
        </p:txBody>
      </p:sp>
    </p:spTree>
    <p:extLst>
      <p:ext uri="{BB962C8B-B14F-4D97-AF65-F5344CB8AC3E}">
        <p14:creationId xmlns:p14="http://schemas.microsoft.com/office/powerpoint/2010/main" val="2348646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1704D-889B-ACD8-2AF0-FFFA7E0195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95E915B-0834-8FB0-7FC9-1D6E0A7507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928D90A-969E-3560-57B0-0B357B137364}"/>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5" name="Footer Placeholder 4">
            <a:extLst>
              <a:ext uri="{FF2B5EF4-FFF2-40B4-BE49-F238E27FC236}">
                <a16:creationId xmlns:a16="http://schemas.microsoft.com/office/drawing/2014/main" id="{789C3DFE-FB5C-C02D-BF0B-09D1BD4BAAD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0FEF092-7197-E14D-753C-EDE459CB2EFF}"/>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2964603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AFD3-3715-52DA-E4AB-D2B99CF2E3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32B7AA-3033-0961-CC6D-1286885DD5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13724-9C1D-B30C-266C-7512E841C692}"/>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5" name="Footer Placeholder 4">
            <a:extLst>
              <a:ext uri="{FF2B5EF4-FFF2-40B4-BE49-F238E27FC236}">
                <a16:creationId xmlns:a16="http://schemas.microsoft.com/office/drawing/2014/main" id="{1A012469-1B33-E538-5505-AC83360E9F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436A634-3681-BBCB-47E3-689A70E492E8}"/>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870646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25C0-BD7D-E912-D1E6-01BBFA315E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65D28B-9FF0-CC44-7965-EDCF9A6BF5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82D3C4-1D67-8936-1877-94A556773F14}"/>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5" name="Footer Placeholder 4">
            <a:extLst>
              <a:ext uri="{FF2B5EF4-FFF2-40B4-BE49-F238E27FC236}">
                <a16:creationId xmlns:a16="http://schemas.microsoft.com/office/drawing/2014/main" id="{FAECD83E-89F4-9354-51C1-005DC092D2A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70F8773-63A4-E6C4-AE3B-613C81956077}"/>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4263691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E99E-C79B-73D7-4ABC-D4B794F165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B2B606-9EFB-446F-B87F-59F9A282D2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7A00F2-8335-03FE-D950-08243C21F1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A038D6-3E85-299E-43FC-9B24C6C54544}"/>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6" name="Footer Placeholder 5">
            <a:extLst>
              <a:ext uri="{FF2B5EF4-FFF2-40B4-BE49-F238E27FC236}">
                <a16:creationId xmlns:a16="http://schemas.microsoft.com/office/drawing/2014/main" id="{A1E254C5-ABF7-CD37-6292-FAF79DFFC8A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2AFF4A6-4B86-9858-3781-9790E4CCC687}"/>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2171348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9916D-F406-60E9-BB67-E10C198E37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D6BF95-5197-35B1-C612-DA50DAB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D097E8-E025-592B-C010-4124C916B7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D7A06A-95F6-716C-A223-E220A97A8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68181A-8EF2-CF97-3BC8-FB59433639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B90D9E-ECB1-D4E1-8F60-9F6C9CE018E4}"/>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8" name="Footer Placeholder 7">
            <a:extLst>
              <a:ext uri="{FF2B5EF4-FFF2-40B4-BE49-F238E27FC236}">
                <a16:creationId xmlns:a16="http://schemas.microsoft.com/office/drawing/2014/main" id="{73C597B1-7B9E-2FA7-5400-34C4EBE004BE}"/>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E097227-2DC3-0C96-0D16-055DF74BB5DB}"/>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3280862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9035-6177-EFBB-90DE-A525691A6D8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3E03659-A9F5-6CA9-91C9-6781E90936EA}"/>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4" name="Footer Placeholder 3">
            <a:extLst>
              <a:ext uri="{FF2B5EF4-FFF2-40B4-BE49-F238E27FC236}">
                <a16:creationId xmlns:a16="http://schemas.microsoft.com/office/drawing/2014/main" id="{B7C54C3C-1977-DDFA-CB40-7C5CED8CB5F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8F75939-7F6C-808D-29ED-D9C1E03A0EEF}"/>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83482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3BA-13A7-C6C3-A164-30ACE3B0F7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A7197F-569C-F3DA-74D1-3622A0740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457C5-EC8B-3828-CC7A-647FEE9DD478}"/>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5" name="Footer Placeholder 4">
            <a:extLst>
              <a:ext uri="{FF2B5EF4-FFF2-40B4-BE49-F238E27FC236}">
                <a16:creationId xmlns:a16="http://schemas.microsoft.com/office/drawing/2014/main" id="{E2B24D52-A774-A625-83A1-5FF5E88B72E9}"/>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84CADC1A-01EF-3F17-5302-376675C0465C}"/>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1989282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0CC84-0852-A045-8944-DEE52C4880D8}"/>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3" name="Footer Placeholder 2">
            <a:extLst>
              <a:ext uri="{FF2B5EF4-FFF2-40B4-BE49-F238E27FC236}">
                <a16:creationId xmlns:a16="http://schemas.microsoft.com/office/drawing/2014/main" id="{C7283273-C486-F23B-A135-5BAA7F0FAFD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53591E9C-CD67-06E1-1568-97A26FECF04B}"/>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765181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5891-0DED-DB6E-5A16-820A94F8D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0DEA7A-1668-D841-E666-DBF36B104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FEA1936-8A84-5882-6FC3-D02A5F05B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7AE0B-8F54-EC83-8058-1A0BB088277A}"/>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6" name="Footer Placeholder 5">
            <a:extLst>
              <a:ext uri="{FF2B5EF4-FFF2-40B4-BE49-F238E27FC236}">
                <a16:creationId xmlns:a16="http://schemas.microsoft.com/office/drawing/2014/main" id="{20E2A8EE-E3A3-A4A6-1123-F84410B102D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66907A5-6CC7-6B91-0D17-D4083E2C68C4}"/>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3827751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00C8-4BDC-8411-E701-90D805AF5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FA888AC-BC4A-EA15-669A-4D3C271F8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16366E58-E1D0-7919-691A-BD3D5231F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F0FBE-577B-42F1-C288-51ADFDCEC7CD}"/>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6" name="Footer Placeholder 5">
            <a:extLst>
              <a:ext uri="{FF2B5EF4-FFF2-40B4-BE49-F238E27FC236}">
                <a16:creationId xmlns:a16="http://schemas.microsoft.com/office/drawing/2014/main" id="{3B356E1F-B078-BC82-17D5-A3E983ACD33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A40559C-AE2B-DF67-A734-529E8714C179}"/>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2240563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BB3A-82F3-6412-7B7C-EFFF6C80398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9BB900-7895-92A5-AE8C-876B9B370D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011E5A-DDC4-C643-F8A5-AF8697868A5B}"/>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5" name="Footer Placeholder 4">
            <a:extLst>
              <a:ext uri="{FF2B5EF4-FFF2-40B4-BE49-F238E27FC236}">
                <a16:creationId xmlns:a16="http://schemas.microsoft.com/office/drawing/2014/main" id="{BF4A6595-7578-BE5C-A9F6-F53CC5204F5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D85F47E-B25E-2D24-6053-639882C5116C}"/>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58057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67CFC-B039-E0DF-8B55-A4583AF334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44CC45-596E-3FE6-3C76-12878EB8B5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D0E347-8B2B-18FC-8F99-D2007DC84932}"/>
              </a:ext>
            </a:extLst>
          </p:cNvPr>
          <p:cNvSpPr>
            <a:spLocks noGrp="1"/>
          </p:cNvSpPr>
          <p:nvPr>
            <p:ph type="dt" sz="half" idx="10"/>
          </p:nvPr>
        </p:nvSpPr>
        <p:spPr/>
        <p:txBody>
          <a:bodyPr/>
          <a:lstStyle/>
          <a:p>
            <a:fld id="{ABC58BAF-0E85-4B7E-90CE-B82C413130AC}" type="datetimeFigureOut">
              <a:rPr lang="en-GB" smtClean="0"/>
              <a:t>12/09/2024</a:t>
            </a:fld>
            <a:endParaRPr lang="en-GB" dirty="0"/>
          </a:p>
        </p:txBody>
      </p:sp>
      <p:sp>
        <p:nvSpPr>
          <p:cNvPr id="5" name="Footer Placeholder 4">
            <a:extLst>
              <a:ext uri="{FF2B5EF4-FFF2-40B4-BE49-F238E27FC236}">
                <a16:creationId xmlns:a16="http://schemas.microsoft.com/office/drawing/2014/main" id="{4407D2E1-1C6F-7C7E-FD25-AE9A62ED50B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D9271AC-C5ED-DEFB-82C4-B90E093D4DB7}"/>
              </a:ext>
            </a:extLst>
          </p:cNvPr>
          <p:cNvSpPr>
            <a:spLocks noGrp="1"/>
          </p:cNvSpPr>
          <p:nvPr>
            <p:ph type="sldNum" sz="quarter" idx="12"/>
          </p:nvPr>
        </p:nvSpPr>
        <p:spPr/>
        <p:txBody>
          <a:bodyPr/>
          <a:lstStyle/>
          <a:p>
            <a:fld id="{84180E8F-DC09-4988-B428-7382A12190A7}" type="slidenum">
              <a:rPr lang="en-GB" smtClean="0"/>
              <a:t>‹#›</a:t>
            </a:fld>
            <a:endParaRPr lang="en-GB" dirty="0"/>
          </a:p>
        </p:txBody>
      </p:sp>
    </p:spTree>
    <p:extLst>
      <p:ext uri="{BB962C8B-B14F-4D97-AF65-F5344CB8AC3E}">
        <p14:creationId xmlns:p14="http://schemas.microsoft.com/office/powerpoint/2010/main" val="4078062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734" y="2125980"/>
            <a:ext cx="10366985" cy="473656"/>
          </a:xfrm>
          <a:prstGeom prst="rect">
            <a:avLst/>
          </a:prstGeom>
        </p:spPr>
        <p:txBody>
          <a:bodyPr wrap="square" lIns="0" tIns="0" rIns="0" bIns="0">
            <a:spAutoFit/>
          </a:bodyPr>
          <a:lstStyle>
            <a:lvl1pPr>
              <a:defRPr sz="3078" b="0" i="0">
                <a:solidFill>
                  <a:srgbClr val="BC8C7E"/>
                </a:solidFill>
                <a:latin typeface="Times New Roman"/>
                <a:cs typeface="Times New Roman"/>
              </a:defRPr>
            </a:lvl1pPr>
          </a:lstStyle>
          <a:p>
            <a:endParaRPr/>
          </a:p>
        </p:txBody>
      </p:sp>
      <p:sp>
        <p:nvSpPr>
          <p:cNvPr id="3" name="Holder 3"/>
          <p:cNvSpPr>
            <a:spLocks noGrp="1"/>
          </p:cNvSpPr>
          <p:nvPr>
            <p:ph type="subTitle" idx="4"/>
          </p:nvPr>
        </p:nvSpPr>
        <p:spPr>
          <a:xfrm>
            <a:off x="1829468" y="3840480"/>
            <a:ext cx="853751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14237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91197" y="331661"/>
            <a:ext cx="9614058" cy="473656"/>
          </a:xfrm>
        </p:spPr>
        <p:txBody>
          <a:bodyPr lIns="0" tIns="0" rIns="0" bIns="0"/>
          <a:lstStyle>
            <a:lvl1pPr>
              <a:defRPr sz="3078" b="0" i="0">
                <a:solidFill>
                  <a:srgbClr val="BC8C7E"/>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036423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91197" y="331661"/>
            <a:ext cx="9614058" cy="473656"/>
          </a:xfrm>
        </p:spPr>
        <p:txBody>
          <a:bodyPr lIns="0" tIns="0" rIns="0" bIns="0"/>
          <a:lstStyle>
            <a:lvl1pPr>
              <a:defRPr sz="3078" b="0" i="0">
                <a:solidFill>
                  <a:srgbClr val="BC8C7E"/>
                </a:solidFill>
                <a:latin typeface="Times New Roman"/>
                <a:cs typeface="Times New Roman"/>
              </a:defRPr>
            </a:lvl1pPr>
          </a:lstStyle>
          <a:p>
            <a:endParaRPr/>
          </a:p>
        </p:txBody>
      </p:sp>
      <p:sp>
        <p:nvSpPr>
          <p:cNvPr id="3" name="Holder 3"/>
          <p:cNvSpPr>
            <a:spLocks noGrp="1"/>
          </p:cNvSpPr>
          <p:nvPr>
            <p:ph sz="half" idx="2"/>
          </p:nvPr>
        </p:nvSpPr>
        <p:spPr>
          <a:xfrm>
            <a:off x="609823" y="1577340"/>
            <a:ext cx="530545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174" y="1577340"/>
            <a:ext cx="5305457"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238320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91197" y="331661"/>
            <a:ext cx="9614058" cy="473656"/>
          </a:xfrm>
        </p:spPr>
        <p:txBody>
          <a:bodyPr lIns="0" tIns="0" rIns="0" bIns="0"/>
          <a:lstStyle>
            <a:lvl1pPr>
              <a:defRPr sz="3078" b="0" i="0">
                <a:solidFill>
                  <a:srgbClr val="BC8C7E"/>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764856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578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1DA8A-AB77-CE4F-ED72-F83650BC43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2739A8-D1F0-CA4C-6043-C5FE1DE606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1CD16-10F9-0352-50B2-A1691F1ABE0D}"/>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5" name="Footer Placeholder 4">
            <a:extLst>
              <a:ext uri="{FF2B5EF4-FFF2-40B4-BE49-F238E27FC236}">
                <a16:creationId xmlns:a16="http://schemas.microsoft.com/office/drawing/2014/main" id="{2CF34766-A77F-9952-CA33-1E34912C604D}"/>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5E18895D-0B5F-76FD-0BFB-7BF80C03AACB}"/>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37171818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2BC3D689-21A8-4733-8D14-D758F1391B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050" y="220663"/>
            <a:ext cx="14144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14">
            <a:extLst>
              <a:ext uri="{FF2B5EF4-FFF2-40B4-BE49-F238E27FC236}">
                <a16:creationId xmlns:a16="http://schemas.microsoft.com/office/drawing/2014/main" id="{CD43DA67-92C6-4EA7-9F02-054D1718052E}"/>
              </a:ext>
            </a:extLst>
          </p:cNvPr>
          <p:cNvCxnSpPr>
            <a:cxnSpLocks noChangeShapeType="1"/>
          </p:cNvCxnSpPr>
          <p:nvPr/>
        </p:nvCxnSpPr>
        <p:spPr bwMode="auto">
          <a:xfrm>
            <a:off x="0" y="1052513"/>
            <a:ext cx="12165013" cy="0"/>
          </a:xfrm>
          <a:prstGeom prst="line">
            <a:avLst/>
          </a:prstGeom>
          <a:noFill/>
          <a:ln w="25400" algn="ctr">
            <a:solidFill>
              <a:srgbClr val="0072CE"/>
            </a:solidFill>
            <a:round/>
            <a:headEnd/>
            <a:tailEnd/>
          </a:ln>
          <a:extLst>
            <a:ext uri="{909E8E84-426E-40DD-AFC4-6F175D3DCCD1}">
              <a14:hiddenFill xmlns:a14="http://schemas.microsoft.com/office/drawing/2010/main">
                <a:noFill/>
              </a14:hiddenFill>
            </a:ext>
          </a:extLst>
        </p:spPr>
      </p:cxnSp>
      <p:pic>
        <p:nvPicPr>
          <p:cNvPr id="6" name="Picture 13">
            <a:extLst>
              <a:ext uri="{FF2B5EF4-FFF2-40B4-BE49-F238E27FC236}">
                <a16:creationId xmlns:a16="http://schemas.microsoft.com/office/drawing/2014/main" id="{AD12015E-BDF8-4C62-87F8-8BB8989F53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39238" y="3722688"/>
            <a:ext cx="302577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12610" y="2252519"/>
            <a:ext cx="9064330" cy="1470025"/>
          </a:xfrm>
        </p:spPr>
        <p:txBody>
          <a:bodyPr anchor="b">
            <a:noAutofit/>
          </a:bodyPr>
          <a:lstStyle>
            <a:lvl1pPr algn="l">
              <a:defRPr sz="4800" b="0"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512610" y="3830962"/>
            <a:ext cx="6999710" cy="2304256"/>
          </a:xfrm>
        </p:spPr>
        <p:txBody>
          <a:bodyPr>
            <a:normAutofit/>
          </a:bodyPr>
          <a:lstStyle>
            <a:lvl1pPr marL="0" indent="0" algn="l">
              <a:buNone/>
              <a:defRPr sz="2400" b="0">
                <a:solidFill>
                  <a:schemeClr val="tx1">
                    <a:lumMod val="50000"/>
                    <a:lumOff val="50000"/>
                  </a:schemeClr>
                </a:solidFill>
                <a:latin typeface="+mj-lt"/>
              </a:defRPr>
            </a:lvl1pPr>
            <a:lvl2pPr marL="457212"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9831490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89861" y="1196752"/>
            <a:ext cx="11166779" cy="1143000"/>
          </a:xfrm>
          <a:prstGeom prst="rect">
            <a:avLst/>
          </a:prstGeom>
        </p:spPr>
        <p:txBody>
          <a:bodyPr rtlCol="0">
            <a:normAutofit/>
          </a:bodyPr>
          <a:lstStyle/>
          <a:p>
            <a:r>
              <a:rPr lang="en-US"/>
              <a:t>Click to edit Master title style</a:t>
            </a:r>
          </a:p>
        </p:txBody>
      </p:sp>
      <p:sp>
        <p:nvSpPr>
          <p:cNvPr id="7" name="Text Placeholder 2"/>
          <p:cNvSpPr>
            <a:spLocks noGrp="1"/>
          </p:cNvSpPr>
          <p:nvPr>
            <p:ph idx="1"/>
          </p:nvPr>
        </p:nvSpPr>
        <p:spPr>
          <a:xfrm>
            <a:off x="689861" y="2492896"/>
            <a:ext cx="11166779" cy="4104456"/>
          </a:xfrm>
          <a:prstGeom prst="rect">
            <a:avLst/>
          </a:prstGeom>
        </p:spPr>
        <p:txBody>
          <a:bodyPr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11200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9861" y="1196752"/>
            <a:ext cx="11166779" cy="1143000"/>
          </a:xfrm>
        </p:spPr>
        <p:txBody>
          <a:bodyPr/>
          <a:lstStyle/>
          <a:p>
            <a:r>
              <a:rPr lang="en-US"/>
              <a:t>Click to edit Master title style</a:t>
            </a:r>
          </a:p>
        </p:txBody>
      </p:sp>
      <p:sp>
        <p:nvSpPr>
          <p:cNvPr id="3" name="Content Placeholder 2"/>
          <p:cNvSpPr>
            <a:spLocks noGrp="1"/>
          </p:cNvSpPr>
          <p:nvPr>
            <p:ph sz="half" idx="1"/>
          </p:nvPr>
        </p:nvSpPr>
        <p:spPr>
          <a:xfrm>
            <a:off x="689861" y="2492896"/>
            <a:ext cx="5406139" cy="36332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0501" y="2492896"/>
            <a:ext cx="5406139" cy="36332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123A506-8F82-4E86-B3D3-F84B27971840}"/>
              </a:ext>
            </a:extLst>
          </p:cNvPr>
          <p:cNvSpPr>
            <a:spLocks noGrp="1"/>
          </p:cNvSpPr>
          <p:nvPr>
            <p:ph type="dt" sz="half" idx="10"/>
          </p:nvPr>
        </p:nvSpPr>
        <p:spPr/>
        <p:txBody>
          <a:bodyPr/>
          <a:lstStyle>
            <a:lvl1pPr>
              <a:defRPr/>
            </a:lvl1pPr>
          </a:lstStyle>
          <a:p>
            <a:pPr>
              <a:defRPr/>
            </a:pPr>
            <a:fld id="{43BD648C-45A0-4894-8E6A-8A80D8E67D1E}" type="datetimeFigureOut">
              <a:rPr lang="en-US"/>
              <a:pPr>
                <a:defRPr/>
              </a:pPr>
              <a:t>9/12/2024</a:t>
            </a:fld>
            <a:endParaRPr lang="en-US" dirty="0"/>
          </a:p>
        </p:txBody>
      </p:sp>
      <p:sp>
        <p:nvSpPr>
          <p:cNvPr id="6" name="Footer Placeholder 4">
            <a:extLst>
              <a:ext uri="{FF2B5EF4-FFF2-40B4-BE49-F238E27FC236}">
                <a16:creationId xmlns:a16="http://schemas.microsoft.com/office/drawing/2014/main" id="{D2C33287-1947-42CB-89D6-E77343B8BA7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C6303B79-C647-4AFB-A154-54E7EEE84431}"/>
              </a:ext>
            </a:extLst>
          </p:cNvPr>
          <p:cNvSpPr>
            <a:spLocks noGrp="1"/>
          </p:cNvSpPr>
          <p:nvPr>
            <p:ph type="sldNum" sz="quarter" idx="12"/>
          </p:nvPr>
        </p:nvSpPr>
        <p:spPr/>
        <p:txBody>
          <a:bodyPr/>
          <a:lstStyle>
            <a:lvl1pPr>
              <a:defRPr/>
            </a:lvl1pPr>
          </a:lstStyle>
          <a:p>
            <a:pPr>
              <a:defRPr/>
            </a:pPr>
            <a:fld id="{35A0A6BB-CB0A-463E-8106-66C8C109792A}" type="slidenum">
              <a:rPr lang="en-US" altLang="en-US"/>
              <a:pPr>
                <a:defRPr/>
              </a:pPr>
              <a:t>‹#›</a:t>
            </a:fld>
            <a:endParaRPr lang="en-US" altLang="en-US" dirty="0"/>
          </a:p>
        </p:txBody>
      </p:sp>
    </p:spTree>
    <p:extLst>
      <p:ext uri="{BB962C8B-B14F-4D97-AF65-F5344CB8AC3E}">
        <p14:creationId xmlns:p14="http://schemas.microsoft.com/office/powerpoint/2010/main" val="247943319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9861" y="1196752"/>
            <a:ext cx="1116677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9861" y="2420893"/>
            <a:ext cx="5406139" cy="1008111"/>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4" name="Content Placeholder 3"/>
          <p:cNvSpPr>
            <a:spLocks noGrp="1"/>
          </p:cNvSpPr>
          <p:nvPr>
            <p:ph sz="half" idx="2"/>
          </p:nvPr>
        </p:nvSpPr>
        <p:spPr>
          <a:xfrm>
            <a:off x="689861" y="3429004"/>
            <a:ext cx="5406139" cy="269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0504" y="2420893"/>
            <a:ext cx="5436700" cy="1008111"/>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Edit Master text styles</a:t>
            </a:r>
          </a:p>
        </p:txBody>
      </p:sp>
      <p:sp>
        <p:nvSpPr>
          <p:cNvPr id="6" name="Content Placeholder 5"/>
          <p:cNvSpPr>
            <a:spLocks noGrp="1"/>
          </p:cNvSpPr>
          <p:nvPr>
            <p:ph sz="quarter" idx="4"/>
          </p:nvPr>
        </p:nvSpPr>
        <p:spPr>
          <a:xfrm>
            <a:off x="6450500" y="3429004"/>
            <a:ext cx="5406140" cy="269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6831FC9-05EC-4182-9974-8472BF75C55F}"/>
              </a:ext>
            </a:extLst>
          </p:cNvPr>
          <p:cNvSpPr>
            <a:spLocks noGrp="1"/>
          </p:cNvSpPr>
          <p:nvPr>
            <p:ph type="dt" sz="half" idx="10"/>
          </p:nvPr>
        </p:nvSpPr>
        <p:spPr/>
        <p:txBody>
          <a:bodyPr/>
          <a:lstStyle>
            <a:lvl1pPr>
              <a:defRPr/>
            </a:lvl1pPr>
          </a:lstStyle>
          <a:p>
            <a:pPr>
              <a:defRPr/>
            </a:pPr>
            <a:fld id="{38C2C27A-6562-4D4F-9F07-57F0DC3740BA}" type="datetimeFigureOut">
              <a:rPr lang="en-US"/>
              <a:pPr>
                <a:defRPr/>
              </a:pPr>
              <a:t>9/12/2024</a:t>
            </a:fld>
            <a:endParaRPr lang="en-US" dirty="0"/>
          </a:p>
        </p:txBody>
      </p:sp>
      <p:sp>
        <p:nvSpPr>
          <p:cNvPr id="8" name="Footer Placeholder 4">
            <a:extLst>
              <a:ext uri="{FF2B5EF4-FFF2-40B4-BE49-F238E27FC236}">
                <a16:creationId xmlns:a16="http://schemas.microsoft.com/office/drawing/2014/main" id="{76EABDD9-6B28-44D1-B5EF-8C9CA27224A8}"/>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8385B5DF-17D7-4D02-BBD7-B43EB37C3E79}"/>
              </a:ext>
            </a:extLst>
          </p:cNvPr>
          <p:cNvSpPr>
            <a:spLocks noGrp="1"/>
          </p:cNvSpPr>
          <p:nvPr>
            <p:ph type="sldNum" sz="quarter" idx="12"/>
          </p:nvPr>
        </p:nvSpPr>
        <p:spPr/>
        <p:txBody>
          <a:bodyPr/>
          <a:lstStyle>
            <a:lvl1pPr>
              <a:defRPr/>
            </a:lvl1pPr>
          </a:lstStyle>
          <a:p>
            <a:pPr>
              <a:defRPr/>
            </a:pPr>
            <a:fld id="{C0661AF7-8F65-4E30-AC70-9183BAFA4300}" type="slidenum">
              <a:rPr lang="en-US" altLang="en-US"/>
              <a:pPr>
                <a:defRPr/>
              </a:pPr>
              <a:t>‹#›</a:t>
            </a:fld>
            <a:endParaRPr lang="en-US" altLang="en-US" dirty="0"/>
          </a:p>
        </p:txBody>
      </p:sp>
    </p:spTree>
    <p:extLst>
      <p:ext uri="{BB962C8B-B14F-4D97-AF65-F5344CB8AC3E}">
        <p14:creationId xmlns:p14="http://schemas.microsoft.com/office/powerpoint/2010/main" val="176367662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9861" y="1268760"/>
            <a:ext cx="4235623" cy="8640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34" y="1268760"/>
            <a:ext cx="6815666" cy="48574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9861" y="2132856"/>
            <a:ext cx="4235623" cy="3993308"/>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E6633548-9A4F-4BBD-AF09-6815B3BF77A2}"/>
              </a:ext>
            </a:extLst>
          </p:cNvPr>
          <p:cNvSpPr>
            <a:spLocks noGrp="1"/>
          </p:cNvSpPr>
          <p:nvPr>
            <p:ph type="dt" sz="half" idx="10"/>
          </p:nvPr>
        </p:nvSpPr>
        <p:spPr/>
        <p:txBody>
          <a:bodyPr/>
          <a:lstStyle>
            <a:lvl1pPr>
              <a:defRPr/>
            </a:lvl1pPr>
          </a:lstStyle>
          <a:p>
            <a:pPr>
              <a:defRPr/>
            </a:pPr>
            <a:fld id="{709B3B05-C10E-4402-BA27-032BC25F8F77}" type="datetimeFigureOut">
              <a:rPr lang="en-US"/>
              <a:pPr>
                <a:defRPr/>
              </a:pPr>
              <a:t>9/12/2024</a:t>
            </a:fld>
            <a:endParaRPr lang="en-US" dirty="0"/>
          </a:p>
        </p:txBody>
      </p:sp>
      <p:sp>
        <p:nvSpPr>
          <p:cNvPr id="6" name="Footer Placeholder 4">
            <a:extLst>
              <a:ext uri="{FF2B5EF4-FFF2-40B4-BE49-F238E27FC236}">
                <a16:creationId xmlns:a16="http://schemas.microsoft.com/office/drawing/2014/main" id="{79B67499-24D0-45C9-AEC8-956F03A6CB0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2E686CD-5102-4405-B146-164F4BEC6C61}"/>
              </a:ext>
            </a:extLst>
          </p:cNvPr>
          <p:cNvSpPr>
            <a:spLocks noGrp="1"/>
          </p:cNvSpPr>
          <p:nvPr>
            <p:ph type="sldNum" sz="quarter" idx="12"/>
          </p:nvPr>
        </p:nvSpPr>
        <p:spPr/>
        <p:txBody>
          <a:bodyPr/>
          <a:lstStyle>
            <a:lvl1pPr>
              <a:defRPr/>
            </a:lvl1pPr>
          </a:lstStyle>
          <a:p>
            <a:pPr>
              <a:defRPr/>
            </a:pPr>
            <a:fld id="{7AC82B90-C6BC-44F3-A87B-3587DA2F5A5D}" type="slidenum">
              <a:rPr lang="en-US" altLang="en-US"/>
              <a:pPr>
                <a:defRPr/>
              </a:pPr>
              <a:t>‹#›</a:t>
            </a:fld>
            <a:endParaRPr lang="en-US" altLang="en-US" dirty="0"/>
          </a:p>
        </p:txBody>
      </p:sp>
    </p:spTree>
    <p:extLst>
      <p:ext uri="{BB962C8B-B14F-4D97-AF65-F5344CB8AC3E}">
        <p14:creationId xmlns:p14="http://schemas.microsoft.com/office/powerpoint/2010/main" val="427521101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13176"/>
            <a:ext cx="7315200" cy="57606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96756"/>
            <a:ext cx="7315200" cy="3816425"/>
          </a:xfrm>
        </p:spPr>
        <p:txBody>
          <a:bodyPr rtlCol="0">
            <a:normAutofit/>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589240"/>
            <a:ext cx="7315200" cy="582960"/>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D447E5E6-D8E5-4C3A-94C1-738A36C4C835}"/>
              </a:ext>
            </a:extLst>
          </p:cNvPr>
          <p:cNvSpPr>
            <a:spLocks noGrp="1"/>
          </p:cNvSpPr>
          <p:nvPr>
            <p:ph type="dt" sz="half" idx="10"/>
          </p:nvPr>
        </p:nvSpPr>
        <p:spPr/>
        <p:txBody>
          <a:bodyPr/>
          <a:lstStyle>
            <a:lvl1pPr>
              <a:defRPr/>
            </a:lvl1pPr>
          </a:lstStyle>
          <a:p>
            <a:pPr>
              <a:defRPr/>
            </a:pPr>
            <a:fld id="{4DC7D348-A2D9-489B-A075-0C8B40C1C178}" type="datetimeFigureOut">
              <a:rPr lang="en-US"/>
              <a:pPr>
                <a:defRPr/>
              </a:pPr>
              <a:t>9/12/2024</a:t>
            </a:fld>
            <a:endParaRPr lang="en-US" dirty="0"/>
          </a:p>
        </p:txBody>
      </p:sp>
      <p:sp>
        <p:nvSpPr>
          <p:cNvPr id="6" name="Footer Placeholder 4">
            <a:extLst>
              <a:ext uri="{FF2B5EF4-FFF2-40B4-BE49-F238E27FC236}">
                <a16:creationId xmlns:a16="http://schemas.microsoft.com/office/drawing/2014/main" id="{56ABA7F0-6BCA-4758-8CCC-2331FE9CE2C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25415F03-3208-4BDB-B92B-11F670881FAF}"/>
              </a:ext>
            </a:extLst>
          </p:cNvPr>
          <p:cNvSpPr>
            <a:spLocks noGrp="1"/>
          </p:cNvSpPr>
          <p:nvPr>
            <p:ph type="sldNum" sz="quarter" idx="12"/>
          </p:nvPr>
        </p:nvSpPr>
        <p:spPr/>
        <p:txBody>
          <a:bodyPr/>
          <a:lstStyle>
            <a:lvl1pPr>
              <a:defRPr/>
            </a:lvl1pPr>
          </a:lstStyle>
          <a:p>
            <a:pPr>
              <a:defRPr/>
            </a:pPr>
            <a:fld id="{D751FC92-0733-4D19-9D61-6BF12D1A29EB}" type="slidenum">
              <a:rPr lang="en-US" altLang="en-US"/>
              <a:pPr>
                <a:defRPr/>
              </a:pPr>
              <a:t>‹#›</a:t>
            </a:fld>
            <a:endParaRPr lang="en-US" altLang="en-US" dirty="0"/>
          </a:p>
        </p:txBody>
      </p:sp>
    </p:spTree>
    <p:extLst>
      <p:ext uri="{BB962C8B-B14F-4D97-AF65-F5344CB8AC3E}">
        <p14:creationId xmlns:p14="http://schemas.microsoft.com/office/powerpoint/2010/main" val="296412231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221A24B-B60D-47EA-BAAA-730D436C7084}"/>
              </a:ext>
            </a:extLst>
          </p:cNvPr>
          <p:cNvSpPr>
            <a:spLocks noGrp="1"/>
          </p:cNvSpPr>
          <p:nvPr>
            <p:ph type="dt" sz="half" idx="10"/>
          </p:nvPr>
        </p:nvSpPr>
        <p:spPr>
          <a:xfrm>
            <a:off x="1016000" y="6356350"/>
            <a:ext cx="2844800" cy="365125"/>
          </a:xfrm>
        </p:spPr>
        <p:txBody>
          <a:bodyPr/>
          <a:lstStyle>
            <a:lvl1pPr>
              <a:defRPr/>
            </a:lvl1pPr>
          </a:lstStyle>
          <a:p>
            <a:pPr>
              <a:defRPr/>
            </a:pPr>
            <a:fld id="{535CB92D-A820-4B1D-A505-3288CE1F3181}" type="datetimeFigureOut">
              <a:rPr lang="en-US"/>
              <a:pPr>
                <a:defRPr/>
              </a:pPr>
              <a:t>9/12/2024</a:t>
            </a:fld>
            <a:endParaRPr lang="en-US" dirty="0"/>
          </a:p>
        </p:txBody>
      </p:sp>
      <p:sp>
        <p:nvSpPr>
          <p:cNvPr id="3" name="Footer Placeholder 4">
            <a:extLst>
              <a:ext uri="{FF2B5EF4-FFF2-40B4-BE49-F238E27FC236}">
                <a16:creationId xmlns:a16="http://schemas.microsoft.com/office/drawing/2014/main" id="{05D80A0F-6DC7-448F-AE1B-E4AE8CC4AF7D}"/>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A9125481-A3D5-4F0D-A98D-BFADE77415FD}"/>
              </a:ext>
            </a:extLst>
          </p:cNvPr>
          <p:cNvSpPr>
            <a:spLocks noGrp="1"/>
          </p:cNvSpPr>
          <p:nvPr>
            <p:ph type="sldNum" sz="quarter" idx="12"/>
          </p:nvPr>
        </p:nvSpPr>
        <p:spPr/>
        <p:txBody>
          <a:bodyPr/>
          <a:lstStyle>
            <a:lvl1pPr>
              <a:defRPr/>
            </a:lvl1pPr>
          </a:lstStyle>
          <a:p>
            <a:pPr>
              <a:defRPr/>
            </a:pPr>
            <a:fld id="{F2B52170-5200-4F24-87ED-5EAD79836129}" type="slidenum">
              <a:rPr lang="en-US" altLang="en-US"/>
              <a:pPr>
                <a:defRPr/>
              </a:pPr>
              <a:t>‹#›</a:t>
            </a:fld>
            <a:endParaRPr lang="en-US" altLang="en-US" dirty="0"/>
          </a:p>
        </p:txBody>
      </p:sp>
    </p:spTree>
    <p:extLst>
      <p:ext uri="{BB962C8B-B14F-4D97-AF65-F5344CB8AC3E}">
        <p14:creationId xmlns:p14="http://schemas.microsoft.com/office/powerpoint/2010/main" val="34631665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A05A-B603-4532-1BB1-F7D707411A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196B56-935F-E32E-5373-D0FBC7B844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8003D9-7C9B-76FF-C6A8-F25A7666D0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E62215B-9F2B-121D-E632-33873A460702}"/>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6" name="Footer Placeholder 5">
            <a:extLst>
              <a:ext uri="{FF2B5EF4-FFF2-40B4-BE49-F238E27FC236}">
                <a16:creationId xmlns:a16="http://schemas.microsoft.com/office/drawing/2014/main" id="{398D1C7D-EC9B-A354-D617-95CC4EFA1124}"/>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0EC24A28-76DC-E7D5-835B-1741EAAB2981}"/>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348855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054C-4E45-1863-3C03-214FAACFA4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4516C9-9FAA-901D-5160-E697A6F83B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509CF-92AE-79FF-0DE3-6431D5483D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936782-B414-0030-D6ED-E0CAFFC73D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98BCCF-5EF3-8B75-2AFD-B9ECC20DD6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0ED2C2-8D39-494D-FF46-E90490D4B76A}"/>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8" name="Footer Placeholder 7">
            <a:extLst>
              <a:ext uri="{FF2B5EF4-FFF2-40B4-BE49-F238E27FC236}">
                <a16:creationId xmlns:a16="http://schemas.microsoft.com/office/drawing/2014/main" id="{E38EE8C6-AEE7-896F-EAF7-F78803F1C326}"/>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80B7DCF0-EE1B-5EB7-9BA0-F4FC01110A4A}"/>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247670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D9C3B-E767-A686-5145-E86E18B2A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80E4F5-1712-017C-561C-A3FDFBA7704C}"/>
              </a:ext>
            </a:extLst>
          </p:cNvPr>
          <p:cNvSpPr>
            <a:spLocks noGrp="1"/>
          </p:cNvSpPr>
          <p:nvPr>
            <p:ph type="dt" sz="half" idx="10"/>
          </p:nvPr>
        </p:nvSpPr>
        <p:spPr>
          <a:xfrm>
            <a:off x="838200" y="6356350"/>
            <a:ext cx="2743200" cy="365125"/>
          </a:xfrm>
          <a:prstGeom prst="rect">
            <a:avLst/>
          </a:prstGeom>
        </p:spPr>
        <p:txBody>
          <a:bodyPr/>
          <a:lstStyle/>
          <a:p>
            <a:fld id="{84D991BB-203C-47B3-8144-9C6AAE819F8F}" type="datetimeFigureOut">
              <a:rPr lang="en-GB" smtClean="0"/>
              <a:t>12/09/2024</a:t>
            </a:fld>
            <a:endParaRPr lang="en-GB" dirty="0"/>
          </a:p>
        </p:txBody>
      </p:sp>
      <p:sp>
        <p:nvSpPr>
          <p:cNvPr id="4" name="Footer Placeholder 3">
            <a:extLst>
              <a:ext uri="{FF2B5EF4-FFF2-40B4-BE49-F238E27FC236}">
                <a16:creationId xmlns:a16="http://schemas.microsoft.com/office/drawing/2014/main" id="{C72FDE02-DA38-3EED-17C1-BB55A9D77C35}"/>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5" name="Slide Number Placeholder 4">
            <a:extLst>
              <a:ext uri="{FF2B5EF4-FFF2-40B4-BE49-F238E27FC236}">
                <a16:creationId xmlns:a16="http://schemas.microsoft.com/office/drawing/2014/main" id="{6F6E8B4F-D581-DC7C-F293-81FF3C5A957E}"/>
              </a:ext>
            </a:extLst>
          </p:cNvPr>
          <p:cNvSpPr>
            <a:spLocks noGrp="1"/>
          </p:cNvSpPr>
          <p:nvPr>
            <p:ph type="sldNum" sz="quarter" idx="12"/>
          </p:nvPr>
        </p:nvSpPr>
        <p:spPr>
          <a:xfrm>
            <a:off x="8610600" y="6356350"/>
            <a:ext cx="2743200" cy="365125"/>
          </a:xfrm>
          <a:prstGeom prst="rect">
            <a:avLst/>
          </a:prstGeom>
        </p:spPr>
        <p:txBody>
          <a:bodyPr/>
          <a:lstStyle/>
          <a:p>
            <a:fld id="{AF44602B-2722-429D-9D6A-89F36636C278}" type="slidenum">
              <a:rPr lang="en-GB" smtClean="0"/>
              <a:t>‹#›</a:t>
            </a:fld>
            <a:endParaRPr lang="en-GB" dirty="0"/>
          </a:p>
        </p:txBody>
      </p:sp>
    </p:spTree>
    <p:extLst>
      <p:ext uri="{BB962C8B-B14F-4D97-AF65-F5344CB8AC3E}">
        <p14:creationId xmlns:p14="http://schemas.microsoft.com/office/powerpoint/2010/main" val="2945323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7.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image" Target="../media/image7.jpeg"/><Relationship Id="rId4" Type="http://schemas.openxmlformats.org/officeDocument/2006/relationships/slideLayout" Target="../slideLayouts/slideLayout63.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60235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609600" y="174535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2" name="Picture 3">
            <a:extLst>
              <a:ext uri="{FF2B5EF4-FFF2-40B4-BE49-F238E27FC236}">
                <a16:creationId xmlns:a16="http://schemas.microsoft.com/office/drawing/2014/main" id="{31E8FDE8-E215-FCBE-465B-D0E344B95A5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66338" y="69574"/>
            <a:ext cx="3297741" cy="148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622171"/>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rtl="0" eaLnBrk="1" fontAlgn="base" hangingPunct="1">
        <a:spcBef>
          <a:spcPct val="0"/>
        </a:spcBef>
        <a:spcAft>
          <a:spcPct val="0"/>
        </a:spcAft>
        <a:defRPr sz="4400" b="1" kern="1200">
          <a:solidFill>
            <a:schemeClr val="accent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55739D-2839-6B8E-9469-0FBCAB50D6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C22992A-2F51-A329-6DE5-81426C3C1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black and blue sign with white text&#10;&#10;Description automatically generated">
            <a:extLst>
              <a:ext uri="{FF2B5EF4-FFF2-40B4-BE49-F238E27FC236}">
                <a16:creationId xmlns:a16="http://schemas.microsoft.com/office/drawing/2014/main" id="{9A0DE585-F69D-5305-7762-AF7F4E6E8D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19927696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772DE-1E3B-47BF-BD0D-B14DA951B4DF}" type="datetimeFigureOut">
              <a:rPr lang="en-GB" smtClean="0"/>
              <a:t>12/09/2024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9EFD7-786A-4C77-A1FF-B8C3C067E9BA}" type="slidenum">
              <a:rPr lang="en-GB" smtClean="0"/>
              <a:t>‹#›</a:t>
            </a:fld>
            <a:endParaRPr lang="en-GB" dirty="0"/>
          </a:p>
        </p:txBody>
      </p:sp>
    </p:spTree>
    <p:extLst>
      <p:ext uri="{BB962C8B-B14F-4D97-AF65-F5344CB8AC3E}">
        <p14:creationId xmlns:p14="http://schemas.microsoft.com/office/powerpoint/2010/main" val="36429609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48466-6F2C-4F91-B1A5-A35FE48319E1}" type="datetimeFigureOut">
              <a:rPr lang="en-GB" smtClean="0"/>
              <a:t>12/09/2024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591E6-7F98-4332-8299-F9FC5A32DAA2}" type="slidenum">
              <a:rPr lang="en-GB" smtClean="0"/>
              <a:t>‹#›</a:t>
            </a:fld>
            <a:endParaRPr lang="en-GB" dirty="0"/>
          </a:p>
        </p:txBody>
      </p:sp>
    </p:spTree>
    <p:extLst>
      <p:ext uri="{BB962C8B-B14F-4D97-AF65-F5344CB8AC3E}">
        <p14:creationId xmlns:p14="http://schemas.microsoft.com/office/powerpoint/2010/main" val="366647113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772DE-1E3B-47BF-BD0D-B14DA951B4DF}" type="datetimeFigureOut">
              <a:rPr lang="en-GB" smtClean="0"/>
              <a:t>12/09/2024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9EFD7-786A-4C77-A1FF-B8C3C067E9BA}" type="slidenum">
              <a:rPr lang="en-GB" smtClean="0"/>
              <a:t>‹#›</a:t>
            </a:fld>
            <a:endParaRPr lang="en-GB" dirty="0"/>
          </a:p>
        </p:txBody>
      </p:sp>
    </p:spTree>
    <p:extLst>
      <p:ext uri="{BB962C8B-B14F-4D97-AF65-F5344CB8AC3E}">
        <p14:creationId xmlns:p14="http://schemas.microsoft.com/office/powerpoint/2010/main" val="8533827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7182D7-BD9A-A745-BF85-A1D15D1DE5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36A6BD-EC28-27F4-BD31-E9BD35188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B56DE-8C80-3EED-9783-09CED9C133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C58BAF-0E85-4B7E-90CE-B82C413130AC}" type="datetimeFigureOut">
              <a:rPr lang="en-GB" smtClean="0"/>
              <a:t>12/09/2024</a:t>
            </a:fld>
            <a:endParaRPr lang="en-GB" dirty="0"/>
          </a:p>
        </p:txBody>
      </p:sp>
      <p:sp>
        <p:nvSpPr>
          <p:cNvPr id="5" name="Footer Placeholder 4">
            <a:extLst>
              <a:ext uri="{FF2B5EF4-FFF2-40B4-BE49-F238E27FC236}">
                <a16:creationId xmlns:a16="http://schemas.microsoft.com/office/drawing/2014/main" id="{68B2198F-CB70-0887-D040-A66E58718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488DBD3-B8AF-BC8C-9B8D-338BA977EE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180E8F-DC09-4988-B428-7382A12190A7}" type="slidenum">
              <a:rPr lang="en-GB" smtClean="0"/>
              <a:t>‹#›</a:t>
            </a:fld>
            <a:endParaRPr lang="en-GB" dirty="0"/>
          </a:p>
        </p:txBody>
      </p:sp>
    </p:spTree>
    <p:extLst>
      <p:ext uri="{BB962C8B-B14F-4D97-AF65-F5344CB8AC3E}">
        <p14:creationId xmlns:p14="http://schemas.microsoft.com/office/powerpoint/2010/main" val="31723728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91197" y="331661"/>
            <a:ext cx="9614058" cy="738664"/>
          </a:xfrm>
          <a:prstGeom prst="rect">
            <a:avLst/>
          </a:prstGeom>
        </p:spPr>
        <p:txBody>
          <a:bodyPr wrap="square" lIns="0" tIns="0" rIns="0" bIns="0">
            <a:spAutoFit/>
          </a:bodyPr>
          <a:lstStyle>
            <a:lvl1pPr>
              <a:defRPr sz="4800" b="0" i="0">
                <a:solidFill>
                  <a:srgbClr val="BC8C7E"/>
                </a:solidFill>
                <a:latin typeface="Times New Roman"/>
                <a:cs typeface="Times New Roman"/>
              </a:defRPr>
            </a:lvl1pPr>
          </a:lstStyle>
          <a:p>
            <a:endParaRPr/>
          </a:p>
        </p:txBody>
      </p:sp>
      <p:sp>
        <p:nvSpPr>
          <p:cNvPr id="3" name="Holder 3"/>
          <p:cNvSpPr>
            <a:spLocks noGrp="1"/>
          </p:cNvSpPr>
          <p:nvPr>
            <p:ph type="body" idx="1"/>
          </p:nvPr>
        </p:nvSpPr>
        <p:spPr>
          <a:xfrm>
            <a:off x="609822" y="1577340"/>
            <a:ext cx="1097680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6794" y="6377940"/>
            <a:ext cx="3902865"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823" y="6377940"/>
            <a:ext cx="280518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9/12/2024</a:t>
            </a:fld>
            <a:endParaRPr lang="en-US" dirty="0"/>
          </a:p>
        </p:txBody>
      </p:sp>
      <p:sp>
        <p:nvSpPr>
          <p:cNvPr id="6" name="Holder 6"/>
          <p:cNvSpPr>
            <a:spLocks noGrp="1"/>
          </p:cNvSpPr>
          <p:nvPr>
            <p:ph type="sldNum" sz="quarter" idx="7"/>
          </p:nvPr>
        </p:nvSpPr>
        <p:spPr>
          <a:xfrm>
            <a:off x="8781446" y="6377940"/>
            <a:ext cx="280518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5092787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Lst>
  <p:txStyles>
    <p:titleStyle>
      <a:lvl1pPr>
        <a:defRPr>
          <a:latin typeface="+mj-lt"/>
          <a:ea typeface="+mj-ea"/>
          <a:cs typeface="+mj-cs"/>
        </a:defRPr>
      </a:lvl1pPr>
    </p:titleStyle>
    <p:bodyStyle>
      <a:lvl1pPr marL="0">
        <a:defRPr>
          <a:latin typeface="+mn-lt"/>
          <a:ea typeface="+mn-ea"/>
          <a:cs typeface="+mn-cs"/>
        </a:defRPr>
      </a:lvl1pPr>
      <a:lvl2pPr marL="293202">
        <a:defRPr>
          <a:latin typeface="+mn-lt"/>
          <a:ea typeface="+mn-ea"/>
          <a:cs typeface="+mn-cs"/>
        </a:defRPr>
      </a:lvl2pPr>
      <a:lvl3pPr marL="586405">
        <a:defRPr>
          <a:latin typeface="+mn-lt"/>
          <a:ea typeface="+mn-ea"/>
          <a:cs typeface="+mn-cs"/>
        </a:defRPr>
      </a:lvl3pPr>
      <a:lvl4pPr marL="879607">
        <a:defRPr>
          <a:latin typeface="+mn-lt"/>
          <a:ea typeface="+mn-ea"/>
          <a:cs typeface="+mn-cs"/>
        </a:defRPr>
      </a:lvl4pPr>
      <a:lvl5pPr marL="1172809">
        <a:defRPr>
          <a:latin typeface="+mn-lt"/>
          <a:ea typeface="+mn-ea"/>
          <a:cs typeface="+mn-cs"/>
        </a:defRPr>
      </a:lvl5pPr>
      <a:lvl6pPr marL="1466012">
        <a:defRPr>
          <a:latin typeface="+mn-lt"/>
          <a:ea typeface="+mn-ea"/>
          <a:cs typeface="+mn-cs"/>
        </a:defRPr>
      </a:lvl6pPr>
      <a:lvl7pPr marL="1759214">
        <a:defRPr>
          <a:latin typeface="+mn-lt"/>
          <a:ea typeface="+mn-ea"/>
          <a:cs typeface="+mn-cs"/>
        </a:defRPr>
      </a:lvl7pPr>
      <a:lvl8pPr marL="2052417">
        <a:defRPr>
          <a:latin typeface="+mn-lt"/>
          <a:ea typeface="+mn-ea"/>
          <a:cs typeface="+mn-cs"/>
        </a:defRPr>
      </a:lvl8pPr>
      <a:lvl9pPr marL="2345619">
        <a:defRPr>
          <a:latin typeface="+mn-lt"/>
          <a:ea typeface="+mn-ea"/>
          <a:cs typeface="+mn-cs"/>
        </a:defRPr>
      </a:lvl9pPr>
    </p:bodyStyle>
    <p:otherStyle>
      <a:lvl1pPr marL="0">
        <a:defRPr>
          <a:latin typeface="+mn-lt"/>
          <a:ea typeface="+mn-ea"/>
          <a:cs typeface="+mn-cs"/>
        </a:defRPr>
      </a:lvl1pPr>
      <a:lvl2pPr marL="293202">
        <a:defRPr>
          <a:latin typeface="+mn-lt"/>
          <a:ea typeface="+mn-ea"/>
          <a:cs typeface="+mn-cs"/>
        </a:defRPr>
      </a:lvl2pPr>
      <a:lvl3pPr marL="586405">
        <a:defRPr>
          <a:latin typeface="+mn-lt"/>
          <a:ea typeface="+mn-ea"/>
          <a:cs typeface="+mn-cs"/>
        </a:defRPr>
      </a:lvl3pPr>
      <a:lvl4pPr marL="879607">
        <a:defRPr>
          <a:latin typeface="+mn-lt"/>
          <a:ea typeface="+mn-ea"/>
          <a:cs typeface="+mn-cs"/>
        </a:defRPr>
      </a:lvl4pPr>
      <a:lvl5pPr marL="1172809">
        <a:defRPr>
          <a:latin typeface="+mn-lt"/>
          <a:ea typeface="+mn-ea"/>
          <a:cs typeface="+mn-cs"/>
        </a:defRPr>
      </a:lvl5pPr>
      <a:lvl6pPr marL="1466012">
        <a:defRPr>
          <a:latin typeface="+mn-lt"/>
          <a:ea typeface="+mn-ea"/>
          <a:cs typeface="+mn-cs"/>
        </a:defRPr>
      </a:lvl6pPr>
      <a:lvl7pPr marL="1759214">
        <a:defRPr>
          <a:latin typeface="+mn-lt"/>
          <a:ea typeface="+mn-ea"/>
          <a:cs typeface="+mn-cs"/>
        </a:defRPr>
      </a:lvl7pPr>
      <a:lvl8pPr marL="2052417">
        <a:defRPr>
          <a:latin typeface="+mn-lt"/>
          <a:ea typeface="+mn-ea"/>
          <a:cs typeface="+mn-cs"/>
        </a:defRPr>
      </a:lvl8pPr>
      <a:lvl9pPr marL="2345619">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60F0522-E0E2-40A8-85F6-B4DC9A1429D3}"/>
              </a:ext>
            </a:extLst>
          </p:cNvPr>
          <p:cNvSpPr>
            <a:spLocks noGrp="1"/>
          </p:cNvSpPr>
          <p:nvPr>
            <p:ph type="title"/>
          </p:nvPr>
        </p:nvSpPr>
        <p:spPr bwMode="auto">
          <a:xfrm>
            <a:off x="688975" y="1196975"/>
            <a:ext cx="11096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46FB4FF-F75F-4741-861E-AAE7FE9A8145}"/>
              </a:ext>
            </a:extLst>
          </p:cNvPr>
          <p:cNvSpPr>
            <a:spLocks noGrp="1"/>
          </p:cNvSpPr>
          <p:nvPr>
            <p:ph type="body" idx="1"/>
          </p:nvPr>
        </p:nvSpPr>
        <p:spPr bwMode="auto">
          <a:xfrm>
            <a:off x="688975" y="2492375"/>
            <a:ext cx="11096625"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1A53B8A-922A-4B27-AA40-A835AC4216A2}"/>
              </a:ext>
            </a:extLst>
          </p:cNvPr>
          <p:cNvSpPr>
            <a:spLocks noGrp="1"/>
          </p:cNvSpPr>
          <p:nvPr>
            <p:ph type="dt" sz="half" idx="2"/>
          </p:nvPr>
        </p:nvSpPr>
        <p:spPr>
          <a:xfrm>
            <a:off x="688975" y="6356350"/>
            <a:ext cx="3171825"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92AC253-B36F-4EB4-9553-0D8CE336F2BE}" type="datetimeFigureOut">
              <a:rPr lang="en-US"/>
              <a:pPr>
                <a:defRPr/>
              </a:pPr>
              <a:t>9/12/2024</a:t>
            </a:fld>
            <a:endParaRPr lang="en-US" dirty="0"/>
          </a:p>
        </p:txBody>
      </p:sp>
      <p:sp>
        <p:nvSpPr>
          <p:cNvPr id="5" name="Footer Placeholder 4">
            <a:extLst>
              <a:ext uri="{FF2B5EF4-FFF2-40B4-BE49-F238E27FC236}">
                <a16:creationId xmlns:a16="http://schemas.microsoft.com/office/drawing/2014/main" id="{F7BF99FB-8213-408C-A540-B4B06294FF3C}"/>
              </a:ext>
            </a:extLst>
          </p:cNvPr>
          <p:cNvSpPr>
            <a:spLocks noGrp="1"/>
          </p:cNvSpPr>
          <p:nvPr>
            <p:ph type="ftr" sz="quarter" idx="3"/>
          </p:nvPr>
        </p:nvSpPr>
        <p:spPr>
          <a:xfrm>
            <a:off x="44704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D622A1F4-5DCE-49E6-8E25-E5FCB905DEF2}"/>
              </a:ext>
            </a:extLst>
          </p:cNvPr>
          <p:cNvSpPr>
            <a:spLocks noGrp="1"/>
          </p:cNvSpPr>
          <p:nvPr>
            <p:ph type="sldNum" sz="quarter" idx="4"/>
          </p:nvPr>
        </p:nvSpPr>
        <p:spPr>
          <a:xfrm>
            <a:off x="89408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68F0F0E-903B-40EE-AFB8-8B9B367405D4}" type="slidenum">
              <a:rPr lang="en-US" altLang="en-US"/>
              <a:pPr>
                <a:defRPr/>
              </a:pPr>
              <a:t>‹#›</a:t>
            </a:fld>
            <a:endParaRPr lang="en-US" altLang="en-US" dirty="0"/>
          </a:p>
        </p:txBody>
      </p:sp>
      <p:cxnSp>
        <p:nvCxnSpPr>
          <p:cNvPr id="1031" name="Straight Connector 9">
            <a:extLst>
              <a:ext uri="{FF2B5EF4-FFF2-40B4-BE49-F238E27FC236}">
                <a16:creationId xmlns:a16="http://schemas.microsoft.com/office/drawing/2014/main" id="{DF69A38E-CD9D-4727-8075-9A7D98480281}"/>
              </a:ext>
            </a:extLst>
          </p:cNvPr>
          <p:cNvCxnSpPr>
            <a:cxnSpLocks noChangeShapeType="1"/>
          </p:cNvCxnSpPr>
          <p:nvPr/>
        </p:nvCxnSpPr>
        <p:spPr bwMode="auto">
          <a:xfrm>
            <a:off x="0" y="1052513"/>
            <a:ext cx="12165013" cy="0"/>
          </a:xfrm>
          <a:prstGeom prst="line">
            <a:avLst/>
          </a:prstGeom>
          <a:noFill/>
          <a:ln w="25400" algn="ctr">
            <a:solidFill>
              <a:srgbClr val="0072CE"/>
            </a:solidFill>
            <a:round/>
            <a:headEnd/>
            <a:tailEnd/>
          </a:ln>
          <a:extLst>
            <a:ext uri="{909E8E84-426E-40DD-AFC4-6F175D3DCCD1}">
              <a14:hiddenFill xmlns:a14="http://schemas.microsoft.com/office/drawing/2010/main">
                <a:noFill/>
              </a14:hiddenFill>
            </a:ext>
          </a:extLst>
        </p:spPr>
      </p:cxnSp>
      <p:pic>
        <p:nvPicPr>
          <p:cNvPr id="1032" name="Picture 1">
            <a:extLst>
              <a:ext uri="{FF2B5EF4-FFF2-40B4-BE49-F238E27FC236}">
                <a16:creationId xmlns:a16="http://schemas.microsoft.com/office/drawing/2014/main" id="{9E67A0BE-D6BD-4188-9E1F-65B2650A570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50" y="3175"/>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
            <a:extLst>
              <a:ext uri="{FF2B5EF4-FFF2-40B4-BE49-F238E27FC236}">
                <a16:creationId xmlns:a16="http://schemas.microsoft.com/office/drawing/2014/main" id="{9F76760A-D805-4F03-9A7C-9AFA6176B216}"/>
              </a:ext>
            </a:extLst>
          </p:cNvPr>
          <p:cNvPicPr>
            <a:picLocks noChangeAspect="1"/>
          </p:cNvPicPr>
          <p:nvPr/>
        </p:nvPicPr>
        <p:blipFill>
          <a:blip r:embed="rId9">
            <a:extLst>
              <a:ext uri="{28A0092B-C50C-407E-A947-70E740481C1C}">
                <a14:useLocalDpi xmlns:a14="http://schemas.microsoft.com/office/drawing/2010/main" val="0"/>
              </a:ext>
            </a:extLst>
          </a:blip>
          <a:srcRect l="83601" t="4729" b="-4729"/>
          <a:stretch>
            <a:fillRect/>
          </a:stretch>
        </p:blipFill>
        <p:spPr bwMode="auto">
          <a:xfrm>
            <a:off x="0" y="2492375"/>
            <a:ext cx="838200"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3">
            <a:extLst>
              <a:ext uri="{FF2B5EF4-FFF2-40B4-BE49-F238E27FC236}">
                <a16:creationId xmlns:a16="http://schemas.microsoft.com/office/drawing/2014/main" id="{C82C0F22-A355-499A-A967-6BCC3DD3B38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560050" y="220663"/>
            <a:ext cx="14144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
            <a:extLst>
              <a:ext uri="{FF2B5EF4-FFF2-40B4-BE49-F238E27FC236}">
                <a16:creationId xmlns:a16="http://schemas.microsoft.com/office/drawing/2014/main" id="{8E222C28-C5F5-4376-9176-2E3926502A34}"/>
              </a:ext>
            </a:extLst>
          </p:cNvPr>
          <p:cNvPicPr>
            <a:picLocks noChangeAspect="1"/>
          </p:cNvPicPr>
          <p:nvPr/>
        </p:nvPicPr>
        <p:blipFill>
          <a:blip r:embed="rId9">
            <a:extLst>
              <a:ext uri="{28A0092B-C50C-407E-A947-70E740481C1C}">
                <a14:useLocalDpi xmlns:a14="http://schemas.microsoft.com/office/drawing/2010/main" val="0"/>
              </a:ext>
            </a:extLst>
          </a:blip>
          <a:srcRect t="10924" r="84312" b="33765"/>
          <a:stretch>
            <a:fillRect/>
          </a:stretch>
        </p:blipFill>
        <p:spPr bwMode="auto">
          <a:xfrm>
            <a:off x="11331575" y="1196975"/>
            <a:ext cx="86042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5607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Lst>
  <p:transition/>
  <p:txStyles>
    <p:titleStyle>
      <a:lvl1pPr algn="l" rtl="0" eaLnBrk="1" fontAlgn="base" hangingPunct="1">
        <a:spcBef>
          <a:spcPct val="0"/>
        </a:spcBef>
        <a:spcAft>
          <a:spcPct val="0"/>
        </a:spcAft>
        <a:defRPr lang="en-US" sz="4400" kern="1200" dirty="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itchFamily="34" charset="0"/>
        </a:defRPr>
      </a:lvl2pPr>
      <a:lvl3pPr algn="l" rtl="0" eaLnBrk="1" fontAlgn="base" hangingPunct="1">
        <a:spcBef>
          <a:spcPct val="0"/>
        </a:spcBef>
        <a:spcAft>
          <a:spcPct val="0"/>
        </a:spcAft>
        <a:defRPr sz="4400">
          <a:solidFill>
            <a:schemeClr val="tx1"/>
          </a:solidFill>
          <a:latin typeface="Arial" pitchFamily="34" charset="0"/>
        </a:defRPr>
      </a:lvl3pPr>
      <a:lvl4pPr algn="l" rtl="0" eaLnBrk="1" fontAlgn="base" hangingPunct="1">
        <a:spcBef>
          <a:spcPct val="0"/>
        </a:spcBef>
        <a:spcAft>
          <a:spcPct val="0"/>
        </a:spcAft>
        <a:defRPr sz="4400">
          <a:solidFill>
            <a:schemeClr val="tx1"/>
          </a:solidFill>
          <a:latin typeface="Arial" pitchFamily="34" charset="0"/>
        </a:defRPr>
      </a:lvl4pPr>
      <a:lvl5pPr algn="l" rtl="0" eaLnBrk="1" fontAlgn="base" hangingPunct="1">
        <a:spcBef>
          <a:spcPct val="0"/>
        </a:spcBef>
        <a:spcAft>
          <a:spcPct val="0"/>
        </a:spcAft>
        <a:defRPr sz="4400">
          <a:solidFill>
            <a:schemeClr val="tx1"/>
          </a:solidFill>
          <a:latin typeface="Arial" pitchFamily="34" charset="0"/>
        </a:defRPr>
      </a:lvl5pPr>
      <a:lvl6pPr marL="457212" algn="l" rtl="0" eaLnBrk="1" fontAlgn="base" hangingPunct="1">
        <a:spcBef>
          <a:spcPct val="0"/>
        </a:spcBef>
        <a:spcAft>
          <a:spcPct val="0"/>
        </a:spcAft>
        <a:defRPr sz="4401">
          <a:solidFill>
            <a:schemeClr val="tx1"/>
          </a:solidFill>
          <a:latin typeface="Arial" pitchFamily="34" charset="0"/>
        </a:defRPr>
      </a:lvl6pPr>
      <a:lvl7pPr marL="914423" algn="l" rtl="0" eaLnBrk="1" fontAlgn="base" hangingPunct="1">
        <a:spcBef>
          <a:spcPct val="0"/>
        </a:spcBef>
        <a:spcAft>
          <a:spcPct val="0"/>
        </a:spcAft>
        <a:defRPr sz="4401">
          <a:solidFill>
            <a:schemeClr val="tx1"/>
          </a:solidFill>
          <a:latin typeface="Arial" pitchFamily="34" charset="0"/>
        </a:defRPr>
      </a:lvl7pPr>
      <a:lvl8pPr marL="1371634" algn="l" rtl="0" eaLnBrk="1" fontAlgn="base" hangingPunct="1">
        <a:spcBef>
          <a:spcPct val="0"/>
        </a:spcBef>
        <a:spcAft>
          <a:spcPct val="0"/>
        </a:spcAft>
        <a:defRPr sz="4401">
          <a:solidFill>
            <a:schemeClr val="tx1"/>
          </a:solidFill>
          <a:latin typeface="Arial" pitchFamily="34" charset="0"/>
        </a:defRPr>
      </a:lvl8pPr>
      <a:lvl9pPr marL="1828846" algn="l" rtl="0" eaLnBrk="1" fontAlgn="base" hangingPunct="1">
        <a:spcBef>
          <a:spcPct val="0"/>
        </a:spcBef>
        <a:spcAft>
          <a:spcPct val="0"/>
        </a:spcAft>
        <a:defRPr sz="4401">
          <a:solidFill>
            <a:schemeClr val="tx1"/>
          </a:solidFill>
          <a:latin typeface="Arial"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63"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4000" b="1" dirty="0">
                <a:solidFill>
                  <a:schemeClr val="accent1"/>
                </a:solidFill>
                <a:cs typeface="Arial" panose="020B0604020202020204" pitchFamily="34" charset="0"/>
              </a:rPr>
              <a:t>Northern Lincolnshire and Goole NHS Foundation Trust </a:t>
            </a:r>
            <a:br>
              <a:rPr lang="en-GB" sz="4000" b="1" dirty="0">
                <a:solidFill>
                  <a:schemeClr val="accent1"/>
                </a:solidFill>
                <a:cs typeface="Arial" panose="020B0604020202020204" pitchFamily="34" charset="0"/>
              </a:rPr>
            </a:br>
            <a:br>
              <a:rPr lang="en-GB" sz="4000" b="1" dirty="0">
                <a:solidFill>
                  <a:schemeClr val="accent1"/>
                </a:solidFill>
                <a:cs typeface="Arial" panose="020B0604020202020204" pitchFamily="34" charset="0"/>
              </a:rPr>
            </a:br>
            <a:r>
              <a:rPr lang="en-GB" sz="4000" b="1" dirty="0">
                <a:solidFill>
                  <a:schemeClr val="accent1"/>
                </a:solidFill>
                <a:cs typeface="Arial" panose="020B0604020202020204" pitchFamily="34" charset="0"/>
              </a:rPr>
              <a:t>Annual Members’ Meeting</a:t>
            </a:r>
          </a:p>
        </p:txBody>
      </p:sp>
      <p:sp>
        <p:nvSpPr>
          <p:cNvPr id="3" name="Content Placeholder 2"/>
          <p:cNvSpPr>
            <a:spLocks noGrp="1"/>
          </p:cNvSpPr>
          <p:nvPr>
            <p:ph idx="1"/>
          </p:nvPr>
        </p:nvSpPr>
        <p:spPr>
          <a:xfrm>
            <a:off x="756006" y="3781586"/>
            <a:ext cx="5339993" cy="893156"/>
          </a:xfrm>
        </p:spPr>
        <p:txBody>
          <a:bodyPr>
            <a:noAutofit/>
          </a:bodyPr>
          <a:lstStyle/>
          <a:p>
            <a:pPr marL="0" indent="0">
              <a:lnSpc>
                <a:spcPct val="80000"/>
              </a:lnSpc>
              <a:spcBef>
                <a:spcPts val="0"/>
              </a:spcBef>
              <a:buNone/>
            </a:pPr>
            <a:r>
              <a:rPr lang="en-GB" dirty="0">
                <a:solidFill>
                  <a:schemeClr val="tx1"/>
                </a:solidFill>
                <a:latin typeface="Arial" panose="020B0604020202020204" pitchFamily="34" charset="0"/>
                <a:cs typeface="Arial" panose="020B0604020202020204" pitchFamily="34" charset="0"/>
              </a:rPr>
              <a:t>Thursday 12 September 2024</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031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03A3-5DC8-9BA6-3B11-3DE992B870C8}"/>
              </a:ext>
            </a:extLst>
          </p:cNvPr>
          <p:cNvSpPr>
            <a:spLocks noGrp="1"/>
          </p:cNvSpPr>
          <p:nvPr>
            <p:ph type="title"/>
          </p:nvPr>
        </p:nvSpPr>
        <p:spPr/>
        <p:txBody>
          <a:bodyPr/>
          <a:lstStyle/>
          <a:p>
            <a:r>
              <a:rPr lang="en-GB" altLang="en-US" dirty="0">
                <a:latin typeface="Arial" charset="0"/>
                <a:cs typeface="Arial" charset="0"/>
              </a:rPr>
              <a:t>Trust performance in 2023/24</a:t>
            </a:r>
            <a:endParaRPr lang="en-GB" dirty="0"/>
          </a:p>
        </p:txBody>
      </p:sp>
      <p:sp>
        <p:nvSpPr>
          <p:cNvPr id="3" name="Content Placeholder 2">
            <a:extLst>
              <a:ext uri="{FF2B5EF4-FFF2-40B4-BE49-F238E27FC236}">
                <a16:creationId xmlns:a16="http://schemas.microsoft.com/office/drawing/2014/main" id="{9C17BAFD-E73A-042F-CDB6-9F24FD62A99D}"/>
              </a:ext>
            </a:extLst>
          </p:cNvPr>
          <p:cNvSpPr>
            <a:spLocks noGrp="1"/>
          </p:cNvSpPr>
          <p:nvPr>
            <p:ph idx="1"/>
          </p:nvPr>
        </p:nvSpPr>
        <p:spPr/>
        <p:txBody>
          <a:bodyPr>
            <a:normAutofit lnSpcReduction="10000"/>
          </a:bodyPr>
          <a:lstStyle/>
          <a:p>
            <a:r>
              <a:rPr lang="en-GB" dirty="0"/>
              <a:t>Patients seen within four hours in the Emergency Department – 63.2%</a:t>
            </a:r>
          </a:p>
          <a:p>
            <a:r>
              <a:rPr lang="en-GB" dirty="0"/>
              <a:t>Provided mutual aid for elective recovery to other hospitals</a:t>
            </a:r>
          </a:p>
          <a:p>
            <a:r>
              <a:rPr lang="en-GB" dirty="0"/>
              <a:t>Delivered our financial plan</a:t>
            </a:r>
          </a:p>
          <a:p>
            <a:r>
              <a:rPr lang="en-GB" dirty="0"/>
              <a:t>Reduced the number of patients waiting longer than 65 weeks for elective care</a:t>
            </a:r>
          </a:p>
          <a:p>
            <a:r>
              <a:rPr lang="en-GB" dirty="0"/>
              <a:t>However, we remain an outlier on four-hour performance, ambulance handover times and cancer treatment times</a:t>
            </a:r>
          </a:p>
          <a:p>
            <a:endParaRPr lang="en-GB" dirty="0"/>
          </a:p>
        </p:txBody>
      </p:sp>
    </p:spTree>
    <p:extLst>
      <p:ext uri="{BB962C8B-B14F-4D97-AF65-F5344CB8AC3E}">
        <p14:creationId xmlns:p14="http://schemas.microsoft.com/office/powerpoint/2010/main" val="1213992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A501-38EF-3355-7DD8-4F055C1A4F33}"/>
              </a:ext>
            </a:extLst>
          </p:cNvPr>
          <p:cNvSpPr>
            <a:spLocks noGrp="1"/>
          </p:cNvSpPr>
          <p:nvPr>
            <p:ph type="title"/>
          </p:nvPr>
        </p:nvSpPr>
        <p:spPr/>
        <p:txBody>
          <a:bodyPr/>
          <a:lstStyle/>
          <a:p>
            <a:r>
              <a:rPr lang="en-GB" dirty="0"/>
              <a:t>Significant milestones</a:t>
            </a:r>
          </a:p>
        </p:txBody>
      </p:sp>
      <p:sp>
        <p:nvSpPr>
          <p:cNvPr id="3" name="Content Placeholder 2">
            <a:extLst>
              <a:ext uri="{FF2B5EF4-FFF2-40B4-BE49-F238E27FC236}">
                <a16:creationId xmlns:a16="http://schemas.microsoft.com/office/drawing/2014/main" id="{B6E2A00B-2C6E-C5EE-26FD-A8BE2787C819}"/>
              </a:ext>
            </a:extLst>
          </p:cNvPr>
          <p:cNvSpPr>
            <a:spLocks noGrp="1"/>
          </p:cNvSpPr>
          <p:nvPr>
            <p:ph idx="1"/>
          </p:nvPr>
        </p:nvSpPr>
        <p:spPr/>
        <p:txBody>
          <a:bodyPr/>
          <a:lstStyle/>
          <a:p>
            <a:r>
              <a:rPr lang="en-GB" dirty="0"/>
              <a:t>Opened new Same Day Emergency Care and Integrated Acute Assessment Units at both Grimsby and Scunthorpe</a:t>
            </a:r>
          </a:p>
          <a:p>
            <a:r>
              <a:rPr lang="en-GB" dirty="0"/>
              <a:t>Started work on Community Diagnostic Centres in Grimsby and Scunthorpe</a:t>
            </a:r>
          </a:p>
          <a:p>
            <a:r>
              <a:rPr lang="en-GB" dirty="0"/>
              <a:t>Introduced a new Patient Administration System</a:t>
            </a:r>
          </a:p>
          <a:p>
            <a:r>
              <a:rPr lang="en-GB" dirty="0"/>
              <a:t>Completed Humber Acute Services consultation, now planning for implementation (ICB-led process)</a:t>
            </a:r>
          </a:p>
          <a:p>
            <a:endParaRPr lang="en-GB" dirty="0"/>
          </a:p>
          <a:p>
            <a:endParaRPr lang="en-GB" dirty="0"/>
          </a:p>
        </p:txBody>
      </p:sp>
    </p:spTree>
    <p:extLst>
      <p:ext uri="{BB962C8B-B14F-4D97-AF65-F5344CB8AC3E}">
        <p14:creationId xmlns:p14="http://schemas.microsoft.com/office/powerpoint/2010/main" val="2305096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B9E2-E8F0-AF6F-BA2C-B7A0990A56B8}"/>
              </a:ext>
            </a:extLst>
          </p:cNvPr>
          <p:cNvSpPr>
            <a:spLocks noGrp="1"/>
          </p:cNvSpPr>
          <p:nvPr>
            <p:ph type="title"/>
          </p:nvPr>
        </p:nvSpPr>
        <p:spPr/>
        <p:txBody>
          <a:bodyPr/>
          <a:lstStyle/>
          <a:p>
            <a:r>
              <a:rPr lang="en-GB" dirty="0"/>
              <a:t>Priorities for 2024/25</a:t>
            </a:r>
          </a:p>
        </p:txBody>
      </p:sp>
      <p:sp>
        <p:nvSpPr>
          <p:cNvPr id="3" name="Content Placeholder 2">
            <a:extLst>
              <a:ext uri="{FF2B5EF4-FFF2-40B4-BE49-F238E27FC236}">
                <a16:creationId xmlns:a16="http://schemas.microsoft.com/office/drawing/2014/main" id="{164661AA-3404-2B80-13AE-7AC7911D1F9E}"/>
              </a:ext>
            </a:extLst>
          </p:cNvPr>
          <p:cNvSpPr>
            <a:spLocks noGrp="1"/>
          </p:cNvSpPr>
          <p:nvPr>
            <p:ph idx="1"/>
          </p:nvPr>
        </p:nvSpPr>
        <p:spPr/>
        <p:txBody>
          <a:bodyPr>
            <a:normAutofit lnSpcReduction="10000"/>
          </a:bodyPr>
          <a:lstStyle/>
          <a:p>
            <a:r>
              <a:rPr lang="en-GB" dirty="0"/>
              <a:t>Patient flow - emergency care performance and ambulance handovers</a:t>
            </a:r>
          </a:p>
          <a:p>
            <a:r>
              <a:rPr lang="en-GB" dirty="0"/>
              <a:t>Cancer and elective waiting lists reduction</a:t>
            </a:r>
          </a:p>
          <a:p>
            <a:r>
              <a:rPr lang="en-GB" dirty="0"/>
              <a:t>Start process to procure a new group-wide Electronic Patient Record system – key enabler in transforming clinical pathways and improving efficient care delivery</a:t>
            </a:r>
          </a:p>
          <a:p>
            <a:r>
              <a:rPr lang="en-GB" dirty="0"/>
              <a:t>Staff – recruitment and retention, leadership development and health and wellbeing</a:t>
            </a:r>
          </a:p>
          <a:p>
            <a:r>
              <a:rPr lang="en-GB" dirty="0"/>
              <a:t>Financial plan </a:t>
            </a:r>
          </a:p>
        </p:txBody>
      </p:sp>
    </p:spTree>
    <p:extLst>
      <p:ext uri="{BB962C8B-B14F-4D97-AF65-F5344CB8AC3E}">
        <p14:creationId xmlns:p14="http://schemas.microsoft.com/office/powerpoint/2010/main" val="4186216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6000" b="1" dirty="0">
                <a:solidFill>
                  <a:srgbClr val="005EB8"/>
                </a:solidFill>
                <a:cs typeface="Arial" panose="020B0604020202020204" pitchFamily="34" charset="0"/>
              </a:rPr>
              <a:t>Questions</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307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9607193" cy="2397838"/>
          </a:xfrm>
        </p:spPr>
        <p:txBody>
          <a:bodyPr>
            <a:noAutofit/>
          </a:bodyPr>
          <a:lstStyle/>
          <a:p>
            <a:r>
              <a:rPr lang="en-GB" sz="4000" b="1" dirty="0">
                <a:solidFill>
                  <a:srgbClr val="005EB8"/>
                </a:solidFill>
                <a:cs typeface="Arial" panose="020B0604020202020204" pitchFamily="34" charset="0"/>
              </a:rPr>
              <a:t>Financial performance review 2023/24</a:t>
            </a:r>
          </a:p>
        </p:txBody>
      </p:sp>
      <p:sp>
        <p:nvSpPr>
          <p:cNvPr id="3" name="Content Placeholder 2"/>
          <p:cNvSpPr>
            <a:spLocks noGrp="1"/>
          </p:cNvSpPr>
          <p:nvPr>
            <p:ph idx="1"/>
          </p:nvPr>
        </p:nvSpPr>
        <p:spPr>
          <a:xfrm>
            <a:off x="756007" y="3603871"/>
            <a:ext cx="6406794" cy="893156"/>
          </a:xfrm>
        </p:spPr>
        <p:txBody>
          <a:bodyPr>
            <a:noAutofit/>
          </a:bodyPr>
          <a:lstStyle/>
          <a:p>
            <a:pPr marL="0" indent="0">
              <a:lnSpc>
                <a:spcPct val="100000"/>
              </a:lnSpc>
              <a:spcBef>
                <a:spcPts val="0"/>
              </a:spcBef>
              <a:buNone/>
            </a:pPr>
            <a:r>
              <a:rPr lang="en-GB" dirty="0">
                <a:solidFill>
                  <a:schemeClr val="tx1"/>
                </a:solidFill>
                <a:latin typeface="Arial" panose="020B0604020202020204" pitchFamily="34" charset="0"/>
                <a:cs typeface="Arial" panose="020B0604020202020204" pitchFamily="34" charset="0"/>
              </a:rPr>
              <a:t>Philippa Russell</a:t>
            </a:r>
          </a:p>
          <a:p>
            <a:pPr marL="0" indent="0">
              <a:lnSpc>
                <a:spcPct val="100000"/>
              </a:lnSpc>
              <a:spcBef>
                <a:spcPts val="0"/>
              </a:spcBef>
              <a:buNone/>
            </a:pPr>
            <a:r>
              <a:rPr lang="en-GB" dirty="0">
                <a:solidFill>
                  <a:schemeClr val="tx1"/>
                </a:solidFill>
                <a:latin typeface="Arial" panose="020B0604020202020204" pitchFamily="34" charset="0"/>
                <a:cs typeface="Arial" panose="020B0604020202020204" pitchFamily="34" charset="0"/>
              </a:rPr>
              <a:t>Deputy Group Chief Financial Officer</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06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8FBAAC-C6CB-27E7-9BB1-DFFBFACC229A}"/>
              </a:ext>
            </a:extLst>
          </p:cNvPr>
          <p:cNvSpPr txBox="1">
            <a:spLocks/>
          </p:cNvSpPr>
          <p:nvPr/>
        </p:nvSpPr>
        <p:spPr bwMode="auto">
          <a:xfrm>
            <a:off x="1675884" y="1193200"/>
            <a:ext cx="76616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GB" sz="2400" dirty="0">
                <a:solidFill>
                  <a:schemeClr val="accent1"/>
                </a:solidFill>
                <a:latin typeface="Arial" panose="020B0604020202020204" pitchFamily="34" charset="0"/>
                <a:cs typeface="Arial" panose="020B0604020202020204" pitchFamily="34" charset="0"/>
              </a:rPr>
              <a:t>Independent Auditor's report to the Council of Governors of Northern Lincolnshire and Goole NHS Foundation Trust</a:t>
            </a:r>
          </a:p>
        </p:txBody>
      </p:sp>
      <p:sp>
        <p:nvSpPr>
          <p:cNvPr id="5" name="Rectangle 4">
            <a:extLst>
              <a:ext uri="{FF2B5EF4-FFF2-40B4-BE49-F238E27FC236}">
                <a16:creationId xmlns:a16="http://schemas.microsoft.com/office/drawing/2014/main" id="{A1BB3DF2-6D93-3F2E-3B2F-638E49421589}"/>
              </a:ext>
            </a:extLst>
          </p:cNvPr>
          <p:cNvSpPr/>
          <p:nvPr/>
        </p:nvSpPr>
        <p:spPr>
          <a:xfrm>
            <a:off x="1696720" y="2227580"/>
            <a:ext cx="7924800" cy="378565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“In our opinion the financial statements:</a:t>
            </a:r>
          </a:p>
          <a:p>
            <a:r>
              <a:rPr lang="en-GB" sz="2400" dirty="0">
                <a:latin typeface="Arial" panose="020B0604020202020204" pitchFamily="34" charset="0"/>
                <a:cs typeface="Arial" panose="020B0604020202020204" pitchFamily="34" charset="0"/>
              </a:rPr>
              <a:t>…give a true and fair view of the financial position of Northern Lincolnshire and Goole NHS Foundation Trust as at 31 March 2024 and of its expenditure and income for the year then ended;</a:t>
            </a:r>
          </a:p>
          <a:p>
            <a:r>
              <a:rPr lang="en-GB" sz="2400" dirty="0">
                <a:latin typeface="Arial" panose="020B0604020202020204" pitchFamily="34" charset="0"/>
                <a:cs typeface="Arial" panose="020B0604020202020204" pitchFamily="34" charset="0"/>
              </a:rPr>
              <a:t>…have been properly prepared in accordance with the Department of Health and Social Care Group Accounting Manual 2023-24; and</a:t>
            </a:r>
          </a:p>
          <a:p>
            <a:r>
              <a:rPr lang="en-GB" sz="2400" dirty="0">
                <a:latin typeface="Arial" panose="020B0604020202020204" pitchFamily="34" charset="0"/>
                <a:cs typeface="Arial" panose="020B0604020202020204" pitchFamily="34" charset="0"/>
              </a:rPr>
              <a:t>…have been prepared in accordance with the National Health Service Act 2006.”</a:t>
            </a:r>
          </a:p>
        </p:txBody>
      </p:sp>
    </p:spTree>
    <p:extLst>
      <p:ext uri="{BB962C8B-B14F-4D97-AF65-F5344CB8AC3E}">
        <p14:creationId xmlns:p14="http://schemas.microsoft.com/office/powerpoint/2010/main" val="2967003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AAD0025-D6A3-AD54-A45F-2B75925B1DC5}"/>
              </a:ext>
            </a:extLst>
          </p:cNvPr>
          <p:cNvSpPr txBox="1">
            <a:spLocks/>
          </p:cNvSpPr>
          <p:nvPr/>
        </p:nvSpPr>
        <p:spPr>
          <a:xfrm>
            <a:off x="1740738" y="878394"/>
            <a:ext cx="8710524" cy="63709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3600" b="1" dirty="0">
                <a:solidFill>
                  <a:schemeClr val="accent1"/>
                </a:solidFill>
                <a:latin typeface="Arial"/>
              </a:rPr>
              <a:t>Basis for Opinion</a:t>
            </a:r>
          </a:p>
          <a:p>
            <a:pPr algn="ctr"/>
            <a:endParaRPr lang="en-GB" altLang="en-US" dirty="0">
              <a:latin typeface="Arial"/>
            </a:endParaRPr>
          </a:p>
          <a:p>
            <a:r>
              <a:rPr lang="en-GB" altLang="en-US" dirty="0">
                <a:latin typeface="Arial"/>
              </a:rPr>
              <a:t>“…..We believe that the audit evidence we have obtained is sufficient and appropriate to provide a basis for our opinion.”</a:t>
            </a:r>
          </a:p>
          <a:p>
            <a:endParaRPr lang="en-GB" dirty="0">
              <a:latin typeface="Arial"/>
            </a:endParaRPr>
          </a:p>
          <a:p>
            <a:pPr marL="0" indent="0">
              <a:buNone/>
            </a:pPr>
            <a:r>
              <a:rPr lang="en-GB" sz="3600" b="1" dirty="0">
                <a:solidFill>
                  <a:schemeClr val="accent1"/>
                </a:solidFill>
                <a:latin typeface="Arial"/>
              </a:rPr>
              <a:t>Going Concern</a:t>
            </a:r>
          </a:p>
          <a:p>
            <a:pPr algn="ctr"/>
            <a:endParaRPr lang="en-GB" dirty="0">
              <a:latin typeface="Arial"/>
            </a:endParaRPr>
          </a:p>
          <a:p>
            <a:r>
              <a:rPr lang="en-GB" dirty="0">
                <a:latin typeface="Arial"/>
              </a:rPr>
              <a:t>“….. We have not identified any material uncertainties relating to events or conditions that, individually or collectively, may cast significant doubt on the Trust’s ability to continue as a going concern for a period of at least twelve months from when the financial statements are authorised for issue.”</a:t>
            </a:r>
          </a:p>
          <a:p>
            <a:pPr algn="ctr"/>
            <a:endParaRPr lang="en-GB" dirty="0">
              <a:latin typeface="Arial"/>
            </a:endParaRPr>
          </a:p>
          <a:p>
            <a:pPr algn="ctr"/>
            <a:endParaRPr lang="en-GB" dirty="0">
              <a:latin typeface="Arial"/>
            </a:endParaRPr>
          </a:p>
          <a:p>
            <a:pPr algn="ctr"/>
            <a:endParaRPr lang="en-GB" dirty="0">
              <a:latin typeface="Arial"/>
            </a:endParaRPr>
          </a:p>
          <a:p>
            <a:pPr algn="ctr"/>
            <a:endParaRPr lang="en-GB" dirty="0">
              <a:latin typeface="Arial"/>
            </a:endParaRPr>
          </a:p>
          <a:p>
            <a:pPr algn="ctr"/>
            <a:endParaRPr lang="en-GB" dirty="0">
              <a:latin typeface="Arial"/>
            </a:endParaRPr>
          </a:p>
          <a:p>
            <a:pPr algn="ctr"/>
            <a:endParaRPr lang="en-GB" altLang="en-US" b="1" dirty="0">
              <a:latin typeface="Arial"/>
            </a:endParaRPr>
          </a:p>
          <a:p>
            <a:pPr algn="ctr"/>
            <a:endParaRPr lang="en-GB" dirty="0"/>
          </a:p>
        </p:txBody>
      </p:sp>
    </p:spTree>
    <p:extLst>
      <p:ext uri="{BB962C8B-B14F-4D97-AF65-F5344CB8AC3E}">
        <p14:creationId xmlns:p14="http://schemas.microsoft.com/office/powerpoint/2010/main" val="4198181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B99E71-EF7F-8F6B-844C-AFB84FCA0B24}"/>
              </a:ext>
            </a:extLst>
          </p:cNvPr>
          <p:cNvSpPr txBox="1">
            <a:spLocks/>
          </p:cNvSpPr>
          <p:nvPr/>
        </p:nvSpPr>
        <p:spPr>
          <a:xfrm>
            <a:off x="2133600" y="1382531"/>
            <a:ext cx="7772400" cy="73866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kern="1200">
                <a:solidFill>
                  <a:schemeClr val="tx2"/>
                </a:solidFill>
                <a:latin typeface="Arial" panose="020B0604020202020204" pitchFamily="34" charset="0"/>
                <a:ea typeface="+mj-ea"/>
                <a:cs typeface="Arial" panose="020B0604020202020204" pitchFamily="34" charset="0"/>
              </a:defRPr>
            </a:lvl1pPr>
          </a:lstStyle>
          <a:p>
            <a:r>
              <a:rPr lang="en-GB" altLang="en-US" sz="3600" dirty="0">
                <a:solidFill>
                  <a:schemeClr val="accent1"/>
                </a:solidFill>
                <a:latin typeface="Arial"/>
              </a:rPr>
              <a:t>The Trust achieved its control total in 2023/24:</a:t>
            </a:r>
            <a:br>
              <a:rPr lang="en-GB" altLang="en-US" sz="2400" dirty="0">
                <a:solidFill>
                  <a:schemeClr val="accent1"/>
                </a:solidFill>
                <a:latin typeface="Arial"/>
              </a:rPr>
            </a:br>
            <a:br>
              <a:rPr lang="en-GB" altLang="en-US" sz="2400" dirty="0">
                <a:solidFill>
                  <a:schemeClr val="accent1"/>
                </a:solidFill>
                <a:latin typeface="Arial"/>
              </a:rPr>
            </a:br>
            <a:endParaRPr lang="en-GB" sz="2400" dirty="0">
              <a:solidFill>
                <a:schemeClr val="accent1"/>
              </a:solidFill>
            </a:endParaRPr>
          </a:p>
        </p:txBody>
      </p:sp>
      <p:sp>
        <p:nvSpPr>
          <p:cNvPr id="5" name="Rectangle 4">
            <a:extLst>
              <a:ext uri="{FF2B5EF4-FFF2-40B4-BE49-F238E27FC236}">
                <a16:creationId xmlns:a16="http://schemas.microsoft.com/office/drawing/2014/main" id="{CE1465AF-CF09-F2D9-AFA6-A16B264DE8FC}"/>
              </a:ext>
            </a:extLst>
          </p:cNvPr>
          <p:cNvSpPr/>
          <p:nvPr/>
        </p:nvSpPr>
        <p:spPr>
          <a:xfrm>
            <a:off x="1462314" y="1066800"/>
            <a:ext cx="9114971" cy="5016758"/>
          </a:xfrm>
          <a:prstGeom prst="rect">
            <a:avLst/>
          </a:prstGeom>
        </p:spPr>
        <p:txBody>
          <a:bodyPr wrap="square">
            <a:spAutoFit/>
          </a:bodyPr>
          <a:lstStyle/>
          <a:p>
            <a:endParaRPr lang="en-GB" sz="2000" b="1" dirty="0">
              <a:solidFill>
                <a:schemeClr val="accent1"/>
              </a:solidFill>
              <a:latin typeface="Arial" panose="020B0604020202020204" pitchFamily="34" charset="0"/>
              <a:cs typeface="Arial" panose="020B0604020202020204" pitchFamily="34" charset="0"/>
            </a:endParaRPr>
          </a:p>
          <a:p>
            <a:r>
              <a:rPr lang="en-GB" sz="2000" b="1" dirty="0">
                <a:solidFill>
                  <a:schemeClr val="accent1"/>
                </a:solidFill>
                <a:latin typeface="Arial" panose="020B0604020202020204" pitchFamily="34" charset="0"/>
                <a:cs typeface="Arial" panose="020B0604020202020204" pitchFamily="34" charset="0"/>
              </a:rPr>
              <a:t>							</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							£’000s</a:t>
            </a:r>
          </a:p>
          <a:p>
            <a:endParaRPr lang="en-GB"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Deficit as per accounts					</a:t>
            </a:r>
            <a:r>
              <a:rPr lang="en-GB" sz="2000" dirty="0">
                <a:solidFill>
                  <a:srgbClr val="FF0000"/>
                </a:solidFill>
                <a:latin typeface="Arial" panose="020B0604020202020204" pitchFamily="34" charset="0"/>
                <a:cs typeface="Arial" panose="020B0604020202020204" pitchFamily="34" charset="0"/>
              </a:rPr>
              <a:t>(18,625)</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Remove impairments					17,632</a:t>
            </a:r>
          </a:p>
          <a:p>
            <a:r>
              <a:rPr lang="en-GB" sz="2000" dirty="0">
                <a:latin typeface="Arial" panose="020B0604020202020204" pitchFamily="34" charset="0"/>
                <a:cs typeface="Arial" panose="020B0604020202020204" pitchFamily="34" charset="0"/>
              </a:rPr>
              <a:t>Remove grants and donation impact			953</a:t>
            </a:r>
          </a:p>
          <a:p>
            <a:r>
              <a:rPr lang="en-GB" sz="2000" dirty="0">
                <a:latin typeface="Arial" panose="020B0604020202020204" pitchFamily="34" charset="0"/>
                <a:cs typeface="Arial" panose="020B0604020202020204" pitchFamily="34" charset="0"/>
              </a:rPr>
              <a:t>Remove impact of DHSC procured inventories		165								</a:t>
            </a:r>
          </a:p>
          <a:p>
            <a:r>
              <a:rPr lang="en-GB" sz="2000" dirty="0">
                <a:latin typeface="Arial" panose="020B0604020202020204" pitchFamily="34" charset="0"/>
                <a:cs typeface="Arial" panose="020B0604020202020204" pitchFamily="34" charset="0"/>
              </a:rPr>
              <a:t>Adjusted Financial Position				</a:t>
            </a:r>
            <a:r>
              <a:rPr lang="en-GB" sz="2000" b="1" dirty="0">
                <a:latin typeface="Arial" panose="020B0604020202020204" pitchFamily="34" charset="0"/>
                <a:cs typeface="Arial" panose="020B0604020202020204" pitchFamily="34" charset="0"/>
              </a:rPr>
              <a:t>125</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Control Total						0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Improvement on control total				</a:t>
            </a:r>
            <a:r>
              <a:rPr lang="en-GB" sz="2000" b="1" dirty="0">
                <a:latin typeface="Arial" panose="020B0604020202020204" pitchFamily="34" charset="0"/>
                <a:cs typeface="Arial" panose="020B0604020202020204" pitchFamily="34" charset="0"/>
              </a:rPr>
              <a:t>125</a:t>
            </a:r>
          </a:p>
        </p:txBody>
      </p:sp>
    </p:spTree>
    <p:extLst>
      <p:ext uri="{BB962C8B-B14F-4D97-AF65-F5344CB8AC3E}">
        <p14:creationId xmlns:p14="http://schemas.microsoft.com/office/powerpoint/2010/main" val="1949783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03A3-5DC8-9BA6-3B11-3DE992B870C8}"/>
              </a:ext>
            </a:extLst>
          </p:cNvPr>
          <p:cNvSpPr>
            <a:spLocks noGrp="1"/>
          </p:cNvSpPr>
          <p:nvPr>
            <p:ph type="title"/>
          </p:nvPr>
        </p:nvSpPr>
        <p:spPr/>
        <p:txBody>
          <a:bodyPr/>
          <a:lstStyle/>
          <a:p>
            <a:r>
              <a:rPr lang="en-GB" altLang="en-US" dirty="0">
                <a:latin typeface="Arial" charset="0"/>
                <a:cs typeface="Arial" charset="0"/>
              </a:rPr>
              <a:t>Financial regime 2023/24</a:t>
            </a:r>
            <a:endParaRPr lang="en-GB" dirty="0"/>
          </a:p>
        </p:txBody>
      </p:sp>
      <p:sp>
        <p:nvSpPr>
          <p:cNvPr id="3" name="Content Placeholder 2">
            <a:extLst>
              <a:ext uri="{FF2B5EF4-FFF2-40B4-BE49-F238E27FC236}">
                <a16:creationId xmlns:a16="http://schemas.microsoft.com/office/drawing/2014/main" id="{9C17BAFD-E73A-042F-CDB6-9F24FD62A99D}"/>
              </a:ext>
            </a:extLst>
          </p:cNvPr>
          <p:cNvSpPr>
            <a:spLocks noGrp="1"/>
          </p:cNvSpPr>
          <p:nvPr>
            <p:ph idx="1"/>
          </p:nvPr>
        </p:nvSpPr>
        <p:spPr/>
        <p:txBody>
          <a:bodyPr>
            <a:normAutofit fontScale="85000" lnSpcReduction="10000"/>
          </a:bodyPr>
          <a:lstStyle/>
          <a:p>
            <a:pPr>
              <a:lnSpc>
                <a:spcPct val="120000"/>
              </a:lnSpc>
              <a:spcBef>
                <a:spcPts val="0"/>
              </a:spcBef>
            </a:pPr>
            <a:r>
              <a:rPr lang="en-GB" sz="3200" dirty="0"/>
              <a:t>Block funding continued for non-elective and emergency care – with inflationary uplifts. Planned care moved to a variable contract</a:t>
            </a:r>
          </a:p>
          <a:p>
            <a:pPr>
              <a:lnSpc>
                <a:spcPct val="120000"/>
              </a:lnSpc>
              <a:spcBef>
                <a:spcPts val="0"/>
              </a:spcBef>
            </a:pPr>
            <a:r>
              <a:rPr lang="en-GB" sz="3200" dirty="0"/>
              <a:t>The Elective Recovery Fund (ERF) continued to incentivise the delivery of elective activity to reduce waiting times using 2019/20 activity levels as the baseline</a:t>
            </a:r>
          </a:p>
          <a:p>
            <a:pPr>
              <a:lnSpc>
                <a:spcPct val="120000"/>
              </a:lnSpc>
              <a:spcBef>
                <a:spcPts val="0"/>
              </a:spcBef>
            </a:pPr>
            <a:r>
              <a:rPr lang="en-GB" sz="3200" dirty="0"/>
              <a:t>A fixed envelope for COVID-19 costs remained within the block payment but significantly lower than previous years</a:t>
            </a:r>
          </a:p>
          <a:p>
            <a:pPr>
              <a:lnSpc>
                <a:spcPct val="120000"/>
              </a:lnSpc>
              <a:spcBef>
                <a:spcPts val="0"/>
              </a:spcBef>
            </a:pPr>
            <a:r>
              <a:rPr lang="en-GB" sz="3200" dirty="0"/>
              <a:t>Pass through funding system in place for NHSE high-cost drugs and devices</a:t>
            </a:r>
          </a:p>
          <a:p>
            <a:endParaRPr lang="en-GB" dirty="0"/>
          </a:p>
        </p:txBody>
      </p:sp>
    </p:spTree>
    <p:extLst>
      <p:ext uri="{BB962C8B-B14F-4D97-AF65-F5344CB8AC3E}">
        <p14:creationId xmlns:p14="http://schemas.microsoft.com/office/powerpoint/2010/main" val="202793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8B8208-5BF9-5324-2726-36D83052E719}"/>
              </a:ext>
            </a:extLst>
          </p:cNvPr>
          <p:cNvSpPr txBox="1">
            <a:spLocks/>
          </p:cNvSpPr>
          <p:nvPr/>
        </p:nvSpPr>
        <p:spPr bwMode="auto">
          <a:xfrm>
            <a:off x="1858723" y="830496"/>
            <a:ext cx="7661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GB" sz="3600" dirty="0">
                <a:solidFill>
                  <a:schemeClr val="accent1"/>
                </a:solidFill>
                <a:latin typeface="Arial"/>
              </a:rPr>
              <a:t>Where our money came from</a:t>
            </a:r>
          </a:p>
        </p:txBody>
      </p:sp>
      <p:sp>
        <p:nvSpPr>
          <p:cNvPr id="5" name="TextBox 4">
            <a:extLst>
              <a:ext uri="{FF2B5EF4-FFF2-40B4-BE49-F238E27FC236}">
                <a16:creationId xmlns:a16="http://schemas.microsoft.com/office/drawing/2014/main" id="{209C2CB1-E230-160A-F832-5AE2BF18128A}"/>
              </a:ext>
            </a:extLst>
          </p:cNvPr>
          <p:cNvSpPr txBox="1"/>
          <p:nvPr/>
        </p:nvSpPr>
        <p:spPr>
          <a:xfrm>
            <a:off x="1842224" y="1386989"/>
            <a:ext cx="7515135" cy="400110"/>
          </a:xfrm>
          <a:prstGeom prst="rect">
            <a:avLst/>
          </a:prstGeom>
          <a:noFill/>
        </p:spPr>
        <p:txBody>
          <a:bodyPr wrap="square" rtlCol="0">
            <a:spAutoFit/>
          </a:bodyPr>
          <a:lstStyle/>
          <a:p>
            <a:pPr fontAlgn="base">
              <a:spcBef>
                <a:spcPct val="0"/>
              </a:spcBef>
              <a:spcAft>
                <a:spcPct val="0"/>
              </a:spcAft>
            </a:pPr>
            <a:r>
              <a:rPr lang="en-GB" altLang="en-US" sz="2000" dirty="0">
                <a:latin typeface="Arial" charset="0"/>
              </a:rPr>
              <a:t>Our operating income in 2023/24 was £574m, as shown below:</a:t>
            </a:r>
          </a:p>
        </p:txBody>
      </p:sp>
      <p:graphicFrame>
        <p:nvGraphicFramePr>
          <p:cNvPr id="6" name="Chart 5">
            <a:extLst>
              <a:ext uri="{FF2B5EF4-FFF2-40B4-BE49-F238E27FC236}">
                <a16:creationId xmlns:a16="http://schemas.microsoft.com/office/drawing/2014/main" id="{9731ECB4-C6FE-341A-14D7-0BE17768CB2A}"/>
              </a:ext>
            </a:extLst>
          </p:cNvPr>
          <p:cNvGraphicFramePr>
            <a:graphicFrameLocks/>
          </p:cNvGraphicFramePr>
          <p:nvPr>
            <p:extLst>
              <p:ext uri="{D42A27DB-BD31-4B8C-83A1-F6EECF244321}">
                <p14:modId xmlns:p14="http://schemas.microsoft.com/office/powerpoint/2010/main" val="1304781235"/>
              </p:ext>
            </p:extLst>
          </p:nvPr>
        </p:nvGraphicFramePr>
        <p:xfrm>
          <a:off x="2352675" y="2217952"/>
          <a:ext cx="7486651" cy="3962401"/>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43770761-939E-94CC-4E66-FDBC32E343A9}"/>
              </a:ext>
            </a:extLst>
          </p:cNvPr>
          <p:cNvPicPr>
            <a:picLocks noChangeAspect="1"/>
          </p:cNvPicPr>
          <p:nvPr/>
        </p:nvPicPr>
        <p:blipFill>
          <a:blip r:embed="rId3"/>
          <a:stretch>
            <a:fillRect/>
          </a:stretch>
        </p:blipFill>
        <p:spPr>
          <a:xfrm>
            <a:off x="1919536" y="2162911"/>
            <a:ext cx="8352928" cy="4072481"/>
          </a:xfrm>
          <a:prstGeom prst="rect">
            <a:avLst/>
          </a:prstGeom>
        </p:spPr>
      </p:pic>
    </p:spTree>
    <p:extLst>
      <p:ext uri="{BB962C8B-B14F-4D97-AF65-F5344CB8AC3E}">
        <p14:creationId xmlns:p14="http://schemas.microsoft.com/office/powerpoint/2010/main" val="368787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4000" b="1" dirty="0">
                <a:solidFill>
                  <a:srgbClr val="005EB8"/>
                </a:solidFill>
                <a:cs typeface="Arial" panose="020B0604020202020204" pitchFamily="34" charset="0"/>
              </a:rPr>
              <a:t>Introduction and welcome</a:t>
            </a:r>
          </a:p>
        </p:txBody>
      </p:sp>
      <p:sp>
        <p:nvSpPr>
          <p:cNvPr id="3" name="Content Placeholder 2"/>
          <p:cNvSpPr>
            <a:spLocks noGrp="1"/>
          </p:cNvSpPr>
          <p:nvPr>
            <p:ph idx="1"/>
          </p:nvPr>
        </p:nvSpPr>
        <p:spPr>
          <a:xfrm>
            <a:off x="756006" y="3781586"/>
            <a:ext cx="5339993" cy="893156"/>
          </a:xfrm>
        </p:spPr>
        <p:txBody>
          <a:bodyPr>
            <a:noAutofit/>
          </a:bodyPr>
          <a:lstStyle/>
          <a:p>
            <a:pPr marL="0" indent="0">
              <a:lnSpc>
                <a:spcPct val="100000"/>
              </a:lnSpc>
              <a:spcBef>
                <a:spcPts val="0"/>
              </a:spcBef>
              <a:buNone/>
            </a:pPr>
            <a:r>
              <a:rPr lang="en-GB" dirty="0">
                <a:solidFill>
                  <a:schemeClr val="tx1"/>
                </a:solidFill>
                <a:latin typeface="Arial" panose="020B0604020202020204" pitchFamily="34" charset="0"/>
                <a:cs typeface="Arial" panose="020B0604020202020204" pitchFamily="34" charset="0"/>
              </a:rPr>
              <a:t>Sean Lyons</a:t>
            </a:r>
          </a:p>
          <a:p>
            <a:pPr marL="0" indent="0">
              <a:lnSpc>
                <a:spcPct val="100000"/>
              </a:lnSpc>
              <a:spcBef>
                <a:spcPts val="0"/>
              </a:spcBef>
              <a:buNone/>
            </a:pPr>
            <a:r>
              <a:rPr lang="en-GB" dirty="0">
                <a:solidFill>
                  <a:schemeClr val="tx1"/>
                </a:solidFill>
                <a:latin typeface="Arial" panose="020B0604020202020204" pitchFamily="34" charset="0"/>
                <a:cs typeface="Arial" panose="020B0604020202020204" pitchFamily="34" charset="0"/>
              </a:rPr>
              <a:t>Chair</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311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B1401E-895F-4DE1-83F8-ED68995F9C83}"/>
              </a:ext>
            </a:extLst>
          </p:cNvPr>
          <p:cNvSpPr txBox="1">
            <a:spLocks/>
          </p:cNvSpPr>
          <p:nvPr/>
        </p:nvSpPr>
        <p:spPr bwMode="auto">
          <a:xfrm>
            <a:off x="1919536" y="880604"/>
            <a:ext cx="7661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GB" altLang="en-US" sz="3600" dirty="0">
                <a:solidFill>
                  <a:schemeClr val="accent1"/>
                </a:solidFill>
                <a:latin typeface="Arial"/>
              </a:rPr>
              <a:t>How we spent our money</a:t>
            </a:r>
            <a:endParaRPr lang="en-GB" sz="3600" dirty="0">
              <a:solidFill>
                <a:schemeClr val="accent1"/>
              </a:solidFill>
            </a:endParaRPr>
          </a:p>
        </p:txBody>
      </p:sp>
      <p:sp>
        <p:nvSpPr>
          <p:cNvPr id="5" name="TextBox 4">
            <a:extLst>
              <a:ext uri="{FF2B5EF4-FFF2-40B4-BE49-F238E27FC236}">
                <a16:creationId xmlns:a16="http://schemas.microsoft.com/office/drawing/2014/main" id="{FA4855A9-F0C6-E13A-2261-1836E0F50351}"/>
              </a:ext>
            </a:extLst>
          </p:cNvPr>
          <p:cNvSpPr txBox="1"/>
          <p:nvPr/>
        </p:nvSpPr>
        <p:spPr>
          <a:xfrm>
            <a:off x="1919536" y="1460282"/>
            <a:ext cx="8717984" cy="400110"/>
          </a:xfrm>
          <a:prstGeom prst="rect">
            <a:avLst/>
          </a:prstGeom>
          <a:noFill/>
        </p:spPr>
        <p:txBody>
          <a:bodyPr wrap="square" rtlCol="0">
            <a:spAutoFit/>
          </a:bodyPr>
          <a:lstStyle/>
          <a:p>
            <a:pPr fontAlgn="base">
              <a:spcBef>
                <a:spcPct val="0"/>
              </a:spcBef>
              <a:spcAft>
                <a:spcPct val="0"/>
              </a:spcAft>
            </a:pPr>
            <a:r>
              <a:rPr lang="en-GB" altLang="en-US" sz="2000" dirty="0">
                <a:latin typeface="Arial" charset="0"/>
              </a:rPr>
              <a:t>Our operating expenditure in 2023/24 was £588.2m, as shown below:</a:t>
            </a:r>
          </a:p>
        </p:txBody>
      </p:sp>
      <p:pic>
        <p:nvPicPr>
          <p:cNvPr id="6" name="Picture 5">
            <a:extLst>
              <a:ext uri="{FF2B5EF4-FFF2-40B4-BE49-F238E27FC236}">
                <a16:creationId xmlns:a16="http://schemas.microsoft.com/office/drawing/2014/main" id="{ABF38909-E1BB-5EE3-4DCD-992710A1BA9D}"/>
              </a:ext>
            </a:extLst>
          </p:cNvPr>
          <p:cNvPicPr>
            <a:picLocks noChangeAspect="1"/>
          </p:cNvPicPr>
          <p:nvPr/>
        </p:nvPicPr>
        <p:blipFill>
          <a:blip r:embed="rId2"/>
          <a:stretch>
            <a:fillRect/>
          </a:stretch>
        </p:blipFill>
        <p:spPr>
          <a:xfrm>
            <a:off x="2041576" y="2240177"/>
            <a:ext cx="7488832" cy="4163929"/>
          </a:xfrm>
          <a:prstGeom prst="rect">
            <a:avLst/>
          </a:prstGeom>
        </p:spPr>
      </p:pic>
    </p:spTree>
    <p:extLst>
      <p:ext uri="{BB962C8B-B14F-4D97-AF65-F5344CB8AC3E}">
        <p14:creationId xmlns:p14="http://schemas.microsoft.com/office/powerpoint/2010/main" val="3392914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3592D2-7F8B-5A34-7663-DA85814916C8}"/>
              </a:ext>
            </a:extLst>
          </p:cNvPr>
          <p:cNvSpPr txBox="1">
            <a:spLocks/>
          </p:cNvSpPr>
          <p:nvPr/>
        </p:nvSpPr>
        <p:spPr bwMode="auto">
          <a:xfrm>
            <a:off x="1905000" y="828976"/>
            <a:ext cx="766167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GB" altLang="en-US" sz="3600" dirty="0">
                <a:solidFill>
                  <a:schemeClr val="accent1"/>
                </a:solidFill>
                <a:latin typeface="Arial"/>
              </a:rPr>
              <a:t>Trust asset base</a:t>
            </a:r>
            <a:br>
              <a:rPr lang="en-GB" altLang="en-US" sz="3600" dirty="0">
                <a:solidFill>
                  <a:schemeClr val="accent1"/>
                </a:solidFill>
                <a:latin typeface="Arial"/>
              </a:rPr>
            </a:br>
            <a:endParaRPr lang="en-GB" sz="3600" dirty="0">
              <a:solidFill>
                <a:schemeClr val="accent1"/>
              </a:solidFill>
            </a:endParaRPr>
          </a:p>
        </p:txBody>
      </p:sp>
      <p:sp>
        <p:nvSpPr>
          <p:cNvPr id="5" name="TextBox 4">
            <a:extLst>
              <a:ext uri="{FF2B5EF4-FFF2-40B4-BE49-F238E27FC236}">
                <a16:creationId xmlns:a16="http://schemas.microsoft.com/office/drawing/2014/main" id="{C7CC7958-695B-2D70-7568-831A095BB959}"/>
              </a:ext>
            </a:extLst>
          </p:cNvPr>
          <p:cNvSpPr txBox="1"/>
          <p:nvPr/>
        </p:nvSpPr>
        <p:spPr>
          <a:xfrm>
            <a:off x="1905000" y="1681768"/>
            <a:ext cx="8458200" cy="4801314"/>
          </a:xfrm>
          <a:prstGeom prst="rect">
            <a:avLst/>
          </a:prstGeom>
          <a:noFill/>
        </p:spPr>
        <p:txBody>
          <a:bodyPr wrap="square" rtlCol="0">
            <a:spAutoFit/>
          </a:bodyPr>
          <a:lstStyle/>
          <a:p>
            <a:pPr fontAlgn="base">
              <a:spcBef>
                <a:spcPct val="0"/>
              </a:spcBef>
              <a:spcAft>
                <a:spcPct val="0"/>
              </a:spcAft>
            </a:pPr>
            <a:r>
              <a:rPr lang="en-GB" altLang="en-US" dirty="0">
                <a:latin typeface="Arial" charset="0"/>
              </a:rPr>
              <a:t>The value of the Trust’s fixed assets at 31 March 2024 was £294m, as shown below.</a:t>
            </a: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algn="ctr" fontAlgn="base">
              <a:spcBef>
                <a:spcPct val="0"/>
              </a:spcBef>
              <a:spcAft>
                <a:spcPct val="0"/>
              </a:spcAft>
            </a:pPr>
            <a:endParaRPr lang="en-GB" altLang="en-US" dirty="0">
              <a:latin typeface="Arial" charset="0"/>
            </a:endParaRPr>
          </a:p>
          <a:p>
            <a:pPr fontAlgn="base">
              <a:spcBef>
                <a:spcPct val="0"/>
              </a:spcBef>
              <a:spcAft>
                <a:spcPct val="0"/>
              </a:spcAft>
            </a:pPr>
            <a:endParaRPr lang="en-GB" altLang="en-US" dirty="0">
              <a:latin typeface="Arial" charset="0"/>
            </a:endParaRPr>
          </a:p>
          <a:p>
            <a:pPr fontAlgn="base">
              <a:spcBef>
                <a:spcPct val="0"/>
              </a:spcBef>
              <a:spcAft>
                <a:spcPct val="0"/>
              </a:spcAft>
            </a:pPr>
            <a:endParaRPr lang="en-GB" altLang="en-US" dirty="0">
              <a:latin typeface="Arial" charset="0"/>
            </a:endParaRPr>
          </a:p>
          <a:p>
            <a:pPr fontAlgn="base">
              <a:spcBef>
                <a:spcPct val="0"/>
              </a:spcBef>
              <a:spcAft>
                <a:spcPct val="0"/>
              </a:spcAft>
            </a:pPr>
            <a:r>
              <a:rPr lang="en-GB" altLang="en-US" dirty="0">
                <a:latin typeface="Arial" charset="0"/>
              </a:rPr>
              <a:t>The buildings valuation is based on a desktop revaluation from a 3</a:t>
            </a:r>
            <a:r>
              <a:rPr lang="en-GB" altLang="en-US" baseline="30000" dirty="0">
                <a:latin typeface="Arial" charset="0"/>
              </a:rPr>
              <a:t>rd</a:t>
            </a:r>
            <a:r>
              <a:rPr lang="en-GB" altLang="en-US" dirty="0">
                <a:latin typeface="Arial" charset="0"/>
              </a:rPr>
              <a:t> party independent valuer. </a:t>
            </a:r>
          </a:p>
        </p:txBody>
      </p:sp>
      <p:pic>
        <p:nvPicPr>
          <p:cNvPr id="6" name="Picture 5">
            <a:extLst>
              <a:ext uri="{FF2B5EF4-FFF2-40B4-BE49-F238E27FC236}">
                <a16:creationId xmlns:a16="http://schemas.microsoft.com/office/drawing/2014/main" id="{75F6E5DF-83AB-E9FB-FF3D-50C0269C0229}"/>
              </a:ext>
            </a:extLst>
          </p:cNvPr>
          <p:cNvPicPr>
            <a:picLocks noChangeAspect="1"/>
          </p:cNvPicPr>
          <p:nvPr/>
        </p:nvPicPr>
        <p:blipFill>
          <a:blip r:embed="rId2"/>
          <a:stretch>
            <a:fillRect/>
          </a:stretch>
        </p:blipFill>
        <p:spPr>
          <a:xfrm>
            <a:off x="2034329" y="2447664"/>
            <a:ext cx="4224549" cy="2751442"/>
          </a:xfrm>
          <a:prstGeom prst="rect">
            <a:avLst/>
          </a:prstGeom>
        </p:spPr>
      </p:pic>
      <p:pic>
        <p:nvPicPr>
          <p:cNvPr id="7" name="Picture 6">
            <a:extLst>
              <a:ext uri="{FF2B5EF4-FFF2-40B4-BE49-F238E27FC236}">
                <a16:creationId xmlns:a16="http://schemas.microsoft.com/office/drawing/2014/main" id="{36E63515-AB35-E9B9-5EDB-051C9BEE0E18}"/>
              </a:ext>
            </a:extLst>
          </p:cNvPr>
          <p:cNvPicPr>
            <a:picLocks noChangeAspect="1"/>
          </p:cNvPicPr>
          <p:nvPr/>
        </p:nvPicPr>
        <p:blipFill>
          <a:blip r:embed="rId3"/>
          <a:stretch>
            <a:fillRect/>
          </a:stretch>
        </p:blipFill>
        <p:spPr>
          <a:xfrm>
            <a:off x="6388205" y="2451368"/>
            <a:ext cx="3973029" cy="2755631"/>
          </a:xfrm>
          <a:prstGeom prst="rect">
            <a:avLst/>
          </a:prstGeom>
        </p:spPr>
      </p:pic>
    </p:spTree>
    <p:extLst>
      <p:ext uri="{BB962C8B-B14F-4D97-AF65-F5344CB8AC3E}">
        <p14:creationId xmlns:p14="http://schemas.microsoft.com/office/powerpoint/2010/main" val="294206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E4D50F-FA9A-95D8-50B5-3CB9AE978CFA}"/>
              </a:ext>
            </a:extLst>
          </p:cNvPr>
          <p:cNvSpPr txBox="1">
            <a:spLocks/>
          </p:cNvSpPr>
          <p:nvPr/>
        </p:nvSpPr>
        <p:spPr bwMode="auto">
          <a:xfrm>
            <a:off x="994738" y="283027"/>
            <a:ext cx="8280920" cy="93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0070C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GB" altLang="en-US" sz="3600" dirty="0">
                <a:solidFill>
                  <a:schemeClr val="accent1"/>
                </a:solidFill>
                <a:latin typeface="Arial"/>
              </a:rPr>
              <a:t>Investment in infrastructure</a:t>
            </a:r>
            <a:endParaRPr lang="en-GB" sz="3600" dirty="0">
              <a:solidFill>
                <a:schemeClr val="accent1"/>
              </a:solidFill>
            </a:endParaRPr>
          </a:p>
        </p:txBody>
      </p:sp>
      <p:pic>
        <p:nvPicPr>
          <p:cNvPr id="5" name="Picture 4">
            <a:extLst>
              <a:ext uri="{FF2B5EF4-FFF2-40B4-BE49-F238E27FC236}">
                <a16:creationId xmlns:a16="http://schemas.microsoft.com/office/drawing/2014/main" id="{E8DD09F0-6BFD-1E87-BC92-A34E47261F26}"/>
              </a:ext>
            </a:extLst>
          </p:cNvPr>
          <p:cNvPicPr>
            <a:picLocks noChangeAspect="1"/>
          </p:cNvPicPr>
          <p:nvPr/>
        </p:nvPicPr>
        <p:blipFill>
          <a:blip r:embed="rId2"/>
          <a:stretch>
            <a:fillRect/>
          </a:stretch>
        </p:blipFill>
        <p:spPr>
          <a:xfrm>
            <a:off x="3015629" y="1535502"/>
            <a:ext cx="4839213" cy="4872283"/>
          </a:xfrm>
          <a:prstGeom prst="rect">
            <a:avLst/>
          </a:prstGeom>
        </p:spPr>
      </p:pic>
      <p:pic>
        <p:nvPicPr>
          <p:cNvPr id="6" name="Picture 5">
            <a:extLst>
              <a:ext uri="{FF2B5EF4-FFF2-40B4-BE49-F238E27FC236}">
                <a16:creationId xmlns:a16="http://schemas.microsoft.com/office/drawing/2014/main" id="{FE6FC35B-3EDC-3C2D-1559-FB8848D88A33}"/>
              </a:ext>
            </a:extLst>
          </p:cNvPr>
          <p:cNvPicPr>
            <a:picLocks noChangeAspect="1"/>
          </p:cNvPicPr>
          <p:nvPr/>
        </p:nvPicPr>
        <p:blipFill>
          <a:blip r:embed="rId3"/>
          <a:stretch>
            <a:fillRect/>
          </a:stretch>
        </p:blipFill>
        <p:spPr>
          <a:xfrm>
            <a:off x="3015629" y="1325952"/>
            <a:ext cx="3400425" cy="209550"/>
          </a:xfrm>
          <a:prstGeom prst="rect">
            <a:avLst/>
          </a:prstGeom>
        </p:spPr>
      </p:pic>
    </p:spTree>
    <p:extLst>
      <p:ext uri="{BB962C8B-B14F-4D97-AF65-F5344CB8AC3E}">
        <p14:creationId xmlns:p14="http://schemas.microsoft.com/office/powerpoint/2010/main" val="3807789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03A3-5DC8-9BA6-3B11-3DE992B870C8}"/>
              </a:ext>
            </a:extLst>
          </p:cNvPr>
          <p:cNvSpPr>
            <a:spLocks noGrp="1"/>
          </p:cNvSpPr>
          <p:nvPr>
            <p:ph type="title"/>
          </p:nvPr>
        </p:nvSpPr>
        <p:spPr/>
        <p:txBody>
          <a:bodyPr/>
          <a:lstStyle/>
          <a:p>
            <a:r>
              <a:rPr lang="en-GB" altLang="en-US" dirty="0">
                <a:latin typeface="Arial" charset="0"/>
                <a:cs typeface="Arial" charset="0"/>
              </a:rPr>
              <a:t>Trust borrowing</a:t>
            </a:r>
            <a:endParaRPr lang="en-GB" dirty="0"/>
          </a:p>
        </p:txBody>
      </p:sp>
      <p:sp>
        <p:nvSpPr>
          <p:cNvPr id="3" name="Content Placeholder 2">
            <a:extLst>
              <a:ext uri="{FF2B5EF4-FFF2-40B4-BE49-F238E27FC236}">
                <a16:creationId xmlns:a16="http://schemas.microsoft.com/office/drawing/2014/main" id="{9C17BAFD-E73A-042F-CDB6-9F24FD62A99D}"/>
              </a:ext>
            </a:extLst>
          </p:cNvPr>
          <p:cNvSpPr>
            <a:spLocks noGrp="1"/>
          </p:cNvSpPr>
          <p:nvPr>
            <p:ph idx="1"/>
          </p:nvPr>
        </p:nvSpPr>
        <p:spPr>
          <a:xfrm>
            <a:off x="623392" y="1634673"/>
            <a:ext cx="10972800" cy="1424213"/>
          </a:xfrm>
        </p:spPr>
        <p:txBody>
          <a:bodyPr>
            <a:normAutofit/>
          </a:bodyPr>
          <a:lstStyle/>
          <a:p>
            <a:pPr>
              <a:lnSpc>
                <a:spcPct val="120000"/>
              </a:lnSpc>
              <a:spcBef>
                <a:spcPts val="0"/>
              </a:spcBef>
            </a:pPr>
            <a:r>
              <a:rPr lang="en-GB" sz="3200" dirty="0"/>
              <a:t>Capital loans outstanding at March 24 were £6.9m. </a:t>
            </a:r>
          </a:p>
          <a:p>
            <a:pPr>
              <a:lnSpc>
                <a:spcPct val="120000"/>
              </a:lnSpc>
              <a:spcBef>
                <a:spcPts val="0"/>
              </a:spcBef>
            </a:pPr>
            <a:r>
              <a:rPr lang="en-GB" sz="3200" dirty="0"/>
              <a:t>The details are below:</a:t>
            </a:r>
          </a:p>
          <a:p>
            <a:endParaRPr lang="en-GB" dirty="0"/>
          </a:p>
        </p:txBody>
      </p:sp>
      <p:pic>
        <p:nvPicPr>
          <p:cNvPr id="4" name="Picture 3">
            <a:extLst>
              <a:ext uri="{FF2B5EF4-FFF2-40B4-BE49-F238E27FC236}">
                <a16:creationId xmlns:a16="http://schemas.microsoft.com/office/drawing/2014/main" id="{8802745A-493B-50C5-04AB-AE36F16A4B85}"/>
              </a:ext>
            </a:extLst>
          </p:cNvPr>
          <p:cNvPicPr>
            <a:picLocks noChangeAspect="1"/>
          </p:cNvPicPr>
          <p:nvPr/>
        </p:nvPicPr>
        <p:blipFill>
          <a:blip r:embed="rId2"/>
          <a:stretch>
            <a:fillRect/>
          </a:stretch>
        </p:blipFill>
        <p:spPr>
          <a:xfrm>
            <a:off x="1259919" y="3058886"/>
            <a:ext cx="9699745" cy="2761353"/>
          </a:xfrm>
          <a:prstGeom prst="rect">
            <a:avLst/>
          </a:prstGeom>
        </p:spPr>
      </p:pic>
    </p:spTree>
    <p:extLst>
      <p:ext uri="{BB962C8B-B14F-4D97-AF65-F5344CB8AC3E}">
        <p14:creationId xmlns:p14="http://schemas.microsoft.com/office/powerpoint/2010/main" val="3147786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03A3-5DC8-9BA6-3B11-3DE992B870C8}"/>
              </a:ext>
            </a:extLst>
          </p:cNvPr>
          <p:cNvSpPr>
            <a:spLocks noGrp="1"/>
          </p:cNvSpPr>
          <p:nvPr>
            <p:ph type="title"/>
          </p:nvPr>
        </p:nvSpPr>
        <p:spPr/>
        <p:txBody>
          <a:bodyPr/>
          <a:lstStyle/>
          <a:p>
            <a:r>
              <a:rPr lang="en-GB" altLang="en-US" dirty="0">
                <a:latin typeface="Arial" charset="0"/>
                <a:cs typeface="Arial" charset="0"/>
              </a:rPr>
              <a:t>Balance sheet strength</a:t>
            </a:r>
            <a:endParaRPr lang="en-GB" dirty="0"/>
          </a:p>
        </p:txBody>
      </p:sp>
      <p:sp>
        <p:nvSpPr>
          <p:cNvPr id="3" name="Content Placeholder 2">
            <a:extLst>
              <a:ext uri="{FF2B5EF4-FFF2-40B4-BE49-F238E27FC236}">
                <a16:creationId xmlns:a16="http://schemas.microsoft.com/office/drawing/2014/main" id="{9C17BAFD-E73A-042F-CDB6-9F24FD62A99D}"/>
              </a:ext>
            </a:extLst>
          </p:cNvPr>
          <p:cNvSpPr>
            <a:spLocks noGrp="1"/>
          </p:cNvSpPr>
          <p:nvPr>
            <p:ph idx="1"/>
          </p:nvPr>
        </p:nvSpPr>
        <p:spPr>
          <a:xfrm>
            <a:off x="623392" y="1634673"/>
            <a:ext cx="10972800" cy="4731654"/>
          </a:xfrm>
        </p:spPr>
        <p:txBody>
          <a:bodyPr>
            <a:normAutofit/>
          </a:bodyPr>
          <a:lstStyle/>
          <a:p>
            <a:pPr marL="0" indent="0">
              <a:lnSpc>
                <a:spcPct val="120000"/>
              </a:lnSpc>
              <a:spcBef>
                <a:spcPts val="0"/>
              </a:spcBef>
              <a:buNone/>
            </a:pPr>
            <a:r>
              <a:rPr lang="en-GB" sz="2000" dirty="0"/>
              <a:t>In overall terms the strength of the Trust’s Balance Sheet has improved this year:</a:t>
            </a:r>
          </a:p>
          <a:p>
            <a:pPr>
              <a:lnSpc>
                <a:spcPct val="120000"/>
              </a:lnSpc>
              <a:spcBef>
                <a:spcPts val="0"/>
              </a:spcBef>
            </a:pPr>
            <a:endParaRPr lang="en-GB" sz="2000" dirty="0"/>
          </a:p>
          <a:p>
            <a:pPr marL="686977" lvl="1" indent="-400050">
              <a:lnSpc>
                <a:spcPct val="120000"/>
              </a:lnSpc>
              <a:spcBef>
                <a:spcPts val="0"/>
              </a:spcBef>
            </a:pPr>
            <a:r>
              <a:rPr lang="en-GB" sz="2000" dirty="0"/>
              <a:t>Non-Current Assets increased by £15.3m – as a result of the capital spend in year, less depreciation was incurred</a:t>
            </a:r>
          </a:p>
          <a:p>
            <a:pPr marL="686977" lvl="1" indent="-400050">
              <a:lnSpc>
                <a:spcPct val="120000"/>
              </a:lnSpc>
              <a:spcBef>
                <a:spcPts val="0"/>
              </a:spcBef>
            </a:pPr>
            <a:r>
              <a:rPr lang="en-GB" sz="2000" dirty="0"/>
              <a:t>Cash and cash equivalents balance at the year-end remained stable at £41.2m, mainly due to the delay in capital spend, capital invoices due for payment in 2024/25</a:t>
            </a:r>
          </a:p>
          <a:p>
            <a:pPr marL="686977" lvl="1" indent="-400050">
              <a:lnSpc>
                <a:spcPct val="120000"/>
              </a:lnSpc>
              <a:spcBef>
                <a:spcPts val="0"/>
              </a:spcBef>
            </a:pPr>
            <a:r>
              <a:rPr lang="en-GB" sz="2000" dirty="0"/>
              <a:t>Borrowings – loans have reduced from £8.2m to £6.9m, which reflects the in year payments on capital loans</a:t>
            </a:r>
          </a:p>
          <a:p>
            <a:pPr marL="286927" lvl="1" indent="0">
              <a:lnSpc>
                <a:spcPct val="120000"/>
              </a:lnSpc>
              <a:spcBef>
                <a:spcPts val="0"/>
              </a:spcBef>
              <a:buNone/>
            </a:pPr>
            <a:r>
              <a:rPr lang="en-GB" sz="2000" dirty="0"/>
              <a:t>      Borrowings – lease liabilities have reduced to £13m as a result of payments in year 	</a:t>
            </a:r>
          </a:p>
          <a:p>
            <a:pPr marL="686977" lvl="1" indent="-400050">
              <a:lnSpc>
                <a:spcPct val="120000"/>
              </a:lnSpc>
              <a:spcBef>
                <a:spcPts val="0"/>
              </a:spcBef>
            </a:pPr>
            <a:r>
              <a:rPr lang="en-GB" sz="2000" dirty="0"/>
              <a:t>Performance against the Public Sector Payment Policy remained high during the year, the value of invoices paid for our Non-NHS Suppliers was 96% and 95.3% for NHS Suppliers</a:t>
            </a:r>
          </a:p>
          <a:p>
            <a:endParaRPr lang="en-GB" sz="2000" dirty="0"/>
          </a:p>
        </p:txBody>
      </p:sp>
    </p:spTree>
    <p:extLst>
      <p:ext uri="{BB962C8B-B14F-4D97-AF65-F5344CB8AC3E}">
        <p14:creationId xmlns:p14="http://schemas.microsoft.com/office/powerpoint/2010/main" val="641068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03A3-5DC8-9BA6-3B11-3DE992B870C8}"/>
              </a:ext>
            </a:extLst>
          </p:cNvPr>
          <p:cNvSpPr>
            <a:spLocks noGrp="1"/>
          </p:cNvSpPr>
          <p:nvPr>
            <p:ph type="title"/>
          </p:nvPr>
        </p:nvSpPr>
        <p:spPr>
          <a:xfrm>
            <a:off x="416563" y="709387"/>
            <a:ext cx="10972800" cy="1143000"/>
          </a:xfrm>
        </p:spPr>
        <p:txBody>
          <a:bodyPr>
            <a:normAutofit fontScale="90000"/>
          </a:bodyPr>
          <a:lstStyle/>
          <a:p>
            <a:r>
              <a:rPr lang="en-GB" altLang="en-US" dirty="0">
                <a:latin typeface="Arial" charset="0"/>
                <a:cs typeface="Arial" charset="0"/>
              </a:rPr>
              <a:t>Looking ahead: underlying financial position</a:t>
            </a:r>
            <a:endParaRPr lang="en-GB" dirty="0"/>
          </a:p>
        </p:txBody>
      </p:sp>
      <p:sp>
        <p:nvSpPr>
          <p:cNvPr id="3" name="Content Placeholder 2">
            <a:extLst>
              <a:ext uri="{FF2B5EF4-FFF2-40B4-BE49-F238E27FC236}">
                <a16:creationId xmlns:a16="http://schemas.microsoft.com/office/drawing/2014/main" id="{9C17BAFD-E73A-042F-CDB6-9F24FD62A99D}"/>
              </a:ext>
            </a:extLst>
          </p:cNvPr>
          <p:cNvSpPr>
            <a:spLocks noGrp="1"/>
          </p:cNvSpPr>
          <p:nvPr>
            <p:ph idx="1"/>
          </p:nvPr>
        </p:nvSpPr>
        <p:spPr>
          <a:xfrm>
            <a:off x="623392" y="1634673"/>
            <a:ext cx="10972800" cy="4731654"/>
          </a:xfrm>
        </p:spPr>
        <p:txBody>
          <a:bodyPr>
            <a:normAutofit fontScale="92500"/>
          </a:bodyPr>
          <a:lstStyle/>
          <a:p>
            <a:pPr>
              <a:lnSpc>
                <a:spcPct val="120000"/>
              </a:lnSpc>
              <a:spcBef>
                <a:spcPts val="0"/>
              </a:spcBef>
            </a:pPr>
            <a:r>
              <a:rPr lang="en-GB" dirty="0"/>
              <a:t>The Trust exited 2023/24 with an underlying recurrent deficit assessed at circa £49.7m</a:t>
            </a:r>
          </a:p>
          <a:p>
            <a:pPr>
              <a:lnSpc>
                <a:spcPct val="120000"/>
              </a:lnSpc>
              <a:spcBef>
                <a:spcPts val="0"/>
              </a:spcBef>
            </a:pPr>
            <a:r>
              <a:rPr lang="en-GB" dirty="0"/>
              <a:t>As at August 2024 this position has improved marginally to £46.4m. Bridging from its 2024/25 opening planned deficit of £14.9m, the main drivers of the underlying deterioration are:</a:t>
            </a:r>
          </a:p>
          <a:p>
            <a:pPr lvl="1">
              <a:lnSpc>
                <a:spcPct val="120000"/>
              </a:lnSpc>
              <a:spcBef>
                <a:spcPts val="0"/>
              </a:spcBef>
            </a:pPr>
            <a:r>
              <a:rPr lang="en-GB" dirty="0"/>
              <a:t>Non-recurrent savings delivery</a:t>
            </a:r>
          </a:p>
          <a:p>
            <a:pPr lvl="1">
              <a:lnSpc>
                <a:spcPct val="120000"/>
              </a:lnSpc>
              <a:spcBef>
                <a:spcPts val="0"/>
              </a:spcBef>
            </a:pPr>
            <a:r>
              <a:rPr lang="en-GB" dirty="0"/>
              <a:t>Reliance on non-recurrent technical savings</a:t>
            </a:r>
          </a:p>
          <a:p>
            <a:pPr lvl="1">
              <a:lnSpc>
                <a:spcPct val="120000"/>
              </a:lnSpc>
              <a:spcBef>
                <a:spcPts val="0"/>
              </a:spcBef>
            </a:pPr>
            <a:r>
              <a:rPr lang="en-GB" dirty="0"/>
              <a:t>Non-recurrent funding – Depreciation funding and other non-recurrent support</a:t>
            </a:r>
          </a:p>
          <a:p>
            <a:pPr lvl="1">
              <a:lnSpc>
                <a:spcPct val="120000"/>
              </a:lnSpc>
              <a:spcBef>
                <a:spcPts val="0"/>
              </a:spcBef>
            </a:pPr>
            <a:r>
              <a:rPr lang="en-GB" dirty="0"/>
              <a:t>Recurrent investments made without equivalent recurrent funding</a:t>
            </a:r>
          </a:p>
          <a:p>
            <a:endParaRPr lang="en-GB" sz="2000" dirty="0"/>
          </a:p>
        </p:txBody>
      </p:sp>
    </p:spTree>
    <p:extLst>
      <p:ext uri="{BB962C8B-B14F-4D97-AF65-F5344CB8AC3E}">
        <p14:creationId xmlns:p14="http://schemas.microsoft.com/office/powerpoint/2010/main" val="1736205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03A3-5DC8-9BA6-3B11-3DE992B870C8}"/>
              </a:ext>
            </a:extLst>
          </p:cNvPr>
          <p:cNvSpPr>
            <a:spLocks noGrp="1"/>
          </p:cNvSpPr>
          <p:nvPr>
            <p:ph type="title"/>
          </p:nvPr>
        </p:nvSpPr>
        <p:spPr/>
        <p:txBody>
          <a:bodyPr>
            <a:normAutofit/>
          </a:bodyPr>
          <a:lstStyle/>
          <a:p>
            <a:r>
              <a:rPr lang="en-GB" altLang="en-US" dirty="0">
                <a:latin typeface="Arial" charset="0"/>
                <a:cs typeface="Arial" charset="0"/>
              </a:rPr>
              <a:t>2024/25…</a:t>
            </a:r>
            <a:endParaRPr lang="en-GB" dirty="0"/>
          </a:p>
        </p:txBody>
      </p:sp>
      <p:sp>
        <p:nvSpPr>
          <p:cNvPr id="3" name="Content Placeholder 2">
            <a:extLst>
              <a:ext uri="{FF2B5EF4-FFF2-40B4-BE49-F238E27FC236}">
                <a16:creationId xmlns:a16="http://schemas.microsoft.com/office/drawing/2014/main" id="{9C17BAFD-E73A-042F-CDB6-9F24FD62A99D}"/>
              </a:ext>
            </a:extLst>
          </p:cNvPr>
          <p:cNvSpPr>
            <a:spLocks noGrp="1"/>
          </p:cNvSpPr>
          <p:nvPr>
            <p:ph idx="1"/>
          </p:nvPr>
        </p:nvSpPr>
        <p:spPr>
          <a:xfrm>
            <a:off x="623392" y="1634673"/>
            <a:ext cx="11427094" cy="4731654"/>
          </a:xfrm>
        </p:spPr>
        <p:txBody>
          <a:bodyPr>
            <a:noAutofit/>
          </a:bodyPr>
          <a:lstStyle/>
          <a:p>
            <a:pPr eaLnBrk="0" fontAlgn="base" hangingPunct="0">
              <a:lnSpc>
                <a:spcPct val="120000"/>
              </a:lnSpc>
              <a:spcBef>
                <a:spcPts val="0"/>
              </a:spcBef>
              <a:spcAft>
                <a:spcPct val="0"/>
              </a:spcAft>
            </a:pPr>
            <a:r>
              <a:rPr lang="en-GB" sz="1800" dirty="0">
                <a:latin typeface="Arial"/>
              </a:rPr>
              <a:t>The Trust agreed a deficit plan of £14.9m at the start of the year. This was part of an overall deficit across the Humber Health Partnership of £28m and £50m across the Humber and North Yorkshire ICB</a:t>
            </a:r>
          </a:p>
          <a:p>
            <a:pPr eaLnBrk="0" fontAlgn="base" hangingPunct="0">
              <a:lnSpc>
                <a:spcPct val="120000"/>
              </a:lnSpc>
              <a:spcBef>
                <a:spcPts val="0"/>
              </a:spcBef>
              <a:spcAft>
                <a:spcPct val="0"/>
              </a:spcAft>
            </a:pPr>
            <a:endParaRPr lang="en-GB" sz="1800" dirty="0">
              <a:latin typeface="Arial"/>
            </a:endParaRPr>
          </a:p>
          <a:p>
            <a:pPr eaLnBrk="0" fontAlgn="base" hangingPunct="0">
              <a:lnSpc>
                <a:spcPct val="120000"/>
              </a:lnSpc>
              <a:spcBef>
                <a:spcPts val="0"/>
              </a:spcBef>
              <a:spcAft>
                <a:spcPct val="0"/>
              </a:spcAft>
            </a:pPr>
            <a:r>
              <a:rPr lang="en-GB" sz="1800" dirty="0">
                <a:latin typeface="Arial"/>
              </a:rPr>
              <a:t>In order to deliver the planned £50m deficit, the system needs to deliver £234.7m in Cost Improvements. The Trust’s contribution to this is a requirement to deliver £37.5m Cost Improvement Plans (CIP) to achieve its planned deficit of £14.9m</a:t>
            </a:r>
          </a:p>
          <a:p>
            <a:pPr eaLnBrk="0" fontAlgn="base" hangingPunct="0">
              <a:lnSpc>
                <a:spcPct val="120000"/>
              </a:lnSpc>
              <a:spcBef>
                <a:spcPts val="0"/>
              </a:spcBef>
              <a:spcAft>
                <a:spcPct val="0"/>
              </a:spcAft>
            </a:pPr>
            <a:endParaRPr lang="en-GB" sz="1800" dirty="0">
              <a:solidFill>
                <a:srgbClr val="FF0000"/>
              </a:solidFill>
              <a:latin typeface="Arial"/>
            </a:endParaRPr>
          </a:p>
          <a:p>
            <a:pPr eaLnBrk="0" fontAlgn="base" hangingPunct="0">
              <a:lnSpc>
                <a:spcPct val="120000"/>
              </a:lnSpc>
              <a:spcBef>
                <a:spcPts val="0"/>
              </a:spcBef>
              <a:spcAft>
                <a:spcPct val="0"/>
              </a:spcAft>
            </a:pPr>
            <a:r>
              <a:rPr lang="en-GB" sz="1800" dirty="0">
                <a:latin typeface="Arial"/>
              </a:rPr>
              <a:t>The Trust has a capital allocation of £39.3m, dominated largely by Community Diagnostic Centres and IM&amp;T projects including Electronic Patient Record &amp; Pathology LIMS (Laboratory Information Management System) programmes</a:t>
            </a:r>
          </a:p>
          <a:p>
            <a:pPr eaLnBrk="0" fontAlgn="base" hangingPunct="0">
              <a:lnSpc>
                <a:spcPct val="120000"/>
              </a:lnSpc>
              <a:spcBef>
                <a:spcPts val="0"/>
              </a:spcBef>
              <a:spcAft>
                <a:spcPct val="0"/>
              </a:spcAft>
            </a:pPr>
            <a:endParaRPr lang="en-GB" sz="1800" dirty="0">
              <a:solidFill>
                <a:srgbClr val="FF0000"/>
              </a:solidFill>
              <a:latin typeface="Arial"/>
            </a:endParaRPr>
          </a:p>
          <a:p>
            <a:pPr eaLnBrk="0" fontAlgn="base" hangingPunct="0">
              <a:lnSpc>
                <a:spcPct val="120000"/>
              </a:lnSpc>
              <a:spcBef>
                <a:spcPts val="0"/>
              </a:spcBef>
              <a:spcAft>
                <a:spcPct val="0"/>
              </a:spcAft>
            </a:pPr>
            <a:r>
              <a:rPr lang="en-GB" sz="1800" dirty="0">
                <a:latin typeface="Arial"/>
              </a:rPr>
              <a:t>Significant risks exist elsewhere within the ICB, which threaten the achievement of the overall ICB deficit total. It is not yet clear what failure to meet the ICB total would mean for individual organisations</a:t>
            </a:r>
            <a:endParaRPr lang="en-GB" sz="1800" dirty="0"/>
          </a:p>
        </p:txBody>
      </p:sp>
    </p:spTree>
    <p:extLst>
      <p:ext uri="{BB962C8B-B14F-4D97-AF65-F5344CB8AC3E}">
        <p14:creationId xmlns:p14="http://schemas.microsoft.com/office/powerpoint/2010/main" val="1684072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03A3-5DC8-9BA6-3B11-3DE992B870C8}"/>
              </a:ext>
            </a:extLst>
          </p:cNvPr>
          <p:cNvSpPr>
            <a:spLocks noGrp="1"/>
          </p:cNvSpPr>
          <p:nvPr>
            <p:ph type="title"/>
          </p:nvPr>
        </p:nvSpPr>
        <p:spPr/>
        <p:txBody>
          <a:bodyPr>
            <a:normAutofit/>
          </a:bodyPr>
          <a:lstStyle/>
          <a:p>
            <a:r>
              <a:rPr lang="en-GB" altLang="en-US" dirty="0">
                <a:latin typeface="Arial" charset="0"/>
                <a:cs typeface="Arial" charset="0"/>
              </a:rPr>
              <a:t>Key financial risks</a:t>
            </a:r>
            <a:endParaRPr lang="en-GB" dirty="0"/>
          </a:p>
        </p:txBody>
      </p:sp>
      <p:sp>
        <p:nvSpPr>
          <p:cNvPr id="3" name="Content Placeholder 2">
            <a:extLst>
              <a:ext uri="{FF2B5EF4-FFF2-40B4-BE49-F238E27FC236}">
                <a16:creationId xmlns:a16="http://schemas.microsoft.com/office/drawing/2014/main" id="{9C17BAFD-E73A-042F-CDB6-9F24FD62A99D}"/>
              </a:ext>
            </a:extLst>
          </p:cNvPr>
          <p:cNvSpPr>
            <a:spLocks noGrp="1"/>
          </p:cNvSpPr>
          <p:nvPr>
            <p:ph idx="1"/>
          </p:nvPr>
        </p:nvSpPr>
        <p:spPr>
          <a:xfrm>
            <a:off x="623392" y="1634673"/>
            <a:ext cx="11427094" cy="4731654"/>
          </a:xfrm>
        </p:spPr>
        <p:txBody>
          <a:bodyPr>
            <a:noAutofit/>
          </a:bodyPr>
          <a:lstStyle/>
          <a:p>
            <a:pPr eaLnBrk="0" fontAlgn="base" hangingPunct="0">
              <a:spcBef>
                <a:spcPct val="20000"/>
              </a:spcBef>
              <a:spcAft>
                <a:spcPct val="0"/>
              </a:spcAft>
            </a:pPr>
            <a:r>
              <a:rPr lang="en-GB" sz="1800" dirty="0">
                <a:latin typeface="Arial"/>
              </a:rPr>
              <a:t>Delivery of the Trust’s financial plan is considered extremely high risk.</a:t>
            </a:r>
          </a:p>
          <a:p>
            <a:pPr eaLnBrk="0" fontAlgn="base" hangingPunct="0">
              <a:spcBef>
                <a:spcPct val="20000"/>
              </a:spcBef>
              <a:spcAft>
                <a:spcPct val="0"/>
              </a:spcAft>
            </a:pPr>
            <a:endParaRPr lang="en-GB" sz="18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20000"/>
              </a:spcBef>
              <a:spcAft>
                <a:spcPct val="0"/>
              </a:spcAft>
            </a:pPr>
            <a:r>
              <a:rPr lang="en-GB" sz="1800" dirty="0">
                <a:latin typeface="Arial" panose="020B0604020202020204" pitchFamily="34" charset="0"/>
                <a:ea typeface="Calibri" panose="020F0502020204030204" pitchFamily="34" charset="0"/>
                <a:cs typeface="Arial" panose="020B0604020202020204" pitchFamily="34" charset="0"/>
              </a:rPr>
              <a:t>The magnitude of the efficiency plan is clearly the most challenging aspect within this. Development of the efficiency programmes is being managed through a newly formed Financial Planning Improvement Board, chaired by the Group Chief Executive. Within the evolving efficiency programme, the largest risks are: </a:t>
            </a:r>
            <a:endParaRPr lang="en-GB" sz="1800" dirty="0">
              <a:latin typeface="Arial" panose="020B0604020202020204" pitchFamily="34" charset="0"/>
              <a:ea typeface="Calibri" panose="020F0502020204030204" pitchFamily="34" charset="0"/>
              <a:cs typeface="Times New Roman" panose="02020603050405020304" pitchFamily="18" charset="0"/>
            </a:endParaRPr>
          </a:p>
          <a:p>
            <a:pPr lvl="1" indent="-342900">
              <a:buFont typeface="+mj-lt"/>
              <a:buAutoNum type="romanLcPeriod"/>
            </a:pPr>
            <a:r>
              <a:rPr lang="en-GB" sz="1600" dirty="0">
                <a:latin typeface="Arial" panose="020B0604020202020204" pitchFamily="34" charset="0"/>
                <a:ea typeface="Calibri" panose="020F0502020204030204" pitchFamily="34" charset="0"/>
                <a:cs typeface="Arial" panose="020B0604020202020204" pitchFamily="34" charset="0"/>
              </a:rPr>
              <a:t>Delivery of additional elective activity thorough productivity gains, including the conversion of follow-up out-patient activity to new first appointments</a:t>
            </a:r>
            <a:endParaRPr lang="en-GB" sz="1600" dirty="0">
              <a:latin typeface="Arial" panose="020B0604020202020204" pitchFamily="34" charset="0"/>
              <a:ea typeface="Calibri" panose="020F0502020204030204" pitchFamily="34" charset="0"/>
              <a:cs typeface="Times New Roman" panose="02020603050405020304" pitchFamily="18" charset="0"/>
            </a:endParaRPr>
          </a:p>
          <a:p>
            <a:pPr lvl="1" indent="-342900">
              <a:buFont typeface="+mj-lt"/>
              <a:buAutoNum type="romanLcPeriod"/>
            </a:pPr>
            <a:r>
              <a:rPr lang="en-GB" sz="1600" dirty="0">
                <a:latin typeface="Arial" panose="020B0604020202020204" pitchFamily="34" charset="0"/>
                <a:ea typeface="Calibri" panose="020F0502020204030204" pitchFamily="34" charset="0"/>
                <a:cs typeface="Arial" panose="020B0604020202020204" pitchFamily="34" charset="0"/>
              </a:rPr>
              <a:t>Delivery of length of stay reductions of our acute patients, particularly improvements to reduce the length of stay for those patients with no criteria to reside</a:t>
            </a:r>
            <a:endParaRPr lang="en-GB" sz="1600" dirty="0">
              <a:latin typeface="Arial" panose="020B0604020202020204" pitchFamily="34" charset="0"/>
              <a:ea typeface="Calibri" panose="020F0502020204030204" pitchFamily="34" charset="0"/>
              <a:cs typeface="Times New Roman" panose="02020603050405020304" pitchFamily="18" charset="0"/>
            </a:endParaRPr>
          </a:p>
          <a:p>
            <a:pPr lvl="1" indent="-342900">
              <a:buFont typeface="+mj-lt"/>
              <a:buAutoNum type="romanLcPeriod"/>
            </a:pPr>
            <a:r>
              <a:rPr lang="en-GB" sz="1600" dirty="0">
                <a:latin typeface="Arial" panose="020B0604020202020204" pitchFamily="34" charset="0"/>
                <a:ea typeface="Calibri" panose="020F0502020204030204" pitchFamily="34" charset="0"/>
                <a:cs typeface="Arial" panose="020B0604020202020204" pitchFamily="34" charset="0"/>
              </a:rPr>
              <a:t>Finally, we need to match our long-term health needs of the population to the services we deliver as a system. The HASR process is now coming into its final phases and that needs to be concluded</a:t>
            </a:r>
          </a:p>
          <a:p>
            <a:pPr lvl="0" algn="l"/>
            <a:endParaRPr lang="en-GB" sz="1800" dirty="0">
              <a:latin typeface="Arial" panose="020B0604020202020204" pitchFamily="34" charset="0"/>
              <a:ea typeface="Calibri" panose="020F0502020204030204" pitchFamily="34" charset="0"/>
              <a:cs typeface="Times New Roman" panose="02020603050405020304" pitchFamily="18" charset="0"/>
            </a:endParaRPr>
          </a:p>
          <a:p>
            <a:pPr lvl="0" algn="l"/>
            <a:r>
              <a:rPr lang="en-GB" sz="1800" dirty="0">
                <a:latin typeface="Arial" panose="020B0604020202020204" pitchFamily="34" charset="0"/>
                <a:ea typeface="Calibri" panose="020F0502020204030204" pitchFamily="34" charset="0"/>
                <a:cs typeface="Arial" panose="020B0604020202020204" pitchFamily="34" charset="0"/>
              </a:rPr>
              <a:t>Perhaps the largest risk however is not necessarily a financial one. Delivery of such a sizeable efficiency programme requires a complete change in mindset from all of our teams as well as from our system partners. This approach to change must be achieved if we are to successfully deliver our financial plans</a:t>
            </a:r>
            <a:endParaRPr lang="en-GB" sz="1800" dirty="0">
              <a:latin typeface="Arial" panose="020B0604020202020204" pitchFamily="34" charset="0"/>
              <a:ea typeface="Calibri" panose="020F0502020204030204" pitchFamily="34" charset="0"/>
              <a:cs typeface="Times New Roman" panose="02020603050405020304" pitchFamily="18" charset="0"/>
            </a:endParaRPr>
          </a:p>
          <a:p>
            <a:pPr>
              <a:lnSpc>
                <a:spcPct val="120000"/>
              </a:lnSpc>
              <a:spcBef>
                <a:spcPts val="0"/>
              </a:spcBef>
            </a:pPr>
            <a:endParaRPr lang="en-GB" sz="1800" dirty="0"/>
          </a:p>
        </p:txBody>
      </p:sp>
    </p:spTree>
    <p:extLst>
      <p:ext uri="{BB962C8B-B14F-4D97-AF65-F5344CB8AC3E}">
        <p14:creationId xmlns:p14="http://schemas.microsoft.com/office/powerpoint/2010/main" val="3430480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6000" b="1" dirty="0">
                <a:solidFill>
                  <a:srgbClr val="005EB8"/>
                </a:solidFill>
                <a:cs typeface="Arial" panose="020B0604020202020204" pitchFamily="34" charset="0"/>
              </a:rPr>
              <a:t>Questions</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050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4000" b="1" dirty="0">
                <a:solidFill>
                  <a:srgbClr val="005EB8"/>
                </a:solidFill>
                <a:cs typeface="Arial" panose="020B0604020202020204" pitchFamily="34" charset="0"/>
              </a:rPr>
              <a:t>Annual Audit Report for 2023/24</a:t>
            </a:r>
          </a:p>
        </p:txBody>
      </p:sp>
      <p:sp>
        <p:nvSpPr>
          <p:cNvPr id="3" name="Content Placeholder 2"/>
          <p:cNvSpPr>
            <a:spLocks noGrp="1"/>
          </p:cNvSpPr>
          <p:nvPr>
            <p:ph idx="1"/>
          </p:nvPr>
        </p:nvSpPr>
        <p:spPr>
          <a:xfrm>
            <a:off x="756006" y="3781586"/>
            <a:ext cx="5339993" cy="893156"/>
          </a:xfrm>
        </p:spPr>
        <p:txBody>
          <a:bodyPr>
            <a:noAutofit/>
          </a:bodyPr>
          <a:lstStyle/>
          <a:p>
            <a:pPr marL="0" indent="0">
              <a:lnSpc>
                <a:spcPct val="100000"/>
              </a:lnSpc>
              <a:spcBef>
                <a:spcPts val="0"/>
              </a:spcBef>
              <a:buNone/>
            </a:pPr>
            <a:r>
              <a:rPr lang="en-GB" dirty="0">
                <a:solidFill>
                  <a:schemeClr val="tx1"/>
                </a:solidFill>
                <a:latin typeface="Arial" panose="020B0604020202020204" pitchFamily="34" charset="0"/>
                <a:cs typeface="Arial" panose="020B0604020202020204" pitchFamily="34" charset="0"/>
              </a:rPr>
              <a:t>Brian Clerkin</a:t>
            </a:r>
          </a:p>
          <a:p>
            <a:pPr marL="0" indent="0">
              <a:lnSpc>
                <a:spcPct val="100000"/>
              </a:lnSpc>
              <a:spcBef>
                <a:spcPts val="0"/>
              </a:spcBef>
              <a:buNone/>
            </a:pPr>
            <a:r>
              <a:rPr lang="en-GB" dirty="0">
                <a:solidFill>
                  <a:schemeClr val="tx1"/>
                </a:solidFill>
                <a:latin typeface="Arial" panose="020B0604020202020204" pitchFamily="34" charset="0"/>
                <a:cs typeface="Arial" panose="020B0604020202020204" pitchFamily="34" charset="0"/>
              </a:rPr>
              <a:t>Sumer Auditco NI Limited </a:t>
            </a:r>
          </a:p>
          <a:p>
            <a:pPr marL="0" indent="0">
              <a:lnSpc>
                <a:spcPct val="100000"/>
              </a:lnSpc>
              <a:spcBef>
                <a:spcPts val="0"/>
              </a:spcBef>
              <a:buNone/>
            </a:pPr>
            <a:r>
              <a:rPr lang="en-GB" dirty="0">
                <a:solidFill>
                  <a:schemeClr val="tx1"/>
                </a:solidFill>
                <a:latin typeface="Arial" panose="020B0604020202020204" pitchFamily="34" charset="0"/>
                <a:cs typeface="Arial" panose="020B0604020202020204" pitchFamily="34" charset="0"/>
              </a:rPr>
              <a:t>External Auditors </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00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3491-63DC-C196-E6AF-4B128DD7FEA0}"/>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0C312AE7-3542-5EFE-0648-D6834456A173}"/>
              </a:ext>
            </a:extLst>
          </p:cNvPr>
          <p:cNvSpPr>
            <a:spLocks noGrp="1"/>
          </p:cNvSpPr>
          <p:nvPr>
            <p:ph idx="1"/>
          </p:nvPr>
        </p:nvSpPr>
        <p:spPr>
          <a:xfrm>
            <a:off x="838200" y="1825625"/>
            <a:ext cx="10916920" cy="4351338"/>
          </a:xfrm>
        </p:spPr>
        <p:txBody>
          <a:bodyPr>
            <a:normAutofit lnSpcReduction="10000"/>
          </a:bodyPr>
          <a:lstStyle/>
          <a:p>
            <a:pPr marL="91440" marR="0" lvl="0" indent="-89535"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Overview of 2023/24 and plans for 2024/25					2.05pm</a:t>
            </a:r>
          </a:p>
          <a:p>
            <a:pPr marL="91440" marR="0" lvl="0" indent="-8953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Jonathan Lofthouse, Group Chief Executive</a:t>
            </a:r>
          </a:p>
          <a:p>
            <a:pPr marL="91440" marR="0" lvl="0" indent="-89535" algn="l" defTabSz="914400" rtl="0" eaLnBrk="1" fontAlgn="auto" latinLnBrk="0" hangingPunct="1">
              <a:lnSpc>
                <a:spcPct val="100000"/>
              </a:lnSpc>
              <a:spcBef>
                <a:spcPts val="0"/>
              </a:spcBef>
              <a:spcAft>
                <a:spcPts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a:ea typeface="+mn-ea"/>
              <a:cs typeface="+mn-cs"/>
            </a:endParaRPr>
          </a:p>
          <a:p>
            <a:pPr marL="91440" marR="0" lvl="0" indent="-89535"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a:ea typeface="+mn-ea"/>
                <a:cs typeface="+mn-cs"/>
              </a:rPr>
              <a:t>Financial performance review 2023/24						2.20pm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Philippa Russell, Deputy Group Chief Financial Officer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Annual Audit Report for 2023/24						2.35pm</a:t>
            </a: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Brian Clerkin, </a:t>
            </a:r>
            <a:r>
              <a:rPr lang="en-GB" sz="2000" b="0" i="0" u="none" strike="noStrike" baseline="0" dirty="0">
                <a:solidFill>
                  <a:srgbClr val="000000"/>
                </a:solidFill>
                <a:latin typeface="Arial" panose="020B0604020202020204" pitchFamily="34" charset="0"/>
              </a:rPr>
              <a:t>Sumer Auditco NI Limited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trust’s external auditors</a:t>
            </a:r>
          </a:p>
          <a:p>
            <a:pPr marL="91440" marR="0" lvl="0" indent="-9144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health in Northern Lincolnshire					2.50pm</a:t>
            </a: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Diane Lee, Director of Public Health for Northern Lincolnshire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Governor elections								3.20pm</a:t>
            </a: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Alison Hurley, Deputy Director of Assurance</a:t>
            </a:r>
            <a:endParaRPr lang="en-GB" dirty="0"/>
          </a:p>
        </p:txBody>
      </p:sp>
    </p:spTree>
    <p:extLst>
      <p:ext uri="{BB962C8B-B14F-4D97-AF65-F5344CB8AC3E}">
        <p14:creationId xmlns:p14="http://schemas.microsoft.com/office/powerpoint/2010/main" val="1925896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EA36-7FFD-9A66-7711-FBEF611D450A}"/>
              </a:ext>
            </a:extLst>
          </p:cNvPr>
          <p:cNvSpPr>
            <a:spLocks noGrp="1"/>
          </p:cNvSpPr>
          <p:nvPr>
            <p:ph type="title"/>
          </p:nvPr>
        </p:nvSpPr>
        <p:spPr>
          <a:xfrm>
            <a:off x="595808" y="697364"/>
            <a:ext cx="10972800" cy="1143000"/>
          </a:xfrm>
        </p:spPr>
        <p:txBody>
          <a:bodyPr/>
          <a:lstStyle/>
          <a:p>
            <a:r>
              <a:rPr lang="en-GB" dirty="0"/>
              <a:t>Outcome of the 2023/24 Annual Audit</a:t>
            </a:r>
          </a:p>
        </p:txBody>
      </p:sp>
      <p:sp>
        <p:nvSpPr>
          <p:cNvPr id="3" name="Content Placeholder 2">
            <a:extLst>
              <a:ext uri="{FF2B5EF4-FFF2-40B4-BE49-F238E27FC236}">
                <a16:creationId xmlns:a16="http://schemas.microsoft.com/office/drawing/2014/main" id="{88547DFD-8CF1-D86F-A0FC-A4015FB1D580}"/>
              </a:ext>
            </a:extLst>
          </p:cNvPr>
          <p:cNvSpPr>
            <a:spLocks noGrp="1"/>
          </p:cNvSpPr>
          <p:nvPr>
            <p:ph idx="1"/>
          </p:nvPr>
        </p:nvSpPr>
        <p:spPr/>
        <p:txBody>
          <a:bodyPr/>
          <a:lstStyle/>
          <a:p>
            <a:pPr marL="342900" lvl="0" indent="-342900">
              <a:buFont typeface="Symbol" panose="05050102010706020507" pitchFamily="18" charset="2"/>
              <a:buChar char=""/>
            </a:pPr>
            <a:r>
              <a:rPr lang="en-GB" dirty="0">
                <a:solidFill>
                  <a:srgbClr val="000000"/>
                </a:solidFill>
                <a:effectLst/>
                <a:ea typeface="Times New Roman" panose="02020603050405020304" pitchFamily="18" charset="0"/>
              </a:rPr>
              <a:t>Audit opinion issued on 9 August 2024, in line with agreed timelines</a:t>
            </a:r>
            <a:endParaRPr lang="en-GB" dirty="0">
              <a:solidFill>
                <a:srgbClr val="000000"/>
              </a:solidFill>
              <a:effectLst/>
              <a:ea typeface="Calibri" panose="020F0502020204030204" pitchFamily="34" charset="0"/>
            </a:endParaRPr>
          </a:p>
          <a:p>
            <a:pPr marL="342900" lvl="0" indent="-342900">
              <a:buFont typeface="Symbol" panose="05050102010706020507" pitchFamily="18" charset="2"/>
              <a:buChar char=""/>
            </a:pPr>
            <a:r>
              <a:rPr lang="en-GB" dirty="0">
                <a:solidFill>
                  <a:srgbClr val="000000"/>
                </a:solidFill>
                <a:effectLst/>
                <a:ea typeface="Times New Roman" panose="02020603050405020304" pitchFamily="18" charset="0"/>
              </a:rPr>
              <a:t>Audit process went well</a:t>
            </a:r>
            <a:endParaRPr lang="en-GB" dirty="0">
              <a:solidFill>
                <a:srgbClr val="000000"/>
              </a:solidFill>
              <a:effectLst/>
              <a:ea typeface="Calibri" panose="020F0502020204030204" pitchFamily="34" charset="0"/>
            </a:endParaRPr>
          </a:p>
          <a:p>
            <a:pPr marL="342900" lvl="0" indent="-342900">
              <a:buFont typeface="Symbol" panose="05050102010706020507" pitchFamily="18" charset="2"/>
              <a:buChar char=""/>
            </a:pPr>
            <a:r>
              <a:rPr lang="en-GB" dirty="0">
                <a:solidFill>
                  <a:srgbClr val="000000"/>
                </a:solidFill>
                <a:effectLst/>
                <a:ea typeface="Times New Roman" panose="02020603050405020304" pitchFamily="18" charset="0"/>
              </a:rPr>
              <a:t>Unqualified audit opinion on the financial statements</a:t>
            </a:r>
            <a:endParaRPr lang="en-GB" dirty="0">
              <a:solidFill>
                <a:srgbClr val="000000"/>
              </a:solidFill>
              <a:effectLst/>
              <a:ea typeface="Calibri" panose="020F0502020204030204" pitchFamily="34" charset="0"/>
            </a:endParaRPr>
          </a:p>
          <a:p>
            <a:pPr marL="342900" lvl="0" indent="-342900">
              <a:buFont typeface="Symbol" panose="05050102010706020507" pitchFamily="18" charset="2"/>
              <a:buChar char=""/>
            </a:pPr>
            <a:r>
              <a:rPr lang="en-GB" dirty="0">
                <a:solidFill>
                  <a:srgbClr val="000000"/>
                </a:solidFill>
                <a:effectLst/>
                <a:ea typeface="Times New Roman" panose="02020603050405020304" pitchFamily="18" charset="0"/>
              </a:rPr>
              <a:t>VFM report did not identify any significant weaknesses </a:t>
            </a:r>
            <a:endParaRPr lang="en-GB" dirty="0">
              <a:solidFill>
                <a:srgbClr val="000000"/>
              </a:solidFill>
              <a:effectLst/>
              <a:ea typeface="Calibri" panose="020F0502020204030204" pitchFamily="34" charset="0"/>
            </a:endParaRPr>
          </a:p>
          <a:p>
            <a:pPr marL="342900" lvl="0" indent="-342900">
              <a:buFont typeface="Symbol" panose="05050102010706020507" pitchFamily="18" charset="2"/>
              <a:buChar char=""/>
            </a:pPr>
            <a:r>
              <a:rPr lang="en-GB" dirty="0">
                <a:solidFill>
                  <a:srgbClr val="000000"/>
                </a:solidFill>
                <a:effectLst/>
                <a:ea typeface="Times New Roman" panose="02020603050405020304" pitchFamily="18" charset="0"/>
              </a:rPr>
              <a:t>No other matters arising which would require us to report to the Board, AGM, Funders or Stakeholders</a:t>
            </a:r>
            <a:endParaRPr lang="en-GB" dirty="0">
              <a:solidFill>
                <a:srgbClr val="000000"/>
              </a:solidFill>
              <a:effectLst/>
              <a:ea typeface="Calibri" panose="020F0502020204030204" pitchFamily="34" charset="0"/>
            </a:endParaRPr>
          </a:p>
          <a:p>
            <a:endParaRPr lang="en-GB" dirty="0"/>
          </a:p>
        </p:txBody>
      </p:sp>
    </p:spTree>
    <p:extLst>
      <p:ext uri="{BB962C8B-B14F-4D97-AF65-F5344CB8AC3E}">
        <p14:creationId xmlns:p14="http://schemas.microsoft.com/office/powerpoint/2010/main" val="2912323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6000" b="1" dirty="0">
                <a:solidFill>
                  <a:srgbClr val="005EB8"/>
                </a:solidFill>
                <a:cs typeface="Arial" panose="020B0604020202020204" pitchFamily="34" charset="0"/>
              </a:rPr>
              <a:t>Questions</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44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3967-3F68-FF2E-EF67-8639984297EC}"/>
              </a:ext>
            </a:extLst>
          </p:cNvPr>
          <p:cNvSpPr>
            <a:spLocks noGrp="1"/>
          </p:cNvSpPr>
          <p:nvPr>
            <p:ph type="ctrTitle"/>
          </p:nvPr>
        </p:nvSpPr>
        <p:spPr/>
        <p:txBody>
          <a:bodyPr/>
          <a:lstStyle/>
          <a:p>
            <a:r>
              <a:rPr lang="en-GB" dirty="0"/>
              <a:t>Public Health in Northern Lincolnshire</a:t>
            </a:r>
          </a:p>
        </p:txBody>
      </p:sp>
      <p:sp>
        <p:nvSpPr>
          <p:cNvPr id="3" name="Subtitle 2">
            <a:extLst>
              <a:ext uri="{FF2B5EF4-FFF2-40B4-BE49-F238E27FC236}">
                <a16:creationId xmlns:a16="http://schemas.microsoft.com/office/drawing/2014/main" id="{047AE9A2-8794-B405-8ED9-1ACD48313E8E}"/>
              </a:ext>
            </a:extLst>
          </p:cNvPr>
          <p:cNvSpPr>
            <a:spLocks noGrp="1"/>
          </p:cNvSpPr>
          <p:nvPr>
            <p:ph type="subTitle" idx="1"/>
          </p:nvPr>
        </p:nvSpPr>
        <p:spPr/>
        <p:txBody>
          <a:bodyPr>
            <a:normAutofit lnSpcReduction="10000"/>
          </a:bodyPr>
          <a:lstStyle/>
          <a:p>
            <a:r>
              <a:rPr lang="en-GB" dirty="0"/>
              <a:t>Diane Lee</a:t>
            </a:r>
          </a:p>
          <a:p>
            <a:r>
              <a:rPr lang="en-GB" dirty="0"/>
              <a:t>Director of Public Health</a:t>
            </a:r>
          </a:p>
          <a:p>
            <a:r>
              <a:rPr lang="en-GB" dirty="0"/>
              <a:t>North Lincolnshire Council</a:t>
            </a:r>
          </a:p>
          <a:p>
            <a:r>
              <a:rPr lang="en-GB" dirty="0"/>
              <a:t>North East Lincolnshire Council</a:t>
            </a:r>
          </a:p>
        </p:txBody>
      </p:sp>
    </p:spTree>
    <p:extLst>
      <p:ext uri="{BB962C8B-B14F-4D97-AF65-F5344CB8AC3E}">
        <p14:creationId xmlns:p14="http://schemas.microsoft.com/office/powerpoint/2010/main" val="1866607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349DA0F0-C618-E2C7-3F98-D66903657AE0}"/>
              </a:ext>
            </a:extLst>
          </p:cNvPr>
          <p:cNvSpPr>
            <a:spLocks noGrp="1"/>
          </p:cNvSpPr>
          <p:nvPr>
            <p:ph type="title"/>
          </p:nvPr>
        </p:nvSpPr>
        <p:spPr>
          <a:xfrm>
            <a:off x="572493" y="238539"/>
            <a:ext cx="11018520" cy="1434415"/>
          </a:xfrm>
        </p:spPr>
        <p:txBody>
          <a:bodyPr anchor="b">
            <a:normAutofit/>
          </a:bodyPr>
          <a:lstStyle/>
          <a:p>
            <a:r>
              <a:rPr lang="en-GB" sz="5400" dirty="0"/>
              <a:t>What is public health?</a:t>
            </a:r>
            <a:endParaRPr lang="en-GB" sz="5400" dirty="0">
              <a:highlight>
                <a:srgbClr val="FFFF00"/>
              </a:highlight>
            </a:endParaRPr>
          </a:p>
        </p:txBody>
      </p:sp>
      <p:sp>
        <p:nvSpPr>
          <p:cNvPr id="5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FEF07452-117B-1E28-32A1-4F885BC5A4D6}"/>
              </a:ext>
            </a:extLst>
          </p:cNvPr>
          <p:cNvSpPr>
            <a:spLocks noGrp="1"/>
          </p:cNvSpPr>
          <p:nvPr>
            <p:ph idx="1"/>
          </p:nvPr>
        </p:nvSpPr>
        <p:spPr/>
        <p:txBody>
          <a:bodyPr>
            <a:normAutofit lnSpcReduction="10000"/>
          </a:bodyPr>
          <a:lstStyle/>
          <a:p>
            <a:pPr marL="0" indent="0">
              <a:buNone/>
            </a:pPr>
            <a:r>
              <a:rPr lang="en-GB" dirty="0"/>
              <a:t>“The science and art of preventing disease, prolonging life, and promoting health through the organised efforts of society.”</a:t>
            </a:r>
          </a:p>
          <a:p>
            <a:r>
              <a:rPr lang="en-GB" sz="2400" dirty="0"/>
              <a:t>Works to protect the health of communities and populations at local, regional, national, international, and global level</a:t>
            </a:r>
          </a:p>
          <a:p>
            <a:r>
              <a:rPr lang="en-GB" sz="2400" dirty="0"/>
              <a:t>Shared responsibility that needs collective action</a:t>
            </a:r>
          </a:p>
          <a:p>
            <a:r>
              <a:rPr lang="en-GB" sz="2400" dirty="0"/>
              <a:t>Recognition that our choices are constrained by where we live, the resources we have access to (money, transport, etc), the education we receive, the skills we learn, our friends, family, community, and more</a:t>
            </a:r>
          </a:p>
          <a:p>
            <a:r>
              <a:rPr lang="en-GB" sz="2400" dirty="0"/>
              <a:t>We all have free choice, but some people’s choices are more limited than others</a:t>
            </a:r>
          </a:p>
          <a:p>
            <a:r>
              <a:rPr lang="en-GB" sz="2400" dirty="0"/>
              <a:t>These are our health inequalities</a:t>
            </a:r>
          </a:p>
          <a:p>
            <a:endParaRPr lang="en-GB" dirty="0"/>
          </a:p>
        </p:txBody>
      </p:sp>
    </p:spTree>
    <p:extLst>
      <p:ext uri="{BB962C8B-B14F-4D97-AF65-F5344CB8AC3E}">
        <p14:creationId xmlns:p14="http://schemas.microsoft.com/office/powerpoint/2010/main" val="2554660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EEC04A-E810-26EB-9C25-9FA3CEB2430E}"/>
              </a:ext>
            </a:extLst>
          </p:cNvPr>
          <p:cNvPicPr>
            <a:picLocks noChangeAspect="1"/>
          </p:cNvPicPr>
          <p:nvPr/>
        </p:nvPicPr>
        <p:blipFill>
          <a:blip r:embed="rId2">
            <a:duotone>
              <a:schemeClr val="bg2">
                <a:shade val="45000"/>
                <a:satMod val="135000"/>
              </a:schemeClr>
              <a:prstClr val="white"/>
            </a:duotone>
          </a:blip>
          <a:srcRect t="3859" b="11872"/>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349DA0F0-C618-E2C7-3F98-D66903657AE0}"/>
              </a:ext>
            </a:extLst>
          </p:cNvPr>
          <p:cNvSpPr>
            <a:spLocks noGrp="1"/>
          </p:cNvSpPr>
          <p:nvPr>
            <p:ph type="title"/>
          </p:nvPr>
        </p:nvSpPr>
        <p:spPr>
          <a:xfrm>
            <a:off x="838200" y="365125"/>
            <a:ext cx="10515600" cy="1325563"/>
          </a:xfrm>
        </p:spPr>
        <p:txBody>
          <a:bodyPr>
            <a:normAutofit/>
          </a:bodyPr>
          <a:lstStyle/>
          <a:p>
            <a:r>
              <a:rPr lang="en-GB" dirty="0"/>
              <a:t>What is public health? The Marmot Principles</a:t>
            </a:r>
            <a:endParaRPr lang="en-GB" dirty="0">
              <a:highlight>
                <a:srgbClr val="FFFF00"/>
              </a:highlight>
            </a:endParaRPr>
          </a:p>
        </p:txBody>
      </p:sp>
      <p:graphicFrame>
        <p:nvGraphicFramePr>
          <p:cNvPr id="7" name="Content Placeholder 4">
            <a:extLst>
              <a:ext uri="{FF2B5EF4-FFF2-40B4-BE49-F238E27FC236}">
                <a16:creationId xmlns:a16="http://schemas.microsoft.com/office/drawing/2014/main" id="{9D3E9126-C065-CCA4-A0BA-B3CB427FF38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791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730E-C464-D7BE-A16D-0BB01B84229E}"/>
              </a:ext>
            </a:extLst>
          </p:cNvPr>
          <p:cNvSpPr>
            <a:spLocks noGrp="1"/>
          </p:cNvSpPr>
          <p:nvPr>
            <p:ph type="title"/>
          </p:nvPr>
        </p:nvSpPr>
        <p:spPr/>
        <p:txBody>
          <a:bodyPr/>
          <a:lstStyle/>
          <a:p>
            <a:r>
              <a:rPr lang="en-GB" dirty="0"/>
              <a:t>Marmot: Ten years on</a:t>
            </a:r>
          </a:p>
        </p:txBody>
      </p:sp>
      <p:sp>
        <p:nvSpPr>
          <p:cNvPr id="3" name="Content Placeholder 2">
            <a:extLst>
              <a:ext uri="{FF2B5EF4-FFF2-40B4-BE49-F238E27FC236}">
                <a16:creationId xmlns:a16="http://schemas.microsoft.com/office/drawing/2014/main" id="{8D901348-08E6-32A4-AA09-EA7DC45E8CC8}"/>
              </a:ext>
            </a:extLst>
          </p:cNvPr>
          <p:cNvSpPr>
            <a:spLocks noGrp="1"/>
          </p:cNvSpPr>
          <p:nvPr>
            <p:ph idx="1"/>
          </p:nvPr>
        </p:nvSpPr>
        <p:spPr/>
        <p:txBody>
          <a:bodyPr>
            <a:normAutofit/>
          </a:bodyPr>
          <a:lstStyle/>
          <a:p>
            <a:r>
              <a:rPr lang="en-GB" dirty="0"/>
              <a:t>Ten years of  austerity policies and rolling back the state have resulted in widespread reductions in public spending and intervention in almost all areas</a:t>
            </a:r>
          </a:p>
          <a:p>
            <a:r>
              <a:rPr lang="en-GB" dirty="0"/>
              <a:t>At the same time, social, economic and regional inequalities have deepened</a:t>
            </a:r>
          </a:p>
          <a:p>
            <a:r>
              <a:rPr lang="en-GB" dirty="0"/>
              <a:t>The most deprived areas and communities, especially in the North of England, have experienced the greatest declines in funding in almost all social, economic and cultural domains</a:t>
            </a:r>
          </a:p>
          <a:p>
            <a:r>
              <a:rPr lang="en-GB" dirty="0"/>
              <a:t>Poverty, poor health and socioeconomic inequalities have increased (almost certainly as a result)</a:t>
            </a:r>
          </a:p>
        </p:txBody>
      </p:sp>
    </p:spTree>
    <p:extLst>
      <p:ext uri="{BB962C8B-B14F-4D97-AF65-F5344CB8AC3E}">
        <p14:creationId xmlns:p14="http://schemas.microsoft.com/office/powerpoint/2010/main" val="3593024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46D1-9A77-5493-7C01-BB50E79094B6}"/>
              </a:ext>
            </a:extLst>
          </p:cNvPr>
          <p:cNvSpPr>
            <a:spLocks noGrp="1"/>
          </p:cNvSpPr>
          <p:nvPr>
            <p:ph type="title"/>
          </p:nvPr>
        </p:nvSpPr>
        <p:spPr/>
        <p:txBody>
          <a:bodyPr/>
          <a:lstStyle/>
          <a:p>
            <a:r>
              <a:rPr lang="en-GB" dirty="0"/>
              <a:t>The public health story – NEL</a:t>
            </a:r>
            <a:endParaRPr lang="en-GB" sz="1400" dirty="0">
              <a:highlight>
                <a:srgbClr val="FFFF00"/>
              </a:highlight>
            </a:endParaRPr>
          </a:p>
        </p:txBody>
      </p:sp>
      <p:sp>
        <p:nvSpPr>
          <p:cNvPr id="3" name="Content Placeholder 2">
            <a:extLst>
              <a:ext uri="{FF2B5EF4-FFF2-40B4-BE49-F238E27FC236}">
                <a16:creationId xmlns:a16="http://schemas.microsoft.com/office/drawing/2014/main" id="{23451CFE-BED5-3770-17E4-852300C8943D}"/>
              </a:ext>
            </a:extLst>
          </p:cNvPr>
          <p:cNvSpPr>
            <a:spLocks noGrp="1"/>
          </p:cNvSpPr>
          <p:nvPr>
            <p:ph idx="1"/>
          </p:nvPr>
        </p:nvSpPr>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NEL has seen falls in life expectancy and healthy life expectancy in the last decade.  Five wards in NEL have life expectancy (and healthy life expectancy) considerably below NEL and England average (East Marsh, West Marsh, South, Sydney Sussex and Heneage)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This is partly associated with people in socially deprived communities being old before their time (i.e. developing chronic disease ten or more years earlier than the average)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These health inequalities are driven by wide disparities in cardiovascular disease, respiratory disease and cancer.  Whilst such disparities are often linked to unhealthier lifestyles, it is well recognised that factors such as low income, poor housing, inadequate education, lack of employment leads to unhealthier living which makes it vital to address wider determinants of health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39% of 11 year olds are overweight or obese with major implications for lifelong health.  This problem is affecting all parts of NEL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Mental health is a major challenge in post covid era across all ages with service demand outstripping availability.  We have seen unprecedented levels of suicide in last four years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Whilst drug dependency rates are stable there is evidence of increasing alcohol related harm</a:t>
            </a:r>
          </a:p>
          <a:p>
            <a:endParaRPr lang="en-GB" dirty="0"/>
          </a:p>
        </p:txBody>
      </p:sp>
    </p:spTree>
    <p:extLst>
      <p:ext uri="{BB962C8B-B14F-4D97-AF65-F5344CB8AC3E}">
        <p14:creationId xmlns:p14="http://schemas.microsoft.com/office/powerpoint/2010/main" val="1161901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3AE66-2C44-43BE-6A8E-1BA14CE12DF5}"/>
              </a:ext>
            </a:extLst>
          </p:cNvPr>
          <p:cNvSpPr>
            <a:spLocks noGrp="1"/>
          </p:cNvSpPr>
          <p:nvPr>
            <p:ph idx="1"/>
          </p:nvPr>
        </p:nvSpPr>
        <p:spPr>
          <a:xfrm>
            <a:off x="838200" y="1482571"/>
            <a:ext cx="10515600" cy="4694392"/>
          </a:xfrm>
        </p:spPr>
        <p:txBody>
          <a:bodyPr>
            <a:normAutofit fontScale="85000" lnSpcReduction="20000"/>
          </a:bodyPr>
          <a:lstStyle/>
          <a:p>
            <a:r>
              <a:rPr lang="en-GB" dirty="0"/>
              <a:t>Energy price rises in recent years have pushed many more people into fuel poverty.  Now estimated that this is affecting almost 29,000 people in all parts of the borough (18.4% of households)</a:t>
            </a:r>
          </a:p>
          <a:p>
            <a:r>
              <a:rPr lang="en-GB" sz="2800" dirty="0"/>
              <a:t>Major demographic challenges in the future due to rapidly increasing numbers of people over 80 (30% increase in the next ten years). This will put social care services under enormous strain and is happening at a time when we are likely to see a falling working age population without inward migration</a:t>
            </a:r>
          </a:p>
          <a:p>
            <a:r>
              <a:rPr lang="en-GB" sz="2800" dirty="0"/>
              <a:t>We will therefore need to find ways to support growing numbers of older people to remain living in their own home</a:t>
            </a:r>
          </a:p>
          <a:p>
            <a:r>
              <a:rPr lang="en-GB" sz="2800" dirty="0"/>
              <a:t>Healthcare services will also come under ever growing strain due to the ageing population and difficulties recruiting to a wide range of healthcare occupations in NEL</a:t>
            </a:r>
          </a:p>
          <a:p>
            <a:r>
              <a:rPr lang="en-GB" dirty="0"/>
              <a:t>On the positive side we continue to have immunisation rates well above the national average which is helping to ensure that infectious disease rates are low</a:t>
            </a:r>
          </a:p>
          <a:p>
            <a:endParaRPr lang="en-GB" dirty="0"/>
          </a:p>
          <a:p>
            <a:endParaRPr lang="en-GB" dirty="0"/>
          </a:p>
        </p:txBody>
      </p:sp>
    </p:spTree>
    <p:extLst>
      <p:ext uri="{BB962C8B-B14F-4D97-AF65-F5344CB8AC3E}">
        <p14:creationId xmlns:p14="http://schemas.microsoft.com/office/powerpoint/2010/main" val="1942776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a:extLst>
              <a:ext uri="{FF2B5EF4-FFF2-40B4-BE49-F238E27FC236}">
                <a16:creationId xmlns:a16="http://schemas.microsoft.com/office/drawing/2014/main" id="{9EB9F248-63E5-BCFC-8354-90A6BA6805C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477004" y="0"/>
            <a:ext cx="5715000" cy="3429000"/>
          </a:xfrm>
          <a:prstGeom prst="rect">
            <a:avLst/>
          </a:prstGeom>
        </p:spPr>
      </p:pic>
      <p:pic>
        <p:nvPicPr>
          <p:cNvPr id="7" name="Picture 6" descr="A graph of a number of people&#10;&#10;Description automatically generated">
            <a:extLst>
              <a:ext uri="{FF2B5EF4-FFF2-40B4-BE49-F238E27FC236}">
                <a16:creationId xmlns:a16="http://schemas.microsoft.com/office/drawing/2014/main" id="{1DC6C96D-E2AA-950E-4022-7A32D1181F9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 y="0"/>
            <a:ext cx="5715000" cy="3429000"/>
          </a:xfrm>
          <a:prstGeom prst="rect">
            <a:avLst/>
          </a:prstGeom>
        </p:spPr>
      </p:pic>
      <p:pic>
        <p:nvPicPr>
          <p:cNvPr id="9" name="Picture 8" descr="A graph of a number of people with the number of deaths&#10;&#10;Description automatically generated with medium confidence">
            <a:extLst>
              <a:ext uri="{FF2B5EF4-FFF2-40B4-BE49-F238E27FC236}">
                <a16:creationId xmlns:a16="http://schemas.microsoft.com/office/drawing/2014/main" id="{1AB87B2E-1D84-B76F-9B9E-5167E79EB3C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 y="3429000"/>
            <a:ext cx="5715000" cy="3429000"/>
          </a:xfrm>
          <a:prstGeom prst="rect">
            <a:avLst/>
          </a:prstGeom>
        </p:spPr>
      </p:pic>
      <p:sp>
        <p:nvSpPr>
          <p:cNvPr id="10" name="TextBox 9">
            <a:extLst>
              <a:ext uri="{FF2B5EF4-FFF2-40B4-BE49-F238E27FC236}">
                <a16:creationId xmlns:a16="http://schemas.microsoft.com/office/drawing/2014/main" id="{6BCCED80-6114-684C-1B98-69C64DD0E5D9}"/>
              </a:ext>
            </a:extLst>
          </p:cNvPr>
          <p:cNvSpPr txBox="1"/>
          <p:nvPr/>
        </p:nvSpPr>
        <p:spPr>
          <a:xfrm>
            <a:off x="6390331" y="3479920"/>
            <a:ext cx="5457866" cy="332398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NEL LE at birth is below the England LE for each year over the past 20 years for both males and females.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The most recent data point shows LE at birth decreasing in NEL but increasing in England for both males and females.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Premature (&lt;75 years) mortality is higher in NEL for all years compared to England.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Whilst NEL overall has significant health and social care needs, there are also stark health inequalities between different areas of the Borough.</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Wider determinants, such as employment, housing, education, transport, and deprivation, all have a major influence on health and health inequalities.</a:t>
            </a: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495095D1-847C-B083-54CE-BFE13AAA39D7}"/>
              </a:ext>
            </a:extLst>
          </p:cNvPr>
          <p:cNvSpPr txBox="1"/>
          <p:nvPr/>
        </p:nvSpPr>
        <p:spPr>
          <a:xfrm>
            <a:off x="10855791" y="6496130"/>
            <a:ext cx="12827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Source: OHID</a:t>
            </a:r>
          </a:p>
        </p:txBody>
      </p:sp>
    </p:spTree>
    <p:extLst>
      <p:ext uri="{BB962C8B-B14F-4D97-AF65-F5344CB8AC3E}">
        <p14:creationId xmlns:p14="http://schemas.microsoft.com/office/powerpoint/2010/main" val="497929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562D-BD40-4CA2-94F1-1D317A11C836}"/>
              </a:ext>
            </a:extLst>
          </p:cNvPr>
          <p:cNvSpPr>
            <a:spLocks noGrp="1"/>
          </p:cNvSpPr>
          <p:nvPr>
            <p:ph type="title"/>
          </p:nvPr>
        </p:nvSpPr>
        <p:spPr>
          <a:xfrm>
            <a:off x="838200" y="159392"/>
            <a:ext cx="10515600" cy="478171"/>
          </a:xfrm>
        </p:spPr>
        <p:txBody>
          <a:bodyPr>
            <a:normAutofit fontScale="90000"/>
          </a:bodyPr>
          <a:lstStyle/>
          <a:p>
            <a:r>
              <a:rPr lang="en-GB" dirty="0"/>
              <a:t>Life Expectancy in NEL</a:t>
            </a:r>
          </a:p>
        </p:txBody>
      </p:sp>
      <p:sp>
        <p:nvSpPr>
          <p:cNvPr id="3" name="Content Placeholder 2">
            <a:extLst>
              <a:ext uri="{FF2B5EF4-FFF2-40B4-BE49-F238E27FC236}">
                <a16:creationId xmlns:a16="http://schemas.microsoft.com/office/drawing/2014/main" id="{3D774DEC-9D23-4802-8055-BA8129459D07}"/>
              </a:ext>
            </a:extLst>
          </p:cNvPr>
          <p:cNvSpPr>
            <a:spLocks noGrp="1"/>
          </p:cNvSpPr>
          <p:nvPr>
            <p:ph idx="1"/>
          </p:nvPr>
        </p:nvSpPr>
        <p:spPr>
          <a:xfrm>
            <a:off x="591126" y="973123"/>
            <a:ext cx="4610048" cy="5383227"/>
          </a:xfrm>
        </p:spPr>
        <p:txBody>
          <a:bodyPr>
            <a:normAutofit fontScale="92500" lnSpcReduction="10000"/>
          </a:bodyPr>
          <a:lstStyle/>
          <a:p>
            <a:pPr algn="just"/>
            <a:r>
              <a:rPr lang="en-GB" sz="1800" b="0" i="0" u="none" strike="noStrike" baseline="0" dirty="0">
                <a:solidFill>
                  <a:srgbClr val="2B2B2A"/>
                </a:solidFill>
              </a:rPr>
              <a:t>For such a small geographic area, we have an extremely wide variation in life expectancy across North East Lincolnshire.  </a:t>
            </a:r>
            <a:r>
              <a:rPr lang="en-GB" sz="1800" dirty="0">
                <a:solidFill>
                  <a:srgbClr val="2B2B2A"/>
                </a:solidFill>
              </a:rPr>
              <a:t>Males</a:t>
            </a:r>
            <a:r>
              <a:rPr lang="en-GB" sz="1800" b="0" i="0" u="none" strike="noStrike" baseline="0" dirty="0">
                <a:solidFill>
                  <a:srgbClr val="2B2B2A"/>
                </a:solidFill>
              </a:rPr>
              <a:t> in East Marsh ward have a life expectancy at birth of just 70 years.  Just a short journey to Humberston &amp; New Waltham, Haverstoe, </a:t>
            </a:r>
            <a:r>
              <a:rPr lang="en-GB" sz="1800" dirty="0">
                <a:solidFill>
                  <a:srgbClr val="2B2B2A"/>
                </a:solidFill>
              </a:rPr>
              <a:t>Wolds, and Scartho w</a:t>
            </a:r>
            <a:r>
              <a:rPr lang="en-GB" sz="1800" b="0" i="0" u="none" strike="noStrike" baseline="0" dirty="0">
                <a:solidFill>
                  <a:srgbClr val="2B2B2A"/>
                </a:solidFill>
              </a:rPr>
              <a:t>ards, and life expectancy increases up to 82 years, which is a life expectancy gap of 12 years in comparison to East Marsh ward.</a:t>
            </a:r>
          </a:p>
          <a:p>
            <a:pPr algn="just"/>
            <a:r>
              <a:rPr lang="en-GB" sz="1800" dirty="0">
                <a:solidFill>
                  <a:srgbClr val="2B2B2A"/>
                </a:solidFill>
              </a:rPr>
              <a:t>A similar pattern exists for females, with a life expectancy of 76 years in East Marsh ward, compared to 86 years in Haverstoe ward, which is a life expectancy gap of a decade.</a:t>
            </a:r>
          </a:p>
          <a:p>
            <a:pPr algn="just"/>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Male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healthy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life expectancy at birth is just 55 years in NEL with a deteriorating trend having decreased by 5 years over a 5 year period.  Female healthy life expectancy is marginally better at 58 years. This has considerable implications for our workforce as a large proportion of people will be in poor health long before retirement age.</a:t>
            </a:r>
          </a:p>
          <a:p>
            <a:pPr algn="just"/>
            <a:endParaRPr lang="en-GB" sz="1800" dirty="0">
              <a:latin typeface="Calibri" panose="020F0502020204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3D4E7A25-1029-48BE-AF7B-5318AE1035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DRAFT</a:t>
            </a:r>
          </a:p>
        </p:txBody>
      </p:sp>
      <p:graphicFrame>
        <p:nvGraphicFramePr>
          <p:cNvPr id="4" name="Chart 3" descr="Graph showing life expectancy at birth for males">
            <a:extLst>
              <a:ext uri="{FF2B5EF4-FFF2-40B4-BE49-F238E27FC236}">
                <a16:creationId xmlns:a16="http://schemas.microsoft.com/office/drawing/2014/main" id="{B405CA32-29A7-4857-A385-C8AB7D5359DE}"/>
              </a:ext>
            </a:extLst>
          </p:cNvPr>
          <p:cNvGraphicFramePr/>
          <p:nvPr/>
        </p:nvGraphicFramePr>
        <p:xfrm>
          <a:off x="5480744" y="748542"/>
          <a:ext cx="6120130" cy="29571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Graph showing life expectancy at birth for females">
            <a:extLst>
              <a:ext uri="{FF2B5EF4-FFF2-40B4-BE49-F238E27FC236}">
                <a16:creationId xmlns:a16="http://schemas.microsoft.com/office/drawing/2014/main" id="{B7F8C85C-1DC4-4A1B-8F08-B612804B5DD6}"/>
              </a:ext>
            </a:extLst>
          </p:cNvPr>
          <p:cNvGraphicFramePr/>
          <p:nvPr/>
        </p:nvGraphicFramePr>
        <p:xfrm>
          <a:off x="5616969" y="3707758"/>
          <a:ext cx="6120130" cy="2990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7203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4000" b="1" dirty="0">
                <a:solidFill>
                  <a:srgbClr val="005EB8"/>
                </a:solidFill>
                <a:cs typeface="Arial" panose="020B0604020202020204" pitchFamily="34" charset="0"/>
              </a:rPr>
              <a:t>Overview of 2023/24 and plans for 2024/25</a:t>
            </a:r>
          </a:p>
        </p:txBody>
      </p:sp>
      <p:sp>
        <p:nvSpPr>
          <p:cNvPr id="3" name="Content Placeholder 2"/>
          <p:cNvSpPr>
            <a:spLocks noGrp="1"/>
          </p:cNvSpPr>
          <p:nvPr>
            <p:ph idx="1"/>
          </p:nvPr>
        </p:nvSpPr>
        <p:spPr>
          <a:xfrm>
            <a:off x="756006" y="3781586"/>
            <a:ext cx="5339993" cy="893156"/>
          </a:xfrm>
        </p:spPr>
        <p:txBody>
          <a:bodyPr>
            <a:noAutofit/>
          </a:bodyPr>
          <a:lstStyle/>
          <a:p>
            <a:pPr marL="0" indent="0">
              <a:lnSpc>
                <a:spcPct val="100000"/>
              </a:lnSpc>
              <a:spcBef>
                <a:spcPts val="0"/>
              </a:spcBef>
              <a:buNone/>
            </a:pPr>
            <a:r>
              <a:rPr lang="en-GB" dirty="0">
                <a:solidFill>
                  <a:schemeClr val="tx1"/>
                </a:solidFill>
                <a:latin typeface="Arial" panose="020B0604020202020204" pitchFamily="34" charset="0"/>
                <a:cs typeface="Arial" panose="020B0604020202020204" pitchFamily="34" charset="0"/>
              </a:rPr>
              <a:t>Jonathan Lofthouse</a:t>
            </a:r>
          </a:p>
          <a:p>
            <a:pPr marL="0" indent="0">
              <a:lnSpc>
                <a:spcPct val="100000"/>
              </a:lnSpc>
              <a:spcBef>
                <a:spcPts val="0"/>
              </a:spcBef>
              <a:buNone/>
            </a:pPr>
            <a:r>
              <a:rPr lang="en-GB" dirty="0">
                <a:solidFill>
                  <a:schemeClr val="tx1"/>
                </a:solidFill>
                <a:latin typeface="Arial" panose="020B0604020202020204" pitchFamily="34" charset="0"/>
                <a:cs typeface="Arial" panose="020B0604020202020204" pitchFamily="34" charset="0"/>
              </a:rPr>
              <a:t>Group Chief Executive</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000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B715-E5BD-AE26-FD0F-02BE4B4B7E71}"/>
              </a:ext>
            </a:extLst>
          </p:cNvPr>
          <p:cNvSpPr>
            <a:spLocks noGrp="1"/>
          </p:cNvSpPr>
          <p:nvPr>
            <p:ph type="title"/>
          </p:nvPr>
        </p:nvSpPr>
        <p:spPr>
          <a:xfrm>
            <a:off x="838200" y="365125"/>
            <a:ext cx="5742482" cy="1325563"/>
          </a:xfrm>
        </p:spPr>
        <p:txBody>
          <a:bodyPr/>
          <a:lstStyle/>
          <a:p>
            <a:r>
              <a:rPr lang="en-GB" dirty="0"/>
              <a:t>Healthy Life Expectancy in NEL</a:t>
            </a:r>
          </a:p>
        </p:txBody>
      </p:sp>
      <p:pic>
        <p:nvPicPr>
          <p:cNvPr id="5" name="Content Placeholder 4">
            <a:extLst>
              <a:ext uri="{FF2B5EF4-FFF2-40B4-BE49-F238E27FC236}">
                <a16:creationId xmlns:a16="http://schemas.microsoft.com/office/drawing/2014/main" id="{7BC24060-10D5-BB51-3AA2-8E4F5D32468C}"/>
              </a:ext>
            </a:extLst>
          </p:cNvPr>
          <p:cNvPicPr>
            <a:picLocks noGrp="1" noChangeAspect="1"/>
          </p:cNvPicPr>
          <p:nvPr>
            <p:ph idx="1"/>
          </p:nvPr>
        </p:nvPicPr>
        <p:blipFill>
          <a:blip r:embed="rId2"/>
          <a:stretch>
            <a:fillRect/>
          </a:stretch>
        </p:blipFill>
        <p:spPr>
          <a:xfrm>
            <a:off x="6779273" y="118478"/>
            <a:ext cx="5206435" cy="3290275"/>
          </a:xfrm>
          <a:prstGeom prst="rect">
            <a:avLst/>
          </a:prstGeom>
        </p:spPr>
      </p:pic>
      <p:sp>
        <p:nvSpPr>
          <p:cNvPr id="4" name="Content Placeholder 2">
            <a:extLst>
              <a:ext uri="{FF2B5EF4-FFF2-40B4-BE49-F238E27FC236}">
                <a16:creationId xmlns:a16="http://schemas.microsoft.com/office/drawing/2014/main" id="{60B3DFA9-A606-AFF5-3790-13243C2C7009}"/>
              </a:ext>
            </a:extLst>
          </p:cNvPr>
          <p:cNvSpPr txBox="1">
            <a:spLocks/>
          </p:cNvSpPr>
          <p:nvPr/>
        </p:nvSpPr>
        <p:spPr>
          <a:xfrm>
            <a:off x="754310" y="1866728"/>
            <a:ext cx="5341690" cy="49912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Healthy life expectancy figures for 2018-20 published by the ONS, show that there are considerable inequalities in healthy life expectancy between the most deprived and the most affluent areas in England.</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Applying these figures to our local population, reveals a gap in healthy life expectancy between our most deprived wards and our most affluent wards, of 15 years in males and over 16 years in females.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In practice this means that many people in our most deprived communities are “old before their time” and many are unable to work, well before they reach the age of 65.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E0B178F8-FE29-58FD-889A-7C94F68D863F}"/>
              </a:ext>
            </a:extLst>
          </p:cNvPr>
          <p:cNvPicPr>
            <a:picLocks noChangeAspect="1"/>
          </p:cNvPicPr>
          <p:nvPr/>
        </p:nvPicPr>
        <p:blipFill>
          <a:blip r:embed="rId3"/>
          <a:stretch>
            <a:fillRect/>
          </a:stretch>
        </p:blipFill>
        <p:spPr>
          <a:xfrm>
            <a:off x="6779272" y="3408753"/>
            <a:ext cx="5206435" cy="3403814"/>
          </a:xfrm>
          <a:prstGeom prst="rect">
            <a:avLst/>
          </a:prstGeom>
        </p:spPr>
      </p:pic>
    </p:spTree>
    <p:extLst>
      <p:ext uri="{BB962C8B-B14F-4D97-AF65-F5344CB8AC3E}">
        <p14:creationId xmlns:p14="http://schemas.microsoft.com/office/powerpoint/2010/main" val="2838109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46D1-9A77-5493-7C01-BB50E79094B6}"/>
              </a:ext>
            </a:extLst>
          </p:cNvPr>
          <p:cNvSpPr>
            <a:spLocks noGrp="1"/>
          </p:cNvSpPr>
          <p:nvPr>
            <p:ph type="title"/>
          </p:nvPr>
        </p:nvSpPr>
        <p:spPr>
          <a:xfrm>
            <a:off x="338526" y="319237"/>
            <a:ext cx="4708161" cy="1325563"/>
          </a:xfrm>
        </p:spPr>
        <p:txBody>
          <a:bodyPr/>
          <a:lstStyle/>
          <a:p>
            <a:r>
              <a:rPr lang="en-GB" dirty="0"/>
              <a:t>The Public Health Story – NL </a:t>
            </a:r>
            <a:endParaRPr lang="en-GB" sz="1400" dirty="0">
              <a:highlight>
                <a:srgbClr val="FFFF00"/>
              </a:highlight>
            </a:endParaRPr>
          </a:p>
        </p:txBody>
      </p:sp>
      <p:sp>
        <p:nvSpPr>
          <p:cNvPr id="3" name="Content Placeholder 2">
            <a:extLst>
              <a:ext uri="{FF2B5EF4-FFF2-40B4-BE49-F238E27FC236}">
                <a16:creationId xmlns:a16="http://schemas.microsoft.com/office/drawing/2014/main" id="{23451CFE-BED5-3770-17E4-852300C8943D}"/>
              </a:ext>
            </a:extLst>
          </p:cNvPr>
          <p:cNvSpPr>
            <a:spLocks noGrp="1"/>
          </p:cNvSpPr>
          <p:nvPr>
            <p:ph idx="1"/>
          </p:nvPr>
        </p:nvSpPr>
        <p:spPr>
          <a:xfrm>
            <a:off x="5290233" y="319237"/>
            <a:ext cx="6784298" cy="6396479"/>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Life expectancy has remained stable in NL over the last decade</a:t>
            </a:r>
            <a:r>
              <a:rPr lang="en-GB" sz="2000" dirty="0">
                <a:solidFill>
                  <a:prstClr val="black"/>
                </a:solidFill>
                <a:latin typeface="Aptos" panose="02110004020202020204"/>
              </a:rPr>
              <a:t> for both males and females.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The gap in life expectancy between people living in the most deprived areas and people living in the least deprived areas of NL has increased slightly for males (10.9-year gap) and decreased slightly for women (8.1-year gap).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These health inequalities in life expectancy are driven by wide disparities in cardiovascular disease, respiratory disease, cancer and in women dementia. </a:t>
            </a:r>
          </a:p>
          <a:p>
            <a:pPr>
              <a:defRPr/>
            </a:pPr>
            <a:r>
              <a:rPr lang="en-GB" sz="2000" dirty="0">
                <a:solidFill>
                  <a:prstClr val="black"/>
                </a:solidFill>
                <a:latin typeface="Aptos" panose="02110004020202020204"/>
              </a:rPr>
              <a:t>Male healthy life expectancy has remained relatively stable, yet female healthy life expectancy has dropped substantially between 2017-19 and 2018-20 – work planned to understand the causes of this reduction and act to improve healthy years of life.</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Factors like low income, poor housing, inadequate education, lack of employment, lack of access to transport, and the surrounding environment in which someone lives, often restrict the choices that people have available to them.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These restricted choices can mean people lead unhealthier lives, which makes it vital to address the wider determinants of health.</a:t>
            </a:r>
            <a:r>
              <a:rPr kumimoji="0" lang="en-GB" sz="2000" b="0" i="0" u="none" strike="noStrike" kern="1200" cap="none" spc="0" normalizeH="0" baseline="0" noProof="0" dirty="0">
                <a:ln>
                  <a:noFill/>
                </a:ln>
                <a:solidFill>
                  <a:srgbClr val="FF0000"/>
                </a:solidFill>
                <a:effectLst/>
                <a:uLnTx/>
                <a:uFillTx/>
                <a:latin typeface="Aptos" panose="02110004020202020204"/>
                <a:ea typeface="+mn-ea"/>
                <a:cs typeface="+mn-cs"/>
              </a:rPr>
              <a:t> </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2" descr="Figure 1. The Dahlgren and Whitehead model of health determinants">
            <a:extLst>
              <a:ext uri="{FF2B5EF4-FFF2-40B4-BE49-F238E27FC236}">
                <a16:creationId xmlns:a16="http://schemas.microsoft.com/office/drawing/2014/main" id="{9FB295D0-1378-C251-8A48-1A69934C82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469" y="2360976"/>
            <a:ext cx="5150277" cy="3437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331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46D1-9A77-5493-7C01-BB50E79094B6}"/>
              </a:ext>
            </a:extLst>
          </p:cNvPr>
          <p:cNvSpPr>
            <a:spLocks noGrp="1"/>
          </p:cNvSpPr>
          <p:nvPr>
            <p:ph type="title"/>
          </p:nvPr>
        </p:nvSpPr>
        <p:spPr>
          <a:xfrm>
            <a:off x="838200" y="125639"/>
            <a:ext cx="10515600" cy="1325563"/>
          </a:xfrm>
        </p:spPr>
        <p:txBody>
          <a:bodyPr/>
          <a:lstStyle/>
          <a:p>
            <a:r>
              <a:rPr lang="en-GB" dirty="0"/>
              <a:t>The Public Health Story – NL </a:t>
            </a:r>
            <a:endParaRPr lang="en-GB" sz="1400" dirty="0">
              <a:highlight>
                <a:srgbClr val="FFFF00"/>
              </a:highlight>
            </a:endParaRPr>
          </a:p>
        </p:txBody>
      </p:sp>
      <p:sp>
        <p:nvSpPr>
          <p:cNvPr id="3" name="Content Placeholder 2">
            <a:extLst>
              <a:ext uri="{FF2B5EF4-FFF2-40B4-BE49-F238E27FC236}">
                <a16:creationId xmlns:a16="http://schemas.microsoft.com/office/drawing/2014/main" id="{23451CFE-BED5-3770-17E4-852300C8943D}"/>
              </a:ext>
            </a:extLst>
          </p:cNvPr>
          <p:cNvSpPr>
            <a:spLocks noGrp="1"/>
          </p:cNvSpPr>
          <p:nvPr>
            <p:ph idx="1"/>
          </p:nvPr>
        </p:nvSpPr>
        <p:spPr>
          <a:xfrm>
            <a:off x="870857" y="1346652"/>
            <a:ext cx="10515600" cy="5032375"/>
          </a:xfrm>
        </p:spPr>
        <p:txBody>
          <a:bodyPr vert="horz" lIns="91440" tIns="45720" rIns="91440" bIns="45720" rtlCol="0" anchor="t">
            <a:normAutofit lnSpcReduction="10000"/>
          </a:bodyPr>
          <a:lstStyle/>
          <a:p>
            <a:pPr lvl="0">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Most recent data shows that 36.6%</a:t>
            </a:r>
            <a:r>
              <a:rPr kumimoji="0" lang="en-GB" sz="20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of 11-year-olds are overweight or obese with major implications for lifelong health</a:t>
            </a:r>
            <a:r>
              <a:rPr lang="en-GB" sz="2000" dirty="0">
                <a:solidFill>
                  <a:prstClr val="black"/>
                </a:solidFill>
                <a:latin typeface="Aptos" panose="02110004020202020204"/>
              </a:rPr>
              <a:t>, and 71.7% of adults have excess weight (an increase from 2018).</a:t>
            </a:r>
            <a:r>
              <a:rPr lang="en-GB" sz="2000" dirty="0">
                <a:solidFill>
                  <a:srgbClr val="FF0000"/>
                </a:solidFill>
              </a:rPr>
              <a:t> </a:t>
            </a:r>
          </a:p>
          <a:p>
            <a:pPr>
              <a:defRPr/>
            </a:pPr>
            <a:r>
              <a:rPr lang="en-GB" sz="2000" dirty="0">
                <a:solidFill>
                  <a:prstClr val="black"/>
                </a:solidFill>
              </a:rPr>
              <a:t>The percentage of active adults, fell briefly during the pandemic and has since returned to pre-pandemic levels, whilst t</a:t>
            </a:r>
            <a:r>
              <a:rPr lang="en-GB" sz="2000" dirty="0">
                <a:solidFill>
                  <a:prstClr val="black"/>
                </a:solidFill>
                <a:latin typeface="Aptos" panose="02110004020202020204"/>
              </a:rPr>
              <a:t>he percentage of inactive adults increased substantially during the pandemic and whilst it has since decreased it had not yet returned to pre-pandemic levels (Active Lives Survey, Sport England). </a:t>
            </a:r>
          </a:p>
          <a:p>
            <a:pPr>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Our under 18 conception rate has recently increased, whilst the rate of abortion in under 18s remains low.</a:t>
            </a:r>
            <a:endParaRPr lang="en-GB" sz="2000" dirty="0">
              <a:solidFill>
                <a:prstClr val="black"/>
              </a:solidFill>
              <a:latin typeface="Aptos" panose="02110004020202020204"/>
            </a:endParaRPr>
          </a:p>
          <a:p>
            <a:pPr>
              <a:defRPr/>
            </a:pPr>
            <a:r>
              <a:rPr lang="en-GB" sz="2000" dirty="0">
                <a:solidFill>
                  <a:prstClr val="black"/>
                </a:solidFill>
                <a:latin typeface="Aptos" panose="02110004020202020204"/>
              </a:rPr>
              <a:t>Whilst there have been large reductions, 12.1% of mothers are still smoking at time of delivery of their baby.</a:t>
            </a:r>
          </a:p>
          <a:p>
            <a:pPr>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Our smoking prevalence in North Lincolnshire remains high, with our quit rates low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We have an ageing population in NL, with </a:t>
            </a:r>
            <a:r>
              <a:rPr lang="en-GB" sz="2000" dirty="0">
                <a:solidFill>
                  <a:prstClr val="black"/>
                </a:solidFill>
                <a:latin typeface="Aptos" panose="02110004020202020204"/>
              </a:rPr>
              <a:t>the rate of hip fractures in over 65’s high.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Our admissions for alcohol specific conditions in under 18s have reduced substantially,</a:t>
            </a:r>
            <a:r>
              <a:rPr lang="en-GB" sz="2000" dirty="0">
                <a:solidFill>
                  <a:prstClr val="black"/>
                </a:solidFill>
                <a:latin typeface="Aptos" panose="02110004020202020204"/>
              </a:rPr>
              <a:t> yet our admissions for substance misuse in those aged 15-24 have increased since 2016 (with a reduction in recent years)</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en-GB" dirty="0"/>
          </a:p>
        </p:txBody>
      </p:sp>
    </p:spTree>
    <p:extLst>
      <p:ext uri="{BB962C8B-B14F-4D97-AF65-F5344CB8AC3E}">
        <p14:creationId xmlns:p14="http://schemas.microsoft.com/office/powerpoint/2010/main" val="365592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3AE66-2C44-43BE-6A8E-1BA14CE12DF5}"/>
              </a:ext>
            </a:extLst>
          </p:cNvPr>
          <p:cNvSpPr>
            <a:spLocks noGrp="1"/>
          </p:cNvSpPr>
          <p:nvPr>
            <p:ph idx="1"/>
          </p:nvPr>
        </p:nvSpPr>
        <p:spPr>
          <a:xfrm>
            <a:off x="838200" y="1482571"/>
            <a:ext cx="10515600" cy="5010304"/>
          </a:xfrm>
        </p:spPr>
        <p:txBody>
          <a:bodyPr>
            <a:normAutofit fontScale="92500" lnSpcReduction="10000"/>
          </a:bodyPr>
          <a:lstStyle/>
          <a:p>
            <a:r>
              <a:rPr lang="en-GB" sz="2800" dirty="0"/>
              <a:t>Major demographic challenges in the future due to rapidly increasing numbers of people over 80 (6,300 in the next 20 years). This will put social care services under enormous strain and is happening at a time when we are likely to see a falling working age population with minimal inward migration.</a:t>
            </a:r>
          </a:p>
          <a:p>
            <a:r>
              <a:rPr lang="en-GB" sz="2800" dirty="0"/>
              <a:t>We will therefore need to find ways to support growing numbers of older people to remain living in their own home.</a:t>
            </a:r>
          </a:p>
          <a:p>
            <a:r>
              <a:rPr lang="en-GB" sz="2800" dirty="0"/>
              <a:t>Healthcare services will also come under ever growing strain due to the ageing population and difficulties recruiting to a wide range of healthcare occupations in NL.</a:t>
            </a:r>
          </a:p>
          <a:p>
            <a:r>
              <a:rPr lang="en-GB" dirty="0"/>
              <a:t>On the positive side we continue sustain high flue vaccination coverage in over 65s, with immunisation rates significantly above the national average. This is helping to ensure that infectious disease rates are low.</a:t>
            </a:r>
          </a:p>
          <a:p>
            <a:endParaRPr lang="en-GB" dirty="0"/>
          </a:p>
          <a:p>
            <a:endParaRPr lang="en-GB" dirty="0"/>
          </a:p>
        </p:txBody>
      </p:sp>
      <p:sp>
        <p:nvSpPr>
          <p:cNvPr id="5" name="Title 4">
            <a:extLst>
              <a:ext uri="{FF2B5EF4-FFF2-40B4-BE49-F238E27FC236}">
                <a16:creationId xmlns:a16="http://schemas.microsoft.com/office/drawing/2014/main" id="{6D4BE58C-C9E0-3374-58AD-49FB735844A4}"/>
              </a:ext>
            </a:extLst>
          </p:cNvPr>
          <p:cNvSpPr>
            <a:spLocks noGrp="1"/>
          </p:cNvSpPr>
          <p:nvPr>
            <p:ph type="title"/>
          </p:nvPr>
        </p:nvSpPr>
        <p:spPr>
          <a:xfrm>
            <a:off x="838200" y="267154"/>
            <a:ext cx="10515600" cy="1325563"/>
          </a:xfrm>
        </p:spPr>
        <p:txBody>
          <a:bodyPr/>
          <a:lstStyle/>
          <a:p>
            <a:r>
              <a:rPr lang="en-GB" dirty="0"/>
              <a:t>The Public Health Story – NL</a:t>
            </a:r>
          </a:p>
        </p:txBody>
      </p:sp>
    </p:spTree>
    <p:extLst>
      <p:ext uri="{BB962C8B-B14F-4D97-AF65-F5344CB8AC3E}">
        <p14:creationId xmlns:p14="http://schemas.microsoft.com/office/powerpoint/2010/main" val="3004515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numbers and lines&#10;&#10;Description automatically generated">
            <a:extLst>
              <a:ext uri="{FF2B5EF4-FFF2-40B4-BE49-F238E27FC236}">
                <a16:creationId xmlns:a16="http://schemas.microsoft.com/office/drawing/2014/main" id="{7EB9DE79-4FE9-CB28-1F71-7CDAB90B0982}"/>
              </a:ext>
            </a:extLst>
          </p:cNvPr>
          <p:cNvPicPr>
            <a:picLocks noChangeAspect="1"/>
          </p:cNvPicPr>
          <p:nvPr/>
        </p:nvPicPr>
        <p:blipFill>
          <a:blip r:embed="rId2"/>
          <a:stretch>
            <a:fillRect/>
          </a:stretch>
        </p:blipFill>
        <p:spPr>
          <a:xfrm>
            <a:off x="93569" y="235323"/>
            <a:ext cx="6002431" cy="2972920"/>
          </a:xfrm>
          <a:prstGeom prst="rect">
            <a:avLst/>
          </a:prstGeom>
        </p:spPr>
      </p:pic>
      <p:pic>
        <p:nvPicPr>
          <p:cNvPr id="6" name="Picture 5" descr="A graph of growth in england and north lincolnshire&#10;&#10;Description automatically generated">
            <a:extLst>
              <a:ext uri="{FF2B5EF4-FFF2-40B4-BE49-F238E27FC236}">
                <a16:creationId xmlns:a16="http://schemas.microsoft.com/office/drawing/2014/main" id="{CD2DEB9B-4D50-08D8-28E9-FB4D60A4C3C9}"/>
              </a:ext>
            </a:extLst>
          </p:cNvPr>
          <p:cNvPicPr>
            <a:picLocks noChangeAspect="1"/>
          </p:cNvPicPr>
          <p:nvPr/>
        </p:nvPicPr>
        <p:blipFill>
          <a:blip r:embed="rId3"/>
          <a:stretch>
            <a:fillRect/>
          </a:stretch>
        </p:blipFill>
        <p:spPr>
          <a:xfrm>
            <a:off x="5977218" y="217953"/>
            <a:ext cx="6214782" cy="3211047"/>
          </a:xfrm>
          <a:prstGeom prst="rect">
            <a:avLst/>
          </a:prstGeom>
        </p:spPr>
      </p:pic>
      <p:pic>
        <p:nvPicPr>
          <p:cNvPr id="7" name="Picture 6">
            <a:extLst>
              <a:ext uri="{FF2B5EF4-FFF2-40B4-BE49-F238E27FC236}">
                <a16:creationId xmlns:a16="http://schemas.microsoft.com/office/drawing/2014/main" id="{DF08BDD2-4A25-1D56-20C9-3DEDC327AA3E}"/>
              </a:ext>
            </a:extLst>
          </p:cNvPr>
          <p:cNvPicPr>
            <a:picLocks noChangeAspect="1"/>
          </p:cNvPicPr>
          <p:nvPr/>
        </p:nvPicPr>
        <p:blipFill>
          <a:blip r:embed="rId4"/>
          <a:stretch>
            <a:fillRect/>
          </a:stretch>
        </p:blipFill>
        <p:spPr>
          <a:xfrm>
            <a:off x="0" y="3530694"/>
            <a:ext cx="6433296" cy="3079936"/>
          </a:xfrm>
          <a:prstGeom prst="rect">
            <a:avLst/>
          </a:prstGeom>
        </p:spPr>
      </p:pic>
      <p:sp>
        <p:nvSpPr>
          <p:cNvPr id="2" name="TextBox 1">
            <a:extLst>
              <a:ext uri="{FF2B5EF4-FFF2-40B4-BE49-F238E27FC236}">
                <a16:creationId xmlns:a16="http://schemas.microsoft.com/office/drawing/2014/main" id="{1B1319E8-2D9E-1DE1-2565-3B53B0000BA6}"/>
              </a:ext>
            </a:extLst>
          </p:cNvPr>
          <p:cNvSpPr txBox="1"/>
          <p:nvPr/>
        </p:nvSpPr>
        <p:spPr>
          <a:xfrm>
            <a:off x="6553039" y="3471309"/>
            <a:ext cx="5236189" cy="313932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North Lincolnshire’s life expectancy at birth for males, in 2022, had reduced by 1 year since 2021, whilst the England average continues to show a rise.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North Lincolnshire’s life expectancy at birth for females has also shown a small decrease since 2021 but remains similar to the England average, which has increased.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All cause premature (under 75 years) mortality in North Lincolnshire has continued to remain stable and close to the England average.</a:t>
            </a:r>
          </a:p>
        </p:txBody>
      </p:sp>
      <p:sp>
        <p:nvSpPr>
          <p:cNvPr id="3" name="TextBox 2">
            <a:extLst>
              <a:ext uri="{FF2B5EF4-FFF2-40B4-BE49-F238E27FC236}">
                <a16:creationId xmlns:a16="http://schemas.microsoft.com/office/drawing/2014/main" id="{3A2FFA59-14D9-1545-F940-FC5DDBA5B53F}"/>
              </a:ext>
            </a:extLst>
          </p:cNvPr>
          <p:cNvSpPr txBox="1"/>
          <p:nvPr/>
        </p:nvSpPr>
        <p:spPr>
          <a:xfrm>
            <a:off x="10855791" y="6496130"/>
            <a:ext cx="12827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Source: OHID</a:t>
            </a:r>
          </a:p>
        </p:txBody>
      </p:sp>
    </p:spTree>
    <p:extLst>
      <p:ext uri="{BB962C8B-B14F-4D97-AF65-F5344CB8AC3E}">
        <p14:creationId xmlns:p14="http://schemas.microsoft.com/office/powerpoint/2010/main" val="296945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6F667-D0CA-E0D8-A11B-0BD70CE3F75D}"/>
              </a:ext>
            </a:extLst>
          </p:cNvPr>
          <p:cNvSpPr>
            <a:spLocks noGrp="1"/>
          </p:cNvSpPr>
          <p:nvPr>
            <p:ph type="title"/>
          </p:nvPr>
        </p:nvSpPr>
        <p:spPr>
          <a:xfrm>
            <a:off x="54928" y="30545"/>
            <a:ext cx="3722416" cy="1795080"/>
          </a:xfrm>
        </p:spPr>
        <p:txBody>
          <a:bodyPr>
            <a:normAutofit fontScale="90000"/>
          </a:bodyPr>
          <a:lstStyle/>
          <a:p>
            <a:r>
              <a:rPr lang="en-GB" dirty="0"/>
              <a:t>Life Expectancy at Birth, North Lincolnshire</a:t>
            </a:r>
          </a:p>
        </p:txBody>
      </p:sp>
      <p:sp>
        <p:nvSpPr>
          <p:cNvPr id="3" name="Content Placeholder 2">
            <a:extLst>
              <a:ext uri="{FF2B5EF4-FFF2-40B4-BE49-F238E27FC236}">
                <a16:creationId xmlns:a16="http://schemas.microsoft.com/office/drawing/2014/main" id="{6531AF97-4A81-DFF1-AE53-5D2CFF565650}"/>
              </a:ext>
            </a:extLst>
          </p:cNvPr>
          <p:cNvSpPr>
            <a:spLocks noGrp="1"/>
          </p:cNvSpPr>
          <p:nvPr>
            <p:ph idx="1"/>
          </p:nvPr>
        </p:nvSpPr>
        <p:spPr>
          <a:xfrm>
            <a:off x="54928" y="1825625"/>
            <a:ext cx="4223159" cy="4912632"/>
          </a:xfrm>
        </p:spPr>
        <p:txBody>
          <a:bodyPr>
            <a:normAutofit/>
          </a:bodyPr>
          <a:lstStyle/>
          <a:p>
            <a:r>
              <a:rPr lang="en-GB" sz="1800" dirty="0"/>
              <a:t>Life expectancy at birth varies significantly across North Lincolnshire. This is shown to be the case in both males and females and when looking at life expectancy by ward.</a:t>
            </a:r>
          </a:p>
          <a:p>
            <a:r>
              <a:rPr lang="en-GB" sz="1800" dirty="0"/>
              <a:t>There is a gap of 11.3 years between the highest and lowest life expectancy at birth in males. In Brumby ward, life expectancy is just 72.4 years, compared to 83.7 years in Axholme Central ward.</a:t>
            </a:r>
          </a:p>
          <a:p>
            <a:r>
              <a:rPr lang="en-GB" sz="1800" dirty="0"/>
              <a:t>There is also a difference in life expectancy at birth in females with a difference of 9 years. Ashby Lakeside has the lowest life expectancy for females at 79.2 years, compared to 88.2 years in Axholme Central.</a:t>
            </a:r>
          </a:p>
        </p:txBody>
      </p:sp>
      <p:graphicFrame>
        <p:nvGraphicFramePr>
          <p:cNvPr id="5" name="Chart 4">
            <a:extLst>
              <a:ext uri="{FF2B5EF4-FFF2-40B4-BE49-F238E27FC236}">
                <a16:creationId xmlns:a16="http://schemas.microsoft.com/office/drawing/2014/main" id="{856E5511-B81A-8416-F7EE-57BF070CD6F8}"/>
              </a:ext>
            </a:extLst>
          </p:cNvPr>
          <p:cNvGraphicFramePr>
            <a:graphicFrameLocks/>
          </p:cNvGraphicFramePr>
          <p:nvPr/>
        </p:nvGraphicFramePr>
        <p:xfrm>
          <a:off x="4081644" y="30545"/>
          <a:ext cx="8132536" cy="3435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5605C2DA-D67C-C66A-371B-D5049BDDFD17}"/>
              </a:ext>
            </a:extLst>
          </p:cNvPr>
          <p:cNvGraphicFramePr>
            <a:graphicFrameLocks/>
          </p:cNvGraphicFramePr>
          <p:nvPr/>
        </p:nvGraphicFramePr>
        <p:xfrm>
          <a:off x="4103824" y="3429000"/>
          <a:ext cx="8088176" cy="33984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7374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385CE57-DBAA-935A-DDD8-2B67F4D4304C}"/>
              </a:ext>
            </a:extLst>
          </p:cNvPr>
          <p:cNvSpPr txBox="1">
            <a:spLocks/>
          </p:cNvSpPr>
          <p:nvPr/>
        </p:nvSpPr>
        <p:spPr>
          <a:xfrm>
            <a:off x="54927" y="1312425"/>
            <a:ext cx="5731117" cy="542583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Healthy life expectancy is significantly impacted upon by health inequalities, with people living in the most deprived areas of the country having a significantly reduced healthy life expectancy than those who live in more affluent areas.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The healthy life expectancy figures for England in 2018-20, produced by the ONS, show a gap of 18.2 years in males and 18.8 years in females, between those living in the most and least deprived deciles.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Ward names have been included on these charts to provide an idea of how these inequalities might look in North Lincolnshire.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There are differences in how the national data and the local ward data have been scored. The deprivation deciles for England have been calculated based upon LSOA data which has been scored and ranked. This chart has been overlayed with unofficial ward data, calculated using the LSOA scores within the ward, to create a ward score, with the wards then ranked according to this.  For this reason, it should be used with caution and as an indication only. North Lincolnshire wards included in this chart reflect the wards as they stood at the time the Indices of Multiple Deprivation was calculated in 2019.</a:t>
            </a:r>
          </a:p>
        </p:txBody>
      </p:sp>
      <p:sp>
        <p:nvSpPr>
          <p:cNvPr id="3" name="Title 1">
            <a:extLst>
              <a:ext uri="{FF2B5EF4-FFF2-40B4-BE49-F238E27FC236}">
                <a16:creationId xmlns:a16="http://schemas.microsoft.com/office/drawing/2014/main" id="{42BABF5F-6993-3714-73F5-9A7157D72180}"/>
              </a:ext>
            </a:extLst>
          </p:cNvPr>
          <p:cNvSpPr txBox="1">
            <a:spLocks/>
          </p:cNvSpPr>
          <p:nvPr/>
        </p:nvSpPr>
        <p:spPr>
          <a:xfrm>
            <a:off x="54927" y="30545"/>
            <a:ext cx="5731117" cy="129555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Display" panose="02110004020202020204"/>
                <a:ea typeface="+mj-ea"/>
                <a:cs typeface="+mj-cs"/>
              </a:rPr>
              <a:t>Healthy Life Expectancy, 2018-2020</a:t>
            </a:r>
          </a:p>
        </p:txBody>
      </p:sp>
      <p:pic>
        <p:nvPicPr>
          <p:cNvPr id="5" name="Picture 4">
            <a:extLst>
              <a:ext uri="{FF2B5EF4-FFF2-40B4-BE49-F238E27FC236}">
                <a16:creationId xmlns:a16="http://schemas.microsoft.com/office/drawing/2014/main" id="{852B88C3-EEE7-29C7-F0E5-E0D76D476035}"/>
              </a:ext>
            </a:extLst>
          </p:cNvPr>
          <p:cNvPicPr>
            <a:picLocks noChangeAspect="1"/>
          </p:cNvPicPr>
          <p:nvPr/>
        </p:nvPicPr>
        <p:blipFill>
          <a:blip r:embed="rId2"/>
          <a:stretch>
            <a:fillRect/>
          </a:stretch>
        </p:blipFill>
        <p:spPr>
          <a:xfrm>
            <a:off x="5870985" y="295571"/>
            <a:ext cx="6164256" cy="3109696"/>
          </a:xfrm>
          <a:prstGeom prst="rect">
            <a:avLst/>
          </a:prstGeom>
        </p:spPr>
      </p:pic>
      <p:pic>
        <p:nvPicPr>
          <p:cNvPr id="10" name="Picture 9">
            <a:extLst>
              <a:ext uri="{FF2B5EF4-FFF2-40B4-BE49-F238E27FC236}">
                <a16:creationId xmlns:a16="http://schemas.microsoft.com/office/drawing/2014/main" id="{966C13E1-1553-7E0F-A5EC-366FE373DCAF}"/>
              </a:ext>
            </a:extLst>
          </p:cNvPr>
          <p:cNvPicPr>
            <a:picLocks noChangeAspect="1"/>
          </p:cNvPicPr>
          <p:nvPr/>
        </p:nvPicPr>
        <p:blipFill>
          <a:blip r:embed="rId3"/>
          <a:stretch>
            <a:fillRect/>
          </a:stretch>
        </p:blipFill>
        <p:spPr>
          <a:xfrm>
            <a:off x="5870984" y="3824795"/>
            <a:ext cx="6164256" cy="3033205"/>
          </a:xfrm>
          <a:prstGeom prst="rect">
            <a:avLst/>
          </a:prstGeom>
        </p:spPr>
      </p:pic>
      <p:sp>
        <p:nvSpPr>
          <p:cNvPr id="30" name="TextBox 29">
            <a:extLst>
              <a:ext uri="{FF2B5EF4-FFF2-40B4-BE49-F238E27FC236}">
                <a16:creationId xmlns:a16="http://schemas.microsoft.com/office/drawing/2014/main" id="{F29CEA07-631B-1195-1C5D-0EAF0561F2E9}"/>
              </a:ext>
            </a:extLst>
          </p:cNvPr>
          <p:cNvSpPr txBox="1"/>
          <p:nvPr/>
        </p:nvSpPr>
        <p:spPr>
          <a:xfrm>
            <a:off x="6847113" y="53402"/>
            <a:ext cx="46155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ptos" panose="02110004020202020204"/>
                <a:ea typeface="+mn-ea"/>
                <a:cs typeface="+mn-cs"/>
              </a:rPr>
              <a:t>Male Healthy Life Expectancy in England, 2018-2020 by Deprivation Decile</a:t>
            </a:r>
          </a:p>
        </p:txBody>
      </p:sp>
      <p:sp>
        <p:nvSpPr>
          <p:cNvPr id="31" name="TextBox 30">
            <a:extLst>
              <a:ext uri="{FF2B5EF4-FFF2-40B4-BE49-F238E27FC236}">
                <a16:creationId xmlns:a16="http://schemas.microsoft.com/office/drawing/2014/main" id="{03B5FC5D-299E-7AFF-04D6-764354AFDF67}"/>
              </a:ext>
            </a:extLst>
          </p:cNvPr>
          <p:cNvSpPr txBox="1"/>
          <p:nvPr/>
        </p:nvSpPr>
        <p:spPr>
          <a:xfrm>
            <a:off x="6590912" y="3550418"/>
            <a:ext cx="46155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ptos" panose="02110004020202020204"/>
                <a:ea typeface="+mn-ea"/>
                <a:cs typeface="+mn-cs"/>
              </a:rPr>
              <a:t>Female Healthy Life Expectancy in England, 2018-2020 by Deprivation Decile</a:t>
            </a:r>
          </a:p>
        </p:txBody>
      </p:sp>
    </p:spTree>
    <p:extLst>
      <p:ext uri="{BB962C8B-B14F-4D97-AF65-F5344CB8AC3E}">
        <p14:creationId xmlns:p14="http://schemas.microsoft.com/office/powerpoint/2010/main" val="3735196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A10D-7329-E940-6F0F-894523ECEB6C}"/>
              </a:ext>
            </a:extLst>
          </p:cNvPr>
          <p:cNvSpPr>
            <a:spLocks noGrp="1"/>
          </p:cNvSpPr>
          <p:nvPr>
            <p:ph type="title"/>
          </p:nvPr>
        </p:nvSpPr>
        <p:spPr/>
        <p:txBody>
          <a:bodyPr/>
          <a:lstStyle/>
          <a:p>
            <a:r>
              <a:rPr lang="en-GB" dirty="0"/>
              <a:t>Under 75 mortality rate from causes considered preventable</a:t>
            </a:r>
            <a:endParaRPr lang="en-GB" dirty="0">
              <a:highlight>
                <a:srgbClr val="FFFF00"/>
              </a:highlight>
            </a:endParaRPr>
          </a:p>
        </p:txBody>
      </p:sp>
      <p:pic>
        <p:nvPicPr>
          <p:cNvPr id="18" name="Content Placeholder 17" descr="A graph of a number of people&#10;&#10;Description automatically generated">
            <a:extLst>
              <a:ext uri="{FF2B5EF4-FFF2-40B4-BE49-F238E27FC236}">
                <a16:creationId xmlns:a16="http://schemas.microsoft.com/office/drawing/2014/main" id="{44747E97-755F-8D6D-1FBE-61F82F30BF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24" y="1787205"/>
            <a:ext cx="6006574" cy="4504931"/>
          </a:xfrm>
        </p:spPr>
      </p:pic>
      <p:pic>
        <p:nvPicPr>
          <p:cNvPr id="20" name="Picture 19" descr="A graph of a graph showing the number of people in the united states&#10;&#10;Description automatically generated with medium confidence">
            <a:extLst>
              <a:ext uri="{FF2B5EF4-FFF2-40B4-BE49-F238E27FC236}">
                <a16:creationId xmlns:a16="http://schemas.microsoft.com/office/drawing/2014/main" id="{6B29B5BA-A3D1-4109-99FC-1FDAA6AF8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8944" y="1818101"/>
            <a:ext cx="5922888" cy="4442166"/>
          </a:xfrm>
          <a:prstGeom prst="rect">
            <a:avLst/>
          </a:prstGeom>
        </p:spPr>
      </p:pic>
    </p:spTree>
    <p:extLst>
      <p:ext uri="{BB962C8B-B14F-4D97-AF65-F5344CB8AC3E}">
        <p14:creationId xmlns:p14="http://schemas.microsoft.com/office/powerpoint/2010/main" val="2489475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A10D-7329-E940-6F0F-894523ECEB6C}"/>
              </a:ext>
            </a:extLst>
          </p:cNvPr>
          <p:cNvSpPr>
            <a:spLocks noGrp="1"/>
          </p:cNvSpPr>
          <p:nvPr>
            <p:ph type="title"/>
          </p:nvPr>
        </p:nvSpPr>
        <p:spPr/>
        <p:txBody>
          <a:bodyPr/>
          <a:lstStyle/>
          <a:p>
            <a:r>
              <a:rPr lang="en-GB" dirty="0"/>
              <a:t>Under 75 mortality rate from all circulatory diseases considered preventable</a:t>
            </a:r>
            <a:endParaRPr lang="en-GB" dirty="0">
              <a:highlight>
                <a:srgbClr val="FFFF00"/>
              </a:highlight>
            </a:endParaRPr>
          </a:p>
        </p:txBody>
      </p:sp>
      <p:pic>
        <p:nvPicPr>
          <p:cNvPr id="6" name="Content Placeholder 5" descr="A graph of a number of people with disabilities&#10;&#10;Description automatically generated with medium confidence">
            <a:extLst>
              <a:ext uri="{FF2B5EF4-FFF2-40B4-BE49-F238E27FC236}">
                <a16:creationId xmlns:a16="http://schemas.microsoft.com/office/drawing/2014/main" id="{69E8CBC7-ADAF-2D2D-0507-1E292CE5B1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57596"/>
            <a:ext cx="6060293" cy="4545220"/>
          </a:xfrm>
        </p:spPr>
      </p:pic>
      <p:pic>
        <p:nvPicPr>
          <p:cNvPr id="8" name="Picture 7" descr="A graph of a number of patients with a number of patients with a number of patients with a number of patients with a number of patients with a number of patients with a number of patients with a&#10;&#10;Description automatically generated">
            <a:extLst>
              <a:ext uri="{FF2B5EF4-FFF2-40B4-BE49-F238E27FC236}">
                <a16:creationId xmlns:a16="http://schemas.microsoft.com/office/drawing/2014/main" id="{9BAE4664-3086-CFB9-6891-1BB4BE717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561" y="1757596"/>
            <a:ext cx="6188439" cy="4641329"/>
          </a:xfrm>
          <a:prstGeom prst="rect">
            <a:avLst/>
          </a:prstGeom>
        </p:spPr>
      </p:pic>
      <p:sp>
        <p:nvSpPr>
          <p:cNvPr id="21" name="TextBox 20">
            <a:extLst>
              <a:ext uri="{FF2B5EF4-FFF2-40B4-BE49-F238E27FC236}">
                <a16:creationId xmlns:a16="http://schemas.microsoft.com/office/drawing/2014/main" id="{CACFCA4E-A565-3273-6B49-5C429FCFF731}"/>
              </a:ext>
            </a:extLst>
          </p:cNvPr>
          <p:cNvSpPr txBox="1"/>
          <p:nvPr/>
        </p:nvSpPr>
        <p:spPr>
          <a:xfrm>
            <a:off x="4860017" y="4773288"/>
            <a:ext cx="5235858" cy="646331"/>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Rate beginning to uptick again in both areas – higher than England average (NEL consistently so)</a:t>
            </a:r>
          </a:p>
        </p:txBody>
      </p:sp>
    </p:spTree>
    <p:extLst>
      <p:ext uri="{BB962C8B-B14F-4D97-AF65-F5344CB8AC3E}">
        <p14:creationId xmlns:p14="http://schemas.microsoft.com/office/powerpoint/2010/main" val="4225817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A10D-7329-E940-6F0F-894523ECEB6C}"/>
              </a:ext>
            </a:extLst>
          </p:cNvPr>
          <p:cNvSpPr>
            <a:spLocks noGrp="1"/>
          </p:cNvSpPr>
          <p:nvPr>
            <p:ph type="title"/>
          </p:nvPr>
        </p:nvSpPr>
        <p:spPr/>
        <p:txBody>
          <a:bodyPr/>
          <a:lstStyle/>
          <a:p>
            <a:r>
              <a:rPr lang="en-GB" dirty="0"/>
              <a:t>Under 75 mortality rate from all cancer considered preventable</a:t>
            </a:r>
            <a:endParaRPr lang="en-GB" dirty="0">
              <a:highlight>
                <a:srgbClr val="FFFF00"/>
              </a:highlight>
            </a:endParaRPr>
          </a:p>
        </p:txBody>
      </p:sp>
      <p:pic>
        <p:nvPicPr>
          <p:cNvPr id="7" name="Content Placeholder 6" descr="A graph of a number of people with different colored lines&#10;&#10;Description automatically generated">
            <a:extLst>
              <a:ext uri="{FF2B5EF4-FFF2-40B4-BE49-F238E27FC236}">
                <a16:creationId xmlns:a16="http://schemas.microsoft.com/office/drawing/2014/main" id="{2ECE0D20-C5A2-25DD-12EC-5224FB7879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550" y="1840615"/>
            <a:ext cx="5801784" cy="4351338"/>
          </a:xfrm>
        </p:spPr>
      </p:pic>
      <p:pic>
        <p:nvPicPr>
          <p:cNvPr id="10" name="Picture 9" descr="A graph of a number of people with different colored dots&#10;&#10;Description automatically generated with medium confidence">
            <a:extLst>
              <a:ext uri="{FF2B5EF4-FFF2-40B4-BE49-F238E27FC236}">
                <a16:creationId xmlns:a16="http://schemas.microsoft.com/office/drawing/2014/main" id="{334635BD-7AA1-4A91-D381-FB7C3EFFD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649" y="1863568"/>
            <a:ext cx="5971082" cy="4478312"/>
          </a:xfrm>
          <a:prstGeom prst="rect">
            <a:avLst/>
          </a:prstGeom>
        </p:spPr>
      </p:pic>
      <p:sp>
        <p:nvSpPr>
          <p:cNvPr id="11" name="TextBox 10">
            <a:extLst>
              <a:ext uri="{FF2B5EF4-FFF2-40B4-BE49-F238E27FC236}">
                <a16:creationId xmlns:a16="http://schemas.microsoft.com/office/drawing/2014/main" id="{75C1BED0-6784-8651-A5BD-44F3CC1BACAA}"/>
              </a:ext>
            </a:extLst>
          </p:cNvPr>
          <p:cNvSpPr txBox="1"/>
          <p:nvPr/>
        </p:nvSpPr>
        <p:spPr>
          <a:xfrm>
            <a:off x="3275351" y="4773288"/>
            <a:ext cx="5254052" cy="646331"/>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Both areas consistently higher than England average</a:t>
            </a:r>
          </a:p>
        </p:txBody>
      </p:sp>
    </p:spTree>
    <p:extLst>
      <p:ext uri="{BB962C8B-B14F-4D97-AF65-F5344CB8AC3E}">
        <p14:creationId xmlns:p14="http://schemas.microsoft.com/office/powerpoint/2010/main" val="3257975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A501-38EF-3355-7DD8-4F055C1A4F33}"/>
              </a:ext>
            </a:extLst>
          </p:cNvPr>
          <p:cNvSpPr>
            <a:spLocks noGrp="1"/>
          </p:cNvSpPr>
          <p:nvPr>
            <p:ph type="title"/>
          </p:nvPr>
        </p:nvSpPr>
        <p:spPr/>
        <p:txBody>
          <a:bodyPr/>
          <a:lstStyle/>
          <a:p>
            <a:r>
              <a:rPr lang="en-GB" dirty="0">
                <a:solidFill>
                  <a:schemeClr val="accent1"/>
                </a:solidFill>
              </a:rPr>
              <a:t>Group milestones</a:t>
            </a:r>
          </a:p>
        </p:txBody>
      </p:sp>
      <p:sp>
        <p:nvSpPr>
          <p:cNvPr id="3" name="Content Placeholder 2">
            <a:extLst>
              <a:ext uri="{FF2B5EF4-FFF2-40B4-BE49-F238E27FC236}">
                <a16:creationId xmlns:a16="http://schemas.microsoft.com/office/drawing/2014/main" id="{B6E2A00B-2C6E-C5EE-26FD-A8BE2787C819}"/>
              </a:ext>
            </a:extLst>
          </p:cNvPr>
          <p:cNvSpPr>
            <a:spLocks noGrp="1"/>
          </p:cNvSpPr>
          <p:nvPr>
            <p:ph idx="1"/>
          </p:nvPr>
        </p:nvSpPr>
        <p:spPr/>
        <p:txBody>
          <a:bodyPr>
            <a:normAutofit/>
          </a:bodyPr>
          <a:lstStyle/>
          <a:p>
            <a:r>
              <a:rPr lang="en-GB" sz="3200" dirty="0"/>
              <a:t>Chief Executive </a:t>
            </a:r>
          </a:p>
          <a:p>
            <a:pPr lvl="1"/>
            <a:r>
              <a:rPr lang="en-GB" sz="2800" dirty="0"/>
              <a:t>Dr Peter Reading left in May 2023</a:t>
            </a:r>
          </a:p>
          <a:p>
            <a:pPr lvl="1"/>
            <a:r>
              <a:rPr lang="en-GB" sz="2800" dirty="0"/>
              <a:t>Group Chief Executive started in </a:t>
            </a:r>
            <a:r>
              <a:rPr lang="en-GB" sz="2800"/>
              <a:t>August 2023</a:t>
            </a:r>
            <a:endParaRPr lang="en-GB" sz="2800" dirty="0"/>
          </a:p>
          <a:p>
            <a:r>
              <a:rPr lang="en-GB" sz="3200" dirty="0"/>
              <a:t>Trust Boards and Committees in Common</a:t>
            </a:r>
          </a:p>
          <a:p>
            <a:r>
              <a:rPr lang="en-GB" sz="3200" dirty="0"/>
              <a:t>Executive team</a:t>
            </a:r>
          </a:p>
          <a:p>
            <a:r>
              <a:rPr lang="en-GB" sz="3200" dirty="0"/>
              <a:t>New operational structure – 14 Care Groups</a:t>
            </a:r>
          </a:p>
          <a:p>
            <a:r>
              <a:rPr lang="en-GB" sz="3200" dirty="0"/>
              <a:t>Name for our group - NHS Humber Health Partnership</a:t>
            </a:r>
          </a:p>
        </p:txBody>
      </p:sp>
    </p:spTree>
    <p:extLst>
      <p:ext uri="{BB962C8B-B14F-4D97-AF65-F5344CB8AC3E}">
        <p14:creationId xmlns:p14="http://schemas.microsoft.com/office/powerpoint/2010/main" val="549140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A10D-7329-E940-6F0F-894523ECEB6C}"/>
              </a:ext>
            </a:extLst>
          </p:cNvPr>
          <p:cNvSpPr>
            <a:spLocks noGrp="1"/>
          </p:cNvSpPr>
          <p:nvPr>
            <p:ph type="title"/>
          </p:nvPr>
        </p:nvSpPr>
        <p:spPr/>
        <p:txBody>
          <a:bodyPr/>
          <a:lstStyle/>
          <a:p>
            <a:r>
              <a:rPr lang="en-GB" dirty="0"/>
              <a:t>Under 75 mortality rate from all liver disease considered preventable</a:t>
            </a:r>
            <a:endParaRPr lang="en-GB" dirty="0">
              <a:highlight>
                <a:srgbClr val="FFFF00"/>
              </a:highlight>
            </a:endParaRPr>
          </a:p>
        </p:txBody>
      </p:sp>
      <p:pic>
        <p:nvPicPr>
          <p:cNvPr id="6" name="Content Placeholder 5" descr="A graph of a number of patients with the number of patients&#10;&#10;Description automatically generated">
            <a:extLst>
              <a:ext uri="{FF2B5EF4-FFF2-40B4-BE49-F238E27FC236}">
                <a16:creationId xmlns:a16="http://schemas.microsoft.com/office/drawing/2014/main" id="{346C5235-8965-91DB-1880-0F6F192188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085" y="1893080"/>
            <a:ext cx="5801784" cy="4351338"/>
          </a:xfrm>
        </p:spPr>
      </p:pic>
      <p:pic>
        <p:nvPicPr>
          <p:cNvPr id="9" name="Picture 8" descr="A graph of a number of patients with liver disease&#10;&#10;Description automatically generated">
            <a:extLst>
              <a:ext uri="{FF2B5EF4-FFF2-40B4-BE49-F238E27FC236}">
                <a16:creationId xmlns:a16="http://schemas.microsoft.com/office/drawing/2014/main" id="{4FD7B948-FBFC-4122-2572-2B6F4F0DD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633" y="1960536"/>
            <a:ext cx="5857893" cy="4393420"/>
          </a:xfrm>
          <a:prstGeom prst="rect">
            <a:avLst/>
          </a:prstGeom>
        </p:spPr>
      </p:pic>
      <p:sp>
        <p:nvSpPr>
          <p:cNvPr id="11" name="TextBox 10">
            <a:extLst>
              <a:ext uri="{FF2B5EF4-FFF2-40B4-BE49-F238E27FC236}">
                <a16:creationId xmlns:a16="http://schemas.microsoft.com/office/drawing/2014/main" id="{F54F55FE-6572-8A99-0437-72C38C69F14E}"/>
              </a:ext>
            </a:extLst>
          </p:cNvPr>
          <p:cNvSpPr txBox="1"/>
          <p:nvPr/>
        </p:nvSpPr>
        <p:spPr>
          <a:xfrm>
            <a:off x="795775" y="4406029"/>
            <a:ext cx="5235858" cy="923330"/>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Under 75 mortality rates from preventable liver disease consistently increasing in both areas – renal will be a future challenge if we do not act now</a:t>
            </a:r>
          </a:p>
        </p:txBody>
      </p:sp>
      <p:sp>
        <p:nvSpPr>
          <p:cNvPr id="12" name="TextBox 11">
            <a:extLst>
              <a:ext uri="{FF2B5EF4-FFF2-40B4-BE49-F238E27FC236}">
                <a16:creationId xmlns:a16="http://schemas.microsoft.com/office/drawing/2014/main" id="{B763C533-0104-5541-4F8C-174665CD4A55}"/>
              </a:ext>
            </a:extLst>
          </p:cNvPr>
          <p:cNvSpPr txBox="1"/>
          <p:nvPr/>
        </p:nvSpPr>
        <p:spPr>
          <a:xfrm>
            <a:off x="6645323" y="4960027"/>
            <a:ext cx="5235858" cy="3693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NEL rate consistently higher than England average</a:t>
            </a:r>
          </a:p>
        </p:txBody>
      </p:sp>
    </p:spTree>
    <p:extLst>
      <p:ext uri="{BB962C8B-B14F-4D97-AF65-F5344CB8AC3E}">
        <p14:creationId xmlns:p14="http://schemas.microsoft.com/office/powerpoint/2010/main" val="1455241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A10D-7329-E940-6F0F-894523ECEB6C}"/>
              </a:ext>
            </a:extLst>
          </p:cNvPr>
          <p:cNvSpPr>
            <a:spLocks noGrp="1"/>
          </p:cNvSpPr>
          <p:nvPr>
            <p:ph type="title"/>
          </p:nvPr>
        </p:nvSpPr>
        <p:spPr/>
        <p:txBody>
          <a:bodyPr/>
          <a:lstStyle/>
          <a:p>
            <a:r>
              <a:rPr lang="en-GB" dirty="0"/>
              <a:t>Under 75 mortality rate from all respiratory disease considered preventable</a:t>
            </a:r>
            <a:endParaRPr lang="en-GB" dirty="0">
              <a:highlight>
                <a:srgbClr val="FFFF00"/>
              </a:highlight>
            </a:endParaRPr>
          </a:p>
        </p:txBody>
      </p:sp>
      <p:pic>
        <p:nvPicPr>
          <p:cNvPr id="7" name="Content Placeholder 6" descr="A graph of a number of patients with respiratory diseases&#10;&#10;Description automatically generated">
            <a:extLst>
              <a:ext uri="{FF2B5EF4-FFF2-40B4-BE49-F238E27FC236}">
                <a16:creationId xmlns:a16="http://schemas.microsoft.com/office/drawing/2014/main" id="{4E0A9D12-8228-FA44-B414-775D25DE00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216" y="1983022"/>
            <a:ext cx="5801784" cy="4351338"/>
          </a:xfrm>
        </p:spPr>
      </p:pic>
      <p:pic>
        <p:nvPicPr>
          <p:cNvPr id="10" name="Picture 9" descr="A graph of a number of patients with respiratory diseases&#10;&#10;Description automatically generated">
            <a:extLst>
              <a:ext uri="{FF2B5EF4-FFF2-40B4-BE49-F238E27FC236}">
                <a16:creationId xmlns:a16="http://schemas.microsoft.com/office/drawing/2014/main" id="{BBDF934B-8C11-E081-B360-5341671FC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171" y="1983022"/>
            <a:ext cx="5923613" cy="4442710"/>
          </a:xfrm>
          <a:prstGeom prst="rect">
            <a:avLst/>
          </a:prstGeom>
        </p:spPr>
      </p:pic>
      <p:sp>
        <p:nvSpPr>
          <p:cNvPr id="11" name="TextBox 10">
            <a:extLst>
              <a:ext uri="{FF2B5EF4-FFF2-40B4-BE49-F238E27FC236}">
                <a16:creationId xmlns:a16="http://schemas.microsoft.com/office/drawing/2014/main" id="{C4D94494-32B0-154B-E5FE-B80E8D78C8E9}"/>
              </a:ext>
            </a:extLst>
          </p:cNvPr>
          <p:cNvSpPr txBox="1"/>
          <p:nvPr/>
        </p:nvSpPr>
        <p:spPr>
          <a:xfrm>
            <a:off x="3195108" y="4615892"/>
            <a:ext cx="5235858" cy="646331"/>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Both areas consistently higher than England average – NL similar in most recent data</a:t>
            </a:r>
          </a:p>
        </p:txBody>
      </p:sp>
    </p:spTree>
    <p:extLst>
      <p:ext uri="{BB962C8B-B14F-4D97-AF65-F5344CB8AC3E}">
        <p14:creationId xmlns:p14="http://schemas.microsoft.com/office/powerpoint/2010/main" val="4249660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rotWithShape="1">
          <a:blip r:embed="rId3" cstate="print"/>
          <a:srcRect r="42834"/>
          <a:stretch/>
        </p:blipFill>
        <p:spPr>
          <a:xfrm>
            <a:off x="1709844" y="461758"/>
            <a:ext cx="5015430" cy="5933587"/>
          </a:xfrm>
          <a:prstGeom prst="rect">
            <a:avLst/>
          </a:prstGeom>
        </p:spPr>
      </p:pic>
      <p:sp>
        <p:nvSpPr>
          <p:cNvPr id="3" name="object 3"/>
          <p:cNvSpPr txBox="1">
            <a:spLocks noGrp="1"/>
          </p:cNvSpPr>
          <p:nvPr>
            <p:ph type="title"/>
          </p:nvPr>
        </p:nvSpPr>
        <p:spPr>
          <a:xfrm>
            <a:off x="2024933" y="763663"/>
            <a:ext cx="2292380" cy="2969420"/>
          </a:xfrm>
          <a:prstGeom prst="rect">
            <a:avLst/>
          </a:prstGeom>
        </p:spPr>
        <p:txBody>
          <a:bodyPr vert="horz" wrap="square" lIns="0" tIns="8145" rIns="0" bIns="0" rtlCol="0" anchor="ctr">
            <a:spAutoFit/>
          </a:bodyPr>
          <a:lstStyle/>
          <a:p>
            <a:pPr marL="8145" marR="204427">
              <a:lnSpc>
                <a:spcPct val="100000"/>
              </a:lnSpc>
              <a:spcBef>
                <a:spcPts val="64"/>
              </a:spcBef>
            </a:pPr>
            <a:r>
              <a:rPr sz="3207" spc="61" dirty="0">
                <a:solidFill>
                  <a:srgbClr val="FFFFFF"/>
                </a:solidFill>
              </a:rPr>
              <a:t>What </a:t>
            </a:r>
            <a:r>
              <a:rPr sz="3207" spc="-6" dirty="0">
                <a:solidFill>
                  <a:srgbClr val="FFFFFF"/>
                </a:solidFill>
              </a:rPr>
              <a:t>contributes </a:t>
            </a:r>
            <a:r>
              <a:rPr sz="3207" dirty="0">
                <a:solidFill>
                  <a:srgbClr val="FFFFFF"/>
                </a:solidFill>
              </a:rPr>
              <a:t>to</a:t>
            </a:r>
            <a:r>
              <a:rPr sz="3207" spc="-234" dirty="0">
                <a:solidFill>
                  <a:srgbClr val="FFFFFF"/>
                </a:solidFill>
              </a:rPr>
              <a:t> </a:t>
            </a:r>
            <a:r>
              <a:rPr sz="3207" spc="83" dirty="0">
                <a:solidFill>
                  <a:srgbClr val="FFFFFF"/>
                </a:solidFill>
              </a:rPr>
              <a:t>our</a:t>
            </a:r>
            <a:r>
              <a:rPr sz="3207" spc="-234" dirty="0">
                <a:solidFill>
                  <a:srgbClr val="FFFFFF"/>
                </a:solidFill>
              </a:rPr>
              <a:t> </a:t>
            </a:r>
            <a:r>
              <a:rPr sz="3207" spc="45" dirty="0">
                <a:solidFill>
                  <a:srgbClr val="FFFFFF"/>
                </a:solidFill>
              </a:rPr>
              <a:t>health</a:t>
            </a:r>
            <a:endParaRPr sz="3207" dirty="0"/>
          </a:p>
          <a:p>
            <a:pPr marL="8145" marR="3258">
              <a:lnSpc>
                <a:spcPct val="100000"/>
              </a:lnSpc>
            </a:pPr>
            <a:r>
              <a:rPr sz="3207" spc="96" dirty="0">
                <a:solidFill>
                  <a:srgbClr val="FFFFFF"/>
                </a:solidFill>
              </a:rPr>
              <a:t>and</a:t>
            </a:r>
            <a:r>
              <a:rPr sz="3207" spc="-257" dirty="0">
                <a:solidFill>
                  <a:srgbClr val="FFFFFF"/>
                </a:solidFill>
              </a:rPr>
              <a:t> </a:t>
            </a:r>
            <a:r>
              <a:rPr sz="3207" spc="-29" dirty="0">
                <a:solidFill>
                  <a:srgbClr val="FFFFFF"/>
                </a:solidFill>
              </a:rPr>
              <a:t>wellbeing </a:t>
            </a:r>
            <a:r>
              <a:rPr sz="3207" spc="55" dirty="0">
                <a:solidFill>
                  <a:srgbClr val="FFFFFF"/>
                </a:solidFill>
              </a:rPr>
              <a:t>in</a:t>
            </a:r>
            <a:r>
              <a:rPr sz="3207" spc="-257" dirty="0">
                <a:solidFill>
                  <a:srgbClr val="FFFFFF"/>
                </a:solidFill>
              </a:rPr>
              <a:t> </a:t>
            </a:r>
            <a:r>
              <a:rPr sz="3207" spc="35" dirty="0">
                <a:solidFill>
                  <a:srgbClr val="FFFFFF"/>
                </a:solidFill>
              </a:rPr>
              <a:t>Northern </a:t>
            </a:r>
            <a:r>
              <a:rPr sz="3207" spc="-6" dirty="0">
                <a:solidFill>
                  <a:srgbClr val="FFFFFF"/>
                </a:solidFill>
              </a:rPr>
              <a:t>Lincolnshire?</a:t>
            </a:r>
            <a:endParaRPr sz="3207" dirty="0"/>
          </a:p>
        </p:txBody>
      </p:sp>
      <p:sp>
        <p:nvSpPr>
          <p:cNvPr id="5" name="object 5"/>
          <p:cNvSpPr/>
          <p:nvPr/>
        </p:nvSpPr>
        <p:spPr>
          <a:xfrm>
            <a:off x="10483247" y="0"/>
            <a:ext cx="1189154" cy="6395370"/>
          </a:xfrm>
          <a:custGeom>
            <a:avLst/>
            <a:gdLst/>
            <a:ahLst/>
            <a:cxnLst/>
            <a:rect l="l" t="t" r="r" b="b"/>
            <a:pathLst>
              <a:path w="1854200" h="9972040">
                <a:moveTo>
                  <a:pt x="0" y="0"/>
                </a:moveTo>
                <a:lnTo>
                  <a:pt x="0" y="9972002"/>
                </a:lnTo>
                <a:lnTo>
                  <a:pt x="1853946" y="9972002"/>
                </a:lnTo>
                <a:lnTo>
                  <a:pt x="1853946" y="0"/>
                </a:lnTo>
                <a:lnTo>
                  <a:pt x="0" y="0"/>
                </a:lnTo>
                <a:close/>
              </a:path>
            </a:pathLst>
          </a:custGeom>
          <a:solidFill>
            <a:srgbClr val="DDC5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object 6"/>
          <p:cNvSpPr/>
          <p:nvPr/>
        </p:nvSpPr>
        <p:spPr>
          <a:xfrm>
            <a:off x="520821" y="0"/>
            <a:ext cx="906934" cy="6857186"/>
          </a:xfrm>
          <a:custGeom>
            <a:avLst/>
            <a:gdLst/>
            <a:ahLst/>
            <a:cxnLst/>
            <a:rect l="l" t="t" r="r" b="b"/>
            <a:pathLst>
              <a:path w="1414145" h="10692130">
                <a:moveTo>
                  <a:pt x="1413611" y="10692003"/>
                </a:moveTo>
                <a:lnTo>
                  <a:pt x="1413611" y="0"/>
                </a:lnTo>
                <a:lnTo>
                  <a:pt x="0" y="0"/>
                </a:lnTo>
                <a:lnTo>
                  <a:pt x="0" y="10692003"/>
                </a:lnTo>
                <a:lnTo>
                  <a:pt x="1413611" y="10692003"/>
                </a:lnTo>
                <a:close/>
              </a:path>
            </a:pathLst>
          </a:custGeom>
          <a:solidFill>
            <a:srgbClr val="DAD9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54"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object 7"/>
          <p:cNvSpPr txBox="1"/>
          <p:nvPr/>
        </p:nvSpPr>
        <p:spPr>
          <a:xfrm>
            <a:off x="5530420" y="6405193"/>
            <a:ext cx="1194855" cy="126719"/>
          </a:xfrm>
          <a:prstGeom prst="rect">
            <a:avLst/>
          </a:prstGeom>
        </p:spPr>
        <p:txBody>
          <a:bodyPr vert="horz" wrap="square" lIns="0" tIns="8145" rIns="0" bIns="0" rtlCol="0">
            <a:spAutoFit/>
          </a:bodyPr>
          <a:lstStyle/>
          <a:p>
            <a:pPr marL="8145" marR="0" lvl="0" indent="0" algn="l" defTabSz="914400" rtl="0" eaLnBrk="1" fontAlgn="auto" latinLnBrk="0" hangingPunct="1">
              <a:lnSpc>
                <a:spcPct val="100000"/>
              </a:lnSpc>
              <a:spcBef>
                <a:spcPts val="64"/>
              </a:spcBef>
              <a:spcAft>
                <a:spcPts val="0"/>
              </a:spcAft>
              <a:buClrTx/>
              <a:buSzTx/>
              <a:buFontTx/>
              <a:buNone/>
              <a:tabLst/>
              <a:defRPr/>
            </a:pPr>
            <a:r>
              <a:rPr kumimoji="0" sz="770" b="0" i="1" u="none" strike="noStrike" kern="1200" cap="none" spc="0" normalizeH="0" baseline="0" noProof="0" dirty="0">
                <a:ln>
                  <a:noFill/>
                </a:ln>
                <a:solidFill>
                  <a:srgbClr val="4B4A4C"/>
                </a:solidFill>
                <a:effectLst/>
                <a:uLnTx/>
                <a:uFillTx/>
                <a:latin typeface="Barlow Condensed Light"/>
                <a:ea typeface="+mn-ea"/>
                <a:cs typeface="Barlow Condensed Light"/>
              </a:rPr>
              <a:t>Rural</a:t>
            </a:r>
            <a:r>
              <a:rPr kumimoji="0" sz="770" b="0" i="1" u="none" strike="noStrike" kern="1200" cap="none" spc="-10" normalizeH="0" baseline="0" noProof="0" dirty="0">
                <a:ln>
                  <a:noFill/>
                </a:ln>
                <a:solidFill>
                  <a:srgbClr val="4B4A4C"/>
                </a:solidFill>
                <a:effectLst/>
                <a:uLnTx/>
                <a:uFillTx/>
                <a:latin typeface="Barlow Condensed Light"/>
                <a:ea typeface="+mn-ea"/>
                <a:cs typeface="Barlow Condensed Light"/>
              </a:rPr>
              <a:t> </a:t>
            </a:r>
            <a:r>
              <a:rPr kumimoji="0" sz="770" b="0" i="1" u="none" strike="noStrike" kern="1200" cap="none" spc="0" normalizeH="0" baseline="0" noProof="0" dirty="0">
                <a:ln>
                  <a:noFill/>
                </a:ln>
                <a:solidFill>
                  <a:srgbClr val="4B4A4C"/>
                </a:solidFill>
                <a:effectLst/>
                <a:uLnTx/>
                <a:uFillTx/>
                <a:latin typeface="Barlow Condensed Light"/>
                <a:ea typeface="+mn-ea"/>
                <a:cs typeface="Barlow Condensed Light"/>
              </a:rPr>
              <a:t>Road</a:t>
            </a:r>
            <a:r>
              <a:rPr kumimoji="0" sz="770" b="0" i="1" u="none" strike="noStrike" kern="1200" cap="none" spc="-6" normalizeH="0" baseline="0" noProof="0" dirty="0">
                <a:ln>
                  <a:noFill/>
                </a:ln>
                <a:solidFill>
                  <a:srgbClr val="4B4A4C"/>
                </a:solidFill>
                <a:effectLst/>
                <a:uLnTx/>
                <a:uFillTx/>
                <a:latin typeface="Barlow Condensed Light"/>
                <a:ea typeface="+mn-ea"/>
                <a:cs typeface="Barlow Condensed Light"/>
              </a:rPr>
              <a:t> </a:t>
            </a:r>
            <a:r>
              <a:rPr kumimoji="0" sz="770" b="0" i="1" u="none" strike="noStrike" kern="1200" cap="none" spc="0" normalizeH="0" baseline="0" noProof="0" dirty="0">
                <a:ln>
                  <a:noFill/>
                </a:ln>
                <a:solidFill>
                  <a:srgbClr val="4B4A4C"/>
                </a:solidFill>
                <a:effectLst/>
                <a:uLnTx/>
                <a:uFillTx/>
                <a:latin typeface="Barlow Condensed Light"/>
                <a:ea typeface="+mn-ea"/>
                <a:cs typeface="Barlow Condensed Light"/>
              </a:rPr>
              <a:t>in</a:t>
            </a:r>
            <a:r>
              <a:rPr kumimoji="0" sz="770" b="0" i="1" u="none" strike="noStrike" kern="1200" cap="none" spc="-6" normalizeH="0" baseline="0" noProof="0" dirty="0">
                <a:ln>
                  <a:noFill/>
                </a:ln>
                <a:solidFill>
                  <a:srgbClr val="4B4A4C"/>
                </a:solidFill>
                <a:effectLst/>
                <a:uLnTx/>
                <a:uFillTx/>
                <a:latin typeface="Barlow Condensed Light"/>
                <a:ea typeface="+mn-ea"/>
                <a:cs typeface="Barlow Condensed Light"/>
              </a:rPr>
              <a:t> </a:t>
            </a:r>
            <a:r>
              <a:rPr kumimoji="0" sz="770" b="0" i="1" u="none" strike="noStrike" kern="1200" cap="none" spc="0" normalizeH="0" baseline="0" noProof="0" dirty="0">
                <a:ln>
                  <a:noFill/>
                </a:ln>
                <a:solidFill>
                  <a:srgbClr val="4B4A4C"/>
                </a:solidFill>
                <a:effectLst/>
                <a:uLnTx/>
                <a:uFillTx/>
                <a:latin typeface="Barlow Condensed Light"/>
                <a:ea typeface="+mn-ea"/>
                <a:cs typeface="Barlow Condensed Light"/>
              </a:rPr>
              <a:t>North</a:t>
            </a:r>
            <a:r>
              <a:rPr kumimoji="0" sz="770" b="0" i="1" u="none" strike="noStrike" kern="1200" cap="none" spc="-6" normalizeH="0" baseline="0" noProof="0" dirty="0">
                <a:ln>
                  <a:noFill/>
                </a:ln>
                <a:solidFill>
                  <a:srgbClr val="4B4A4C"/>
                </a:solidFill>
                <a:effectLst/>
                <a:uLnTx/>
                <a:uFillTx/>
                <a:latin typeface="Barlow Condensed Light"/>
                <a:ea typeface="+mn-ea"/>
                <a:cs typeface="Barlow Condensed Light"/>
              </a:rPr>
              <a:t> </a:t>
            </a:r>
            <a:r>
              <a:rPr kumimoji="0" sz="770" b="0" i="1" u="none" strike="noStrike" kern="1200" cap="none" spc="0" normalizeH="0" baseline="0" noProof="0" dirty="0">
                <a:ln>
                  <a:noFill/>
                </a:ln>
                <a:solidFill>
                  <a:srgbClr val="4B4A4C"/>
                </a:solidFill>
                <a:effectLst/>
                <a:uLnTx/>
                <a:uFillTx/>
                <a:latin typeface="Barlow Condensed Light"/>
                <a:ea typeface="+mn-ea"/>
                <a:cs typeface="Barlow Condensed Light"/>
              </a:rPr>
              <a:t>East</a:t>
            </a:r>
            <a:r>
              <a:rPr kumimoji="0" sz="770" b="0" i="1" u="none" strike="noStrike" kern="1200" cap="none" spc="-6" normalizeH="0" baseline="0" noProof="0" dirty="0">
                <a:ln>
                  <a:noFill/>
                </a:ln>
                <a:solidFill>
                  <a:srgbClr val="4B4A4C"/>
                </a:solidFill>
                <a:effectLst/>
                <a:uLnTx/>
                <a:uFillTx/>
                <a:latin typeface="Barlow Condensed Light"/>
                <a:ea typeface="+mn-ea"/>
                <a:cs typeface="Barlow Condensed Light"/>
              </a:rPr>
              <a:t> Lincolnshire</a:t>
            </a:r>
            <a:endParaRPr kumimoji="0" sz="770" b="0" i="0" u="none" strike="noStrike" kern="1200" cap="none" spc="0" normalizeH="0" baseline="0" noProof="0" dirty="0">
              <a:ln>
                <a:noFill/>
              </a:ln>
              <a:solidFill>
                <a:prstClr val="black"/>
              </a:solidFill>
              <a:effectLst/>
              <a:uLnTx/>
              <a:uFillTx/>
              <a:latin typeface="Barlow Condensed Light"/>
              <a:ea typeface="+mn-ea"/>
              <a:cs typeface="Barlow Condensed Light"/>
            </a:endParaRPr>
          </a:p>
        </p:txBody>
      </p:sp>
      <p:sp>
        <p:nvSpPr>
          <p:cNvPr id="8" name="object 5"/>
          <p:cNvSpPr txBox="1"/>
          <p:nvPr/>
        </p:nvSpPr>
        <p:spPr>
          <a:xfrm>
            <a:off x="7060143" y="384250"/>
            <a:ext cx="3217234" cy="1202393"/>
          </a:xfrm>
          <a:prstGeom prst="rect">
            <a:avLst/>
          </a:prstGeom>
        </p:spPr>
        <p:txBody>
          <a:bodyPr vert="horz" wrap="square" lIns="0" tIns="17919" rIns="0" bIns="0" rtlCol="0">
            <a:spAutoFit/>
          </a:bodyPr>
          <a:lstStyle/>
          <a:p>
            <a:pPr marL="8145" marR="136828" lvl="0" indent="0" algn="just" defTabSz="914400" rtl="0" eaLnBrk="1" fontAlgn="auto" latinLnBrk="0" hangingPunct="1">
              <a:lnSpc>
                <a:spcPct val="100000"/>
              </a:lnSpc>
              <a:spcBef>
                <a:spcPts val="728"/>
              </a:spcBef>
              <a:spcAft>
                <a:spcPts val="0"/>
              </a:spcAft>
              <a:buClrTx/>
              <a:buSzTx/>
              <a:buFontTx/>
              <a:buNone/>
              <a:tabLst/>
              <a:defRPr/>
            </a:pPr>
            <a:r>
              <a:rPr kumimoji="0" lang="en-GB" sz="1539" b="0" i="0" u="none" strike="noStrike" kern="1200" cap="none" spc="0" normalizeH="0" baseline="0" noProof="0" dirty="0">
                <a:ln>
                  <a:noFill/>
                </a:ln>
                <a:solidFill>
                  <a:srgbClr val="3C3D46"/>
                </a:solidFill>
                <a:effectLst/>
                <a:uLnTx/>
                <a:uFillTx/>
                <a:latin typeface="Barlow Condensed"/>
                <a:ea typeface="+mn-ea"/>
                <a:cs typeface="Barlow Condensed"/>
              </a:rPr>
              <a:t>The 2023 Northern Lincolnshire DPH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report</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lang="en-GB" sz="1539" b="0" i="0" u="none" strike="noStrike" kern="1200" cap="none" spc="-10" normalizeH="0" baseline="0" noProof="0" dirty="0">
                <a:ln>
                  <a:noFill/>
                </a:ln>
                <a:solidFill>
                  <a:srgbClr val="3C3D46"/>
                </a:solidFill>
                <a:effectLst/>
                <a:uLnTx/>
                <a:uFillTx/>
                <a:latin typeface="Barlow Condensed"/>
                <a:ea typeface="+mn-ea"/>
                <a:cs typeface="Barlow Condensed"/>
              </a:rPr>
              <a:t>provides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analysis</a:t>
            </a:r>
            <a:r>
              <a:rPr kumimoji="0" lang="en-GB" sz="1539" b="0" i="0" u="none" strike="noStrike" kern="1200" cap="none" spc="0" normalizeH="0" baseline="0" noProof="0" dirty="0">
                <a:ln>
                  <a:noFill/>
                </a:ln>
                <a:solidFill>
                  <a:srgbClr val="3C3D46"/>
                </a:solidFill>
                <a:effectLst/>
                <a:uLnTx/>
                <a:uFillTx/>
                <a:latin typeface="Barlow Condensed"/>
                <a:ea typeface="+mn-ea"/>
                <a:cs typeface="Barlow Condensed"/>
              </a:rPr>
              <a:t> into</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all</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the</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key</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levers</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to</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health</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in</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Northern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Lincolnshire</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and</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those</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referenced</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by</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The</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Health</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Foundation including:</a:t>
            </a:r>
            <a:endParaRPr kumimoji="0" sz="1539" b="0" i="0" u="none" strike="noStrike" kern="1200" cap="none" spc="0" normalizeH="0" baseline="0" noProof="0" dirty="0">
              <a:ln>
                <a:noFill/>
              </a:ln>
              <a:solidFill>
                <a:prstClr val="black"/>
              </a:solidFill>
              <a:effectLst/>
              <a:uLnTx/>
              <a:uFillTx/>
              <a:latin typeface="Barlow Condensed"/>
              <a:ea typeface="+mn-ea"/>
              <a:cs typeface="Barlow Condensed"/>
            </a:endParaRPr>
          </a:p>
        </p:txBody>
      </p:sp>
      <p:sp>
        <p:nvSpPr>
          <p:cNvPr id="9" name="object 6"/>
          <p:cNvSpPr txBox="1"/>
          <p:nvPr/>
        </p:nvSpPr>
        <p:spPr>
          <a:xfrm>
            <a:off x="7246800" y="1675824"/>
            <a:ext cx="2498041" cy="1794483"/>
          </a:xfrm>
          <a:prstGeom prst="rect">
            <a:avLst/>
          </a:prstGeom>
        </p:spPr>
        <p:txBody>
          <a:bodyPr vert="horz" wrap="square" lIns="0" tIns="8145" rIns="0" bIns="0" rtlCol="0">
            <a:spAutoFit/>
          </a:bodyPr>
          <a:lstStyle/>
          <a:p>
            <a:pPr marL="64342" marR="0" lvl="0" indent="-56197" algn="l" defTabSz="914400" rtl="0" eaLnBrk="1" fontAlgn="auto" latinLnBrk="0" hangingPunct="1">
              <a:lnSpc>
                <a:spcPct val="150000"/>
              </a:lnSpc>
              <a:spcBef>
                <a:spcPts val="64"/>
              </a:spcBef>
              <a:spcAft>
                <a:spcPts val="0"/>
              </a:spcAft>
              <a:buClrTx/>
              <a:buSzTx/>
              <a:buFontTx/>
              <a:buChar char="•"/>
              <a:tabLst>
                <a:tab pos="64342" algn="l"/>
              </a:tabLst>
              <a:defRPr/>
            </a:pPr>
            <a:r>
              <a:rPr kumimoji="0" lang="en-GB" sz="1539" b="0" i="0" u="none" strike="noStrike" kern="1200" cap="none" spc="0" normalizeH="0" baseline="0" noProof="0" dirty="0">
                <a:ln>
                  <a:noFill/>
                </a:ln>
                <a:solidFill>
                  <a:srgbClr val="4B4B4C"/>
                </a:solidFill>
                <a:effectLst/>
                <a:uLnTx/>
                <a:uFillTx/>
                <a:latin typeface="Barlow Condensed Medium"/>
                <a:ea typeface="+mn-ea"/>
                <a:cs typeface="Barlow Condensed Medium"/>
              </a:rPr>
              <a:t>Friends,</a:t>
            </a:r>
            <a:r>
              <a:rPr kumimoji="0" lang="en-GB" sz="1539" b="0" i="0" u="none" strike="noStrike" kern="1200" cap="none" spc="-19" normalizeH="0" baseline="0" noProof="0" dirty="0">
                <a:ln>
                  <a:noFill/>
                </a:ln>
                <a:solidFill>
                  <a:srgbClr val="4B4B4C"/>
                </a:solidFill>
                <a:effectLst/>
                <a:uLnTx/>
                <a:uFillTx/>
                <a:latin typeface="Barlow Condensed Medium"/>
                <a:ea typeface="+mn-ea"/>
                <a:cs typeface="Barlow Condensed Medium"/>
              </a:rPr>
              <a:t> </a:t>
            </a:r>
            <a:r>
              <a:rPr kumimoji="0" lang="en-GB" sz="1539" b="0" i="0" u="none" strike="noStrike" kern="1200" cap="none" spc="0" normalizeH="0" baseline="0" noProof="0" dirty="0">
                <a:ln>
                  <a:noFill/>
                </a:ln>
                <a:solidFill>
                  <a:srgbClr val="4B4B4C"/>
                </a:solidFill>
                <a:effectLst/>
                <a:uLnTx/>
                <a:uFillTx/>
                <a:latin typeface="Barlow Condensed Medium"/>
                <a:ea typeface="+mn-ea"/>
                <a:cs typeface="Barlow Condensed Medium"/>
              </a:rPr>
              <a:t>family</a:t>
            </a:r>
            <a:r>
              <a:rPr kumimoji="0" lang="en-GB" sz="1539" b="0" i="0" u="none" strike="noStrike" kern="1200" cap="none" spc="-16" normalizeH="0" baseline="0" noProof="0" dirty="0">
                <a:ln>
                  <a:noFill/>
                </a:ln>
                <a:solidFill>
                  <a:srgbClr val="4B4B4C"/>
                </a:solidFill>
                <a:effectLst/>
                <a:uLnTx/>
                <a:uFillTx/>
                <a:latin typeface="Barlow Condensed Medium"/>
                <a:ea typeface="+mn-ea"/>
                <a:cs typeface="Barlow Condensed Medium"/>
              </a:rPr>
              <a:t> &amp;</a:t>
            </a:r>
            <a:r>
              <a:rPr kumimoji="0" lang="en-GB" sz="1539" b="0" i="0" u="none" strike="noStrike" kern="1200" cap="none" spc="-19" normalizeH="0" baseline="0" noProof="0" dirty="0">
                <a:ln>
                  <a:noFill/>
                </a:ln>
                <a:solidFill>
                  <a:srgbClr val="4B4B4C"/>
                </a:solidFill>
                <a:effectLst/>
                <a:uLnTx/>
                <a:uFillTx/>
                <a:latin typeface="Barlow Condensed Medium"/>
                <a:ea typeface="+mn-ea"/>
                <a:cs typeface="Barlow Condensed Medium"/>
              </a:rPr>
              <a:t> </a:t>
            </a:r>
            <a:r>
              <a:rPr kumimoji="0" lang="en-GB" sz="1539" b="0" i="0" u="none" strike="noStrike" kern="1200" cap="none" spc="-6" normalizeH="0" baseline="0" noProof="0" dirty="0">
                <a:ln>
                  <a:noFill/>
                </a:ln>
                <a:solidFill>
                  <a:srgbClr val="4B4B4C"/>
                </a:solidFill>
                <a:effectLst/>
                <a:uLnTx/>
                <a:uFillTx/>
                <a:latin typeface="Barlow Condensed Medium"/>
                <a:ea typeface="+mn-ea"/>
                <a:cs typeface="Barlow Condensed Medium"/>
              </a:rPr>
              <a:t>communities</a:t>
            </a:r>
          </a:p>
          <a:p>
            <a:pPr marL="64342" marR="0" lvl="0" indent="-56197" algn="l" defTabSz="914400" rtl="0" eaLnBrk="1" fontAlgn="auto" latinLnBrk="0" hangingPunct="1">
              <a:lnSpc>
                <a:spcPct val="150000"/>
              </a:lnSpc>
              <a:spcBef>
                <a:spcPts val="64"/>
              </a:spcBef>
              <a:spcAft>
                <a:spcPts val="0"/>
              </a:spcAft>
              <a:buClrTx/>
              <a:buSzTx/>
              <a:buFontTx/>
              <a:buChar char="•"/>
              <a:tabLst>
                <a:tab pos="64342" algn="l"/>
              </a:tabLst>
              <a:defRPr/>
            </a:pPr>
            <a:r>
              <a:rPr kumimoji="0" lang="en-GB" sz="1539" b="0" i="0" u="none" strike="noStrike" kern="1200" cap="none" spc="0" normalizeH="0" baseline="0" noProof="0" dirty="0">
                <a:ln>
                  <a:noFill/>
                </a:ln>
                <a:solidFill>
                  <a:srgbClr val="BB8B7D"/>
                </a:solidFill>
                <a:effectLst/>
                <a:uLnTx/>
                <a:uFillTx/>
                <a:latin typeface="Barlow Condensed Medium"/>
                <a:ea typeface="+mn-ea"/>
                <a:cs typeface="Barlow Condensed Medium"/>
              </a:rPr>
              <a:t>The</a:t>
            </a:r>
            <a:r>
              <a:rPr kumimoji="0" lang="en-GB" sz="1539" b="0" i="0" u="none" strike="noStrike" kern="1200" cap="none" spc="-6" normalizeH="0" baseline="0" noProof="0" dirty="0">
                <a:ln>
                  <a:noFill/>
                </a:ln>
                <a:solidFill>
                  <a:srgbClr val="BB8B7D"/>
                </a:solidFill>
                <a:effectLst/>
                <a:uLnTx/>
                <a:uFillTx/>
                <a:latin typeface="Barlow Condensed Medium"/>
                <a:ea typeface="+mn-ea"/>
                <a:cs typeface="Barlow Condensed Medium"/>
              </a:rPr>
              <a:t> </a:t>
            </a:r>
            <a:r>
              <a:rPr kumimoji="0" lang="en-GB" sz="1539" b="0" i="0" u="none" strike="noStrike" kern="1200" cap="none" spc="0" normalizeH="0" baseline="0" noProof="0" dirty="0">
                <a:ln>
                  <a:noFill/>
                </a:ln>
                <a:solidFill>
                  <a:srgbClr val="BB8B7D"/>
                </a:solidFill>
                <a:effectLst/>
                <a:uLnTx/>
                <a:uFillTx/>
                <a:latin typeface="Barlow Condensed Medium"/>
                <a:ea typeface="+mn-ea"/>
                <a:cs typeface="Barlow Condensed Medium"/>
              </a:rPr>
              <a:t>food</a:t>
            </a:r>
            <a:r>
              <a:rPr kumimoji="0" lang="en-GB" sz="1539" b="0" i="0" u="none" strike="noStrike" kern="1200" cap="none" spc="-3" normalizeH="0" baseline="0" noProof="0" dirty="0">
                <a:ln>
                  <a:noFill/>
                </a:ln>
                <a:solidFill>
                  <a:srgbClr val="BB8B7D"/>
                </a:solidFill>
                <a:effectLst/>
                <a:uLnTx/>
                <a:uFillTx/>
                <a:latin typeface="Barlow Condensed Medium"/>
                <a:ea typeface="+mn-ea"/>
                <a:cs typeface="Barlow Condensed Medium"/>
              </a:rPr>
              <a:t> </a:t>
            </a:r>
            <a:r>
              <a:rPr kumimoji="0" lang="en-GB" sz="1539" b="0" i="0" u="none" strike="noStrike" kern="1200" cap="none" spc="0" normalizeH="0" baseline="0" noProof="0" dirty="0">
                <a:ln>
                  <a:noFill/>
                </a:ln>
                <a:solidFill>
                  <a:srgbClr val="BB8B7D"/>
                </a:solidFill>
                <a:effectLst/>
                <a:uLnTx/>
                <a:uFillTx/>
                <a:latin typeface="Barlow Condensed Medium"/>
                <a:ea typeface="+mn-ea"/>
                <a:cs typeface="Barlow Condensed Medium"/>
              </a:rPr>
              <a:t>we</a:t>
            </a:r>
            <a:r>
              <a:rPr kumimoji="0" lang="en-GB" sz="1539" b="0" i="0" u="none" strike="noStrike" kern="1200" cap="none" spc="-6" normalizeH="0" baseline="0" noProof="0" dirty="0">
                <a:ln>
                  <a:noFill/>
                </a:ln>
                <a:solidFill>
                  <a:srgbClr val="BB8B7D"/>
                </a:solidFill>
                <a:effectLst/>
                <a:uLnTx/>
                <a:uFillTx/>
                <a:latin typeface="Barlow Condensed Medium"/>
                <a:ea typeface="+mn-ea"/>
                <a:cs typeface="Barlow Condensed Medium"/>
              </a:rPr>
              <a:t> </a:t>
            </a:r>
            <a:r>
              <a:rPr kumimoji="0" lang="en-GB" sz="1539" b="0" i="0" u="none" strike="noStrike" kern="1200" cap="none" spc="-16" normalizeH="0" baseline="0" noProof="0" dirty="0">
                <a:ln>
                  <a:noFill/>
                </a:ln>
                <a:solidFill>
                  <a:srgbClr val="BB8B7D"/>
                </a:solidFill>
                <a:effectLst/>
                <a:uLnTx/>
                <a:uFillTx/>
                <a:latin typeface="Barlow Condensed Medium"/>
                <a:ea typeface="+mn-ea"/>
                <a:cs typeface="Barlow Condensed Medium"/>
              </a:rPr>
              <a:t>eat</a:t>
            </a:r>
          </a:p>
          <a:p>
            <a:pPr marL="64342" marR="0" lvl="0" indent="-56197" algn="l" defTabSz="914400" rtl="0" eaLnBrk="1" fontAlgn="auto" latinLnBrk="0" hangingPunct="1">
              <a:lnSpc>
                <a:spcPct val="150000"/>
              </a:lnSpc>
              <a:spcBef>
                <a:spcPts val="64"/>
              </a:spcBef>
              <a:spcAft>
                <a:spcPts val="0"/>
              </a:spcAft>
              <a:buClrTx/>
              <a:buSzTx/>
              <a:buFontTx/>
              <a:buChar char="•"/>
              <a:tabLst>
                <a:tab pos="64342" algn="l"/>
              </a:tabLst>
              <a:defRPr/>
            </a:pPr>
            <a:r>
              <a:rPr kumimoji="0" sz="1539" b="0" i="0" u="none" strike="noStrike" kern="1200" cap="none" spc="0" normalizeH="0" baseline="0" noProof="0" dirty="0">
                <a:ln>
                  <a:noFill/>
                </a:ln>
                <a:solidFill>
                  <a:srgbClr val="4B4B4C"/>
                </a:solidFill>
                <a:effectLst/>
                <a:uLnTx/>
                <a:uFillTx/>
                <a:latin typeface="Barlow Condensed Medium"/>
                <a:ea typeface="+mn-ea"/>
                <a:cs typeface="Barlow Condensed Medium"/>
              </a:rPr>
              <a:t>Money</a:t>
            </a:r>
            <a:r>
              <a:rPr kumimoji="0" sz="1539" b="0" i="0" u="none" strike="noStrike" kern="1200" cap="none" spc="-6" normalizeH="0" baseline="0" noProof="0" dirty="0">
                <a:ln>
                  <a:noFill/>
                </a:ln>
                <a:solidFill>
                  <a:srgbClr val="4B4B4C"/>
                </a:solidFill>
                <a:effectLst/>
                <a:uLnTx/>
                <a:uFillTx/>
                <a:latin typeface="Barlow Condensed Medium"/>
                <a:ea typeface="+mn-ea"/>
                <a:cs typeface="Barlow Condensed Medium"/>
              </a:rPr>
              <a:t> </a:t>
            </a:r>
            <a:r>
              <a:rPr kumimoji="0" sz="1539" b="0" i="0" u="none" strike="noStrike" kern="1200" cap="none" spc="0" normalizeH="0" baseline="0" noProof="0" dirty="0">
                <a:ln>
                  <a:noFill/>
                </a:ln>
                <a:solidFill>
                  <a:srgbClr val="4B4B4C"/>
                </a:solidFill>
                <a:effectLst/>
                <a:uLnTx/>
                <a:uFillTx/>
                <a:latin typeface="Barlow Condensed Medium"/>
                <a:ea typeface="+mn-ea"/>
                <a:cs typeface="Barlow Condensed Medium"/>
              </a:rPr>
              <a:t>and</a:t>
            </a:r>
            <a:r>
              <a:rPr kumimoji="0" lang="en-GB" sz="1539" b="0" i="0" u="none" strike="noStrike" kern="1200" cap="none" spc="0" normalizeH="0" baseline="0" noProof="0" dirty="0">
                <a:ln>
                  <a:noFill/>
                </a:ln>
                <a:solidFill>
                  <a:srgbClr val="4B4B4C"/>
                </a:solidFill>
                <a:effectLst/>
                <a:uLnTx/>
                <a:uFillTx/>
                <a:latin typeface="Barlow Condensed Medium"/>
                <a:ea typeface="+mn-ea"/>
                <a:cs typeface="Barlow Condensed Medium"/>
              </a:rPr>
              <a:t> </a:t>
            </a:r>
            <a:r>
              <a:rPr kumimoji="0" sz="1539" b="0" i="0" u="none" strike="noStrike" kern="1200" cap="none" spc="-6" normalizeH="0" baseline="0" noProof="0" dirty="0">
                <a:ln>
                  <a:noFill/>
                </a:ln>
                <a:solidFill>
                  <a:srgbClr val="4B4B4C"/>
                </a:solidFill>
                <a:effectLst/>
                <a:uLnTx/>
                <a:uFillTx/>
                <a:latin typeface="Barlow Condensed Medium"/>
                <a:ea typeface="+mn-ea"/>
                <a:cs typeface="Barlow Condensed Medium"/>
              </a:rPr>
              <a:t>resources</a:t>
            </a:r>
            <a:endParaRPr kumimoji="0" lang="en-GB" sz="1539" b="0" i="0" u="none" strike="noStrike" kern="1200" cap="none" spc="-6" normalizeH="0" baseline="0" noProof="0" dirty="0">
              <a:ln>
                <a:noFill/>
              </a:ln>
              <a:solidFill>
                <a:srgbClr val="4B4B4C"/>
              </a:solidFill>
              <a:effectLst/>
              <a:uLnTx/>
              <a:uFillTx/>
              <a:latin typeface="Barlow Condensed Medium"/>
              <a:ea typeface="+mn-ea"/>
              <a:cs typeface="Barlow Condensed Medium"/>
            </a:endParaRPr>
          </a:p>
          <a:p>
            <a:pPr marL="64342" marR="0" lvl="0" indent="-56197" algn="l" defTabSz="914400" rtl="0" eaLnBrk="1" fontAlgn="auto" latinLnBrk="0" hangingPunct="1">
              <a:lnSpc>
                <a:spcPct val="150000"/>
              </a:lnSpc>
              <a:spcBef>
                <a:spcPts val="64"/>
              </a:spcBef>
              <a:spcAft>
                <a:spcPts val="0"/>
              </a:spcAft>
              <a:buClrTx/>
              <a:buSzTx/>
              <a:buFontTx/>
              <a:buChar char="•"/>
              <a:tabLst>
                <a:tab pos="64342" algn="l"/>
              </a:tabLst>
              <a:defRPr/>
            </a:pPr>
            <a:r>
              <a:rPr kumimoji="0" lang="en-GB" sz="1539" b="0" i="0" u="none" strike="noStrike" kern="1200" cap="none" spc="-6" normalizeH="0" baseline="0" noProof="0" dirty="0">
                <a:ln>
                  <a:noFill/>
                </a:ln>
                <a:solidFill>
                  <a:srgbClr val="C8A296"/>
                </a:solidFill>
                <a:effectLst/>
                <a:uLnTx/>
                <a:uFillTx/>
                <a:latin typeface="Barlow Condensed Medium"/>
                <a:ea typeface="+mn-ea"/>
                <a:cs typeface="Barlow Condensed Medium"/>
              </a:rPr>
              <a:t>Housing</a:t>
            </a:r>
          </a:p>
          <a:p>
            <a:pPr marL="64342" marR="0" lvl="0" indent="-56197" algn="l" defTabSz="914400" rtl="0" eaLnBrk="1" fontAlgn="auto" latinLnBrk="0" hangingPunct="1">
              <a:lnSpc>
                <a:spcPct val="100000"/>
              </a:lnSpc>
              <a:spcBef>
                <a:spcPts val="677"/>
              </a:spcBef>
              <a:spcAft>
                <a:spcPts val="0"/>
              </a:spcAft>
              <a:buClrTx/>
              <a:buSzTx/>
              <a:buFontTx/>
              <a:buChar char="•"/>
              <a:tabLst>
                <a:tab pos="64342" algn="l"/>
              </a:tabLst>
              <a:defRPr/>
            </a:pPr>
            <a:endParaRPr kumimoji="0" sz="1539" b="0" i="0" u="none" strike="noStrike" kern="1200" cap="none" spc="0" normalizeH="0" baseline="0" noProof="0" dirty="0">
              <a:ln>
                <a:noFill/>
              </a:ln>
              <a:solidFill>
                <a:prstClr val="black"/>
              </a:solidFill>
              <a:effectLst/>
              <a:uLnTx/>
              <a:uFillTx/>
              <a:latin typeface="Barlow Condensed Medium"/>
              <a:ea typeface="+mn-ea"/>
              <a:cs typeface="Barlow Condensed Medium"/>
            </a:endParaRPr>
          </a:p>
        </p:txBody>
      </p:sp>
      <p:sp>
        <p:nvSpPr>
          <p:cNvPr id="10" name="object 7"/>
          <p:cNvSpPr txBox="1"/>
          <p:nvPr/>
        </p:nvSpPr>
        <p:spPr>
          <a:xfrm>
            <a:off x="7246800" y="3197685"/>
            <a:ext cx="2129461" cy="1551596"/>
          </a:xfrm>
          <a:prstGeom prst="rect">
            <a:avLst/>
          </a:prstGeom>
        </p:spPr>
        <p:txBody>
          <a:bodyPr vert="horz" wrap="square" lIns="0" tIns="8145" rIns="0" bIns="0" rtlCol="0">
            <a:spAutoFit/>
          </a:bodyPr>
          <a:lstStyle/>
          <a:p>
            <a:pPr marL="64342" marR="0" lvl="0" indent="-56197" algn="l" defTabSz="914400" rtl="0" eaLnBrk="1" fontAlgn="auto" latinLnBrk="0" hangingPunct="1">
              <a:lnSpc>
                <a:spcPct val="100000"/>
              </a:lnSpc>
              <a:spcBef>
                <a:spcPts val="677"/>
              </a:spcBef>
              <a:spcAft>
                <a:spcPts val="0"/>
              </a:spcAft>
              <a:buClrTx/>
              <a:buSzTx/>
              <a:buFontTx/>
              <a:buChar char="•"/>
              <a:tabLst>
                <a:tab pos="64342" algn="l"/>
              </a:tabLst>
              <a:defRPr/>
            </a:pPr>
            <a:r>
              <a:rPr kumimoji="0" lang="en-GB" sz="1539" b="0" i="0" u="none" strike="noStrike" kern="1200" cap="none" spc="-6" normalizeH="0" baseline="0" noProof="0" dirty="0">
                <a:ln>
                  <a:noFill/>
                </a:ln>
                <a:solidFill>
                  <a:srgbClr val="4B4B4C"/>
                </a:solidFill>
                <a:effectLst/>
                <a:uLnTx/>
                <a:uFillTx/>
                <a:latin typeface="Barlow Condensed Medium"/>
                <a:ea typeface="+mn-ea"/>
                <a:cs typeface="Barlow Condensed Medium"/>
              </a:rPr>
              <a:t>Transport</a:t>
            </a:r>
            <a:endParaRPr kumimoji="0" lang="en-GB" sz="1539" b="0" i="0" u="none" strike="noStrike" kern="1200" cap="none" spc="0" normalizeH="0" baseline="0" noProof="0" dirty="0">
              <a:ln>
                <a:noFill/>
              </a:ln>
              <a:solidFill>
                <a:prstClr val="black"/>
              </a:solidFill>
              <a:effectLst/>
              <a:uLnTx/>
              <a:uFillTx/>
              <a:latin typeface="Barlow Condensed Medium"/>
              <a:ea typeface="+mn-ea"/>
              <a:cs typeface="Barlow Condensed Medium"/>
            </a:endParaRPr>
          </a:p>
          <a:p>
            <a:pPr marL="64342" marR="0" lvl="0" indent="-56197" algn="l" defTabSz="914400" rtl="0" eaLnBrk="1" fontAlgn="auto" latinLnBrk="0" hangingPunct="1">
              <a:lnSpc>
                <a:spcPct val="100000"/>
              </a:lnSpc>
              <a:spcBef>
                <a:spcPts val="677"/>
              </a:spcBef>
              <a:spcAft>
                <a:spcPts val="0"/>
              </a:spcAft>
              <a:buClrTx/>
              <a:buSzTx/>
              <a:buFontTx/>
              <a:buChar char="•"/>
              <a:tabLst>
                <a:tab pos="64342" algn="l"/>
              </a:tabLst>
              <a:defRPr/>
            </a:pPr>
            <a:r>
              <a:rPr kumimoji="0" lang="en-GB" sz="1539" b="0" i="0" u="none" strike="noStrike" kern="1200" cap="none" spc="0" normalizeH="0" baseline="0" noProof="0" dirty="0">
                <a:ln>
                  <a:noFill/>
                </a:ln>
                <a:solidFill>
                  <a:srgbClr val="BB8B7D"/>
                </a:solidFill>
                <a:effectLst/>
                <a:uLnTx/>
                <a:uFillTx/>
                <a:latin typeface="Barlow Condensed Medium"/>
                <a:ea typeface="+mn-ea"/>
                <a:cs typeface="Barlow Condensed Medium"/>
              </a:rPr>
              <a:t>Education</a:t>
            </a:r>
            <a:r>
              <a:rPr kumimoji="0" lang="en-GB" sz="1539" b="0" i="0" u="none" strike="noStrike" kern="1200" cap="none" spc="-3" normalizeH="0" baseline="0" noProof="0" dirty="0">
                <a:ln>
                  <a:noFill/>
                </a:ln>
                <a:solidFill>
                  <a:srgbClr val="BB8B7D"/>
                </a:solidFill>
                <a:effectLst/>
                <a:uLnTx/>
                <a:uFillTx/>
                <a:latin typeface="Barlow Condensed Medium"/>
                <a:ea typeface="+mn-ea"/>
                <a:cs typeface="Barlow Condensed Medium"/>
              </a:rPr>
              <a:t> </a:t>
            </a:r>
            <a:r>
              <a:rPr kumimoji="0" lang="en-GB" sz="1539" b="0" i="0" u="none" strike="noStrike" kern="1200" cap="none" spc="0" normalizeH="0" baseline="0" noProof="0" dirty="0">
                <a:ln>
                  <a:noFill/>
                </a:ln>
                <a:solidFill>
                  <a:srgbClr val="BB8B7D"/>
                </a:solidFill>
                <a:effectLst/>
                <a:uLnTx/>
                <a:uFillTx/>
                <a:latin typeface="Barlow Condensed Medium"/>
                <a:ea typeface="+mn-ea"/>
                <a:cs typeface="Barlow Condensed Medium"/>
              </a:rPr>
              <a:t>and</a:t>
            </a:r>
            <a:r>
              <a:rPr kumimoji="0" lang="en-GB" sz="1539" b="0" i="0" u="none" strike="noStrike" kern="1200" cap="none" spc="-3" normalizeH="0" baseline="0" noProof="0" dirty="0">
                <a:ln>
                  <a:noFill/>
                </a:ln>
                <a:solidFill>
                  <a:srgbClr val="BB8B7D"/>
                </a:solidFill>
                <a:effectLst/>
                <a:uLnTx/>
                <a:uFillTx/>
                <a:latin typeface="Barlow Condensed Medium"/>
                <a:ea typeface="+mn-ea"/>
                <a:cs typeface="Barlow Condensed Medium"/>
              </a:rPr>
              <a:t> </a:t>
            </a:r>
            <a:r>
              <a:rPr kumimoji="0" lang="en-GB" sz="1539" b="0" i="0" u="none" strike="noStrike" kern="1200" cap="none" spc="-6" normalizeH="0" baseline="0" noProof="0" dirty="0">
                <a:ln>
                  <a:noFill/>
                </a:ln>
                <a:solidFill>
                  <a:srgbClr val="BB8B7D"/>
                </a:solidFill>
                <a:effectLst/>
                <a:uLnTx/>
                <a:uFillTx/>
                <a:latin typeface="Barlow Condensed Medium"/>
                <a:ea typeface="+mn-ea"/>
                <a:cs typeface="Barlow Condensed Medium"/>
              </a:rPr>
              <a:t>skills</a:t>
            </a:r>
            <a:endParaRPr kumimoji="0" lang="en-GB" sz="1539" b="0" i="0" u="none" strike="noStrike" kern="1200" cap="none" spc="0" normalizeH="0" baseline="0" noProof="0" dirty="0">
              <a:ln>
                <a:noFill/>
              </a:ln>
              <a:solidFill>
                <a:prstClr val="black"/>
              </a:solidFill>
              <a:effectLst/>
              <a:uLnTx/>
              <a:uFillTx/>
              <a:latin typeface="Barlow Condensed Medium"/>
              <a:ea typeface="+mn-ea"/>
              <a:cs typeface="Barlow Condensed Medium"/>
            </a:endParaRPr>
          </a:p>
          <a:p>
            <a:pPr marL="64342" marR="0" lvl="0" indent="-56197" algn="l" defTabSz="914400" rtl="0" eaLnBrk="1" fontAlgn="auto" latinLnBrk="0" hangingPunct="1">
              <a:lnSpc>
                <a:spcPct val="100000"/>
              </a:lnSpc>
              <a:spcBef>
                <a:spcPts val="677"/>
              </a:spcBef>
              <a:spcAft>
                <a:spcPts val="0"/>
              </a:spcAft>
              <a:buClrTx/>
              <a:buSzTx/>
              <a:buFontTx/>
              <a:buChar char="•"/>
              <a:tabLst>
                <a:tab pos="64342" algn="l"/>
              </a:tabLst>
              <a:defRPr/>
            </a:pPr>
            <a:r>
              <a:rPr kumimoji="0" lang="en-GB" sz="1539" b="0" i="0" u="none" strike="noStrike" kern="1200" cap="none" spc="0" normalizeH="0" baseline="0" noProof="0" dirty="0">
                <a:ln>
                  <a:noFill/>
                </a:ln>
                <a:solidFill>
                  <a:srgbClr val="4B4B4C"/>
                </a:solidFill>
                <a:effectLst/>
                <a:uLnTx/>
                <a:uFillTx/>
                <a:latin typeface="Barlow Condensed Medium"/>
                <a:ea typeface="+mn-ea"/>
                <a:cs typeface="Barlow Condensed Medium"/>
              </a:rPr>
              <a:t>Good</a:t>
            </a:r>
            <a:r>
              <a:rPr kumimoji="0" lang="en-GB" sz="1539" b="0" i="0" u="none" strike="noStrike" kern="1200" cap="none" spc="-10" normalizeH="0" baseline="0" noProof="0" dirty="0">
                <a:ln>
                  <a:noFill/>
                </a:ln>
                <a:solidFill>
                  <a:srgbClr val="4B4B4C"/>
                </a:solidFill>
                <a:effectLst/>
                <a:uLnTx/>
                <a:uFillTx/>
                <a:latin typeface="Barlow Condensed Medium"/>
                <a:ea typeface="+mn-ea"/>
                <a:cs typeface="Barlow Condensed Medium"/>
              </a:rPr>
              <a:t> </a:t>
            </a:r>
            <a:r>
              <a:rPr kumimoji="0" lang="en-GB" sz="1539" b="0" i="0" u="none" strike="noStrike" kern="1200" cap="none" spc="-13" normalizeH="0" baseline="0" noProof="0" dirty="0">
                <a:ln>
                  <a:noFill/>
                </a:ln>
                <a:solidFill>
                  <a:srgbClr val="4B4B4C"/>
                </a:solidFill>
                <a:effectLst/>
                <a:uLnTx/>
                <a:uFillTx/>
                <a:latin typeface="Barlow Condensed Medium"/>
                <a:ea typeface="+mn-ea"/>
                <a:cs typeface="Barlow Condensed Medium"/>
              </a:rPr>
              <a:t>Work</a:t>
            </a:r>
            <a:endParaRPr kumimoji="0" lang="en-GB" sz="1539" b="0" i="0" u="none" strike="noStrike" kern="1200" cap="none" spc="0" normalizeH="0" baseline="0" noProof="0" dirty="0">
              <a:ln>
                <a:noFill/>
              </a:ln>
              <a:solidFill>
                <a:srgbClr val="4B4B4C"/>
              </a:solidFill>
              <a:effectLst/>
              <a:uLnTx/>
              <a:uFillTx/>
              <a:latin typeface="Barlow Condensed Medium"/>
              <a:ea typeface="+mn-ea"/>
              <a:cs typeface="Barlow Condensed Medium"/>
            </a:endParaRPr>
          </a:p>
          <a:p>
            <a:pPr marL="64342" marR="0" lvl="0" indent="-56197" algn="l" defTabSz="914400" rtl="0" eaLnBrk="1" fontAlgn="auto" latinLnBrk="0" hangingPunct="1">
              <a:lnSpc>
                <a:spcPct val="100000"/>
              </a:lnSpc>
              <a:spcBef>
                <a:spcPts val="673"/>
              </a:spcBef>
              <a:spcAft>
                <a:spcPts val="0"/>
              </a:spcAft>
              <a:buClrTx/>
              <a:buSzTx/>
              <a:buFontTx/>
              <a:buChar char="•"/>
              <a:tabLst>
                <a:tab pos="64342" algn="l"/>
              </a:tabLst>
              <a:defRPr/>
            </a:pPr>
            <a:r>
              <a:rPr kumimoji="0" lang="en-GB" sz="1539" b="0" i="0" u="none" strike="noStrike" kern="1200" cap="none" spc="0" normalizeH="0" baseline="0" noProof="0" dirty="0">
                <a:ln>
                  <a:noFill/>
                </a:ln>
                <a:solidFill>
                  <a:srgbClr val="BB8B7D"/>
                </a:solidFill>
                <a:effectLst/>
                <a:uLnTx/>
                <a:uFillTx/>
                <a:latin typeface="Barlow Condensed Medium"/>
                <a:ea typeface="+mn-ea"/>
                <a:cs typeface="Barlow Condensed Medium"/>
              </a:rPr>
              <a:t>Our </a:t>
            </a:r>
            <a:r>
              <a:rPr kumimoji="0" lang="en-GB" sz="1539" b="0" i="0" u="none" strike="noStrike" kern="1200" cap="none" spc="-6" normalizeH="0" baseline="0" noProof="0" dirty="0">
                <a:ln>
                  <a:noFill/>
                </a:ln>
                <a:solidFill>
                  <a:srgbClr val="BB8B7D"/>
                </a:solidFill>
                <a:effectLst/>
                <a:uLnTx/>
                <a:uFillTx/>
                <a:latin typeface="Barlow Condensed Medium"/>
                <a:ea typeface="+mn-ea"/>
                <a:cs typeface="Barlow Condensed Medium"/>
              </a:rPr>
              <a:t>surroundings</a:t>
            </a:r>
            <a:endParaRPr kumimoji="0" lang="en-GB" sz="1539" b="0" i="0" u="none" strike="noStrike" kern="1200" cap="none" spc="0" normalizeH="0" baseline="0" noProof="0" dirty="0">
              <a:ln>
                <a:noFill/>
              </a:ln>
              <a:solidFill>
                <a:prstClr val="black"/>
              </a:solidFill>
              <a:effectLst/>
              <a:uLnTx/>
              <a:uFillTx/>
              <a:latin typeface="Barlow Condensed Medium"/>
              <a:ea typeface="+mn-ea"/>
              <a:cs typeface="Barlow Condensed Medium"/>
            </a:endParaRPr>
          </a:p>
          <a:p>
            <a:pPr marL="64342" marR="0" lvl="0" indent="-56197" algn="l" defTabSz="914400" rtl="0" eaLnBrk="1" fontAlgn="auto" latinLnBrk="0" hangingPunct="1">
              <a:lnSpc>
                <a:spcPct val="100000"/>
              </a:lnSpc>
              <a:spcBef>
                <a:spcPts val="673"/>
              </a:spcBef>
              <a:spcAft>
                <a:spcPts val="0"/>
              </a:spcAft>
              <a:buClrTx/>
              <a:buSzTx/>
              <a:buFontTx/>
              <a:buChar char="•"/>
              <a:tabLst>
                <a:tab pos="64342" algn="l"/>
              </a:tabLst>
              <a:defRPr/>
            </a:pPr>
            <a:endParaRPr kumimoji="0" sz="1539" b="0" i="0" u="none" strike="noStrike" kern="1200" cap="none" spc="0" normalizeH="0" baseline="0" noProof="0" dirty="0">
              <a:ln>
                <a:noFill/>
              </a:ln>
              <a:solidFill>
                <a:prstClr val="black"/>
              </a:solidFill>
              <a:effectLst/>
              <a:uLnTx/>
              <a:uFillTx/>
              <a:latin typeface="Barlow Condensed Medium"/>
              <a:ea typeface="+mn-ea"/>
              <a:cs typeface="Barlow Condensed Medium"/>
            </a:endParaRPr>
          </a:p>
        </p:txBody>
      </p:sp>
      <p:sp>
        <p:nvSpPr>
          <p:cNvPr id="11" name="object 8"/>
          <p:cNvSpPr txBox="1"/>
          <p:nvPr/>
        </p:nvSpPr>
        <p:spPr>
          <a:xfrm>
            <a:off x="6926268" y="4579278"/>
            <a:ext cx="3454044" cy="2004920"/>
          </a:xfrm>
          <a:prstGeom prst="rect">
            <a:avLst/>
          </a:prstGeom>
        </p:spPr>
        <p:txBody>
          <a:bodyPr vert="horz" wrap="square" lIns="0" tIns="17919" rIns="0" bIns="0" rtlCol="0">
            <a:spAutoFit/>
          </a:bodyPr>
          <a:lstStyle/>
          <a:p>
            <a:pPr marL="8145" marR="307455" lvl="0" indent="0" algn="just" defTabSz="914400" rtl="0" eaLnBrk="1" fontAlgn="auto" latinLnBrk="0" hangingPunct="1">
              <a:lnSpc>
                <a:spcPct val="100000"/>
              </a:lnSpc>
              <a:spcBef>
                <a:spcPts val="141"/>
              </a:spcBef>
              <a:spcAft>
                <a:spcPts val="0"/>
              </a:spcAft>
              <a:buClrTx/>
              <a:buSzTx/>
              <a:buFontTx/>
              <a:buNone/>
              <a:tabLst/>
              <a:defRPr/>
            </a:pP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Our</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ambition</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is</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to</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make</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public</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health</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everyone’s</a:t>
            </a:r>
            <a:r>
              <a:rPr kumimoji="0" sz="1539" b="0" i="0" u="none" strike="noStrike" kern="1200" cap="none" spc="-3"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business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across</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Northern</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Lincolnshire</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and</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to</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enable</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and</a:t>
            </a:r>
            <a:r>
              <a:rPr kumimoji="0" sz="1539"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6" normalizeH="0" baseline="0" noProof="0" dirty="0">
                <a:ln>
                  <a:noFill/>
                </a:ln>
                <a:solidFill>
                  <a:srgbClr val="3C3D46"/>
                </a:solidFill>
                <a:effectLst/>
                <a:uLnTx/>
                <a:uFillTx/>
                <a:latin typeface="Barlow Condensed"/>
                <a:ea typeface="+mn-ea"/>
                <a:cs typeface="Barlow Condensed"/>
              </a:rPr>
              <a:t>empower</a:t>
            </a:r>
            <a:r>
              <a:rPr kumimoji="0" lang="en-GB" sz="1539" b="0" i="0" u="none" strike="noStrike" kern="1200" cap="none" spc="-6"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everyone</a:t>
            </a:r>
            <a:r>
              <a:rPr kumimoji="0" sz="1539" b="0" i="0" u="none" strike="noStrike" kern="1200" cap="none" spc="-13"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to</a:t>
            </a:r>
            <a:r>
              <a:rPr kumimoji="0" sz="1539" b="0" i="0" u="none" strike="noStrike" kern="1200" cap="none" spc="-13"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be</a:t>
            </a:r>
            <a:r>
              <a:rPr kumimoji="0" sz="1539" b="0" i="0" u="none" strike="noStrike" kern="1200" cap="none" spc="-13"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a</a:t>
            </a:r>
            <a:r>
              <a:rPr kumimoji="0" sz="1539" b="0" i="0" u="none" strike="noStrike" kern="1200" cap="none" spc="-13"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public</a:t>
            </a:r>
            <a:r>
              <a:rPr kumimoji="0" sz="1539" b="0" i="0" u="none" strike="noStrike" kern="1200" cap="none" spc="-13"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health</a:t>
            </a:r>
            <a:r>
              <a:rPr kumimoji="0" sz="1539" b="0" i="0" u="none" strike="noStrike" kern="1200" cap="none" spc="-13" normalizeH="0" baseline="0" noProof="0" dirty="0">
                <a:ln>
                  <a:noFill/>
                </a:ln>
                <a:solidFill>
                  <a:srgbClr val="3C3D46"/>
                </a:solidFill>
                <a:effectLst/>
                <a:uLnTx/>
                <a:uFillTx/>
                <a:latin typeface="Barlow Condensed"/>
                <a:ea typeface="+mn-ea"/>
                <a:cs typeface="Barlow Condensed"/>
              </a:rPr>
              <a:t> </a:t>
            </a:r>
            <a:r>
              <a:rPr kumimoji="0" sz="1539" b="0" i="0" u="none" strike="noStrike" kern="1200" cap="none" spc="0" normalizeH="0" baseline="0" noProof="0" dirty="0">
                <a:ln>
                  <a:noFill/>
                </a:ln>
                <a:solidFill>
                  <a:srgbClr val="3C3D46"/>
                </a:solidFill>
                <a:effectLst/>
                <a:uLnTx/>
                <a:uFillTx/>
                <a:latin typeface="Barlow Condensed"/>
                <a:ea typeface="+mn-ea"/>
                <a:cs typeface="Barlow Condensed"/>
              </a:rPr>
              <a:t>leader.</a:t>
            </a:r>
            <a:r>
              <a:rPr kumimoji="0" sz="1539" b="0" i="0" u="none" strike="noStrike" kern="1200" cap="none" spc="-13" normalizeH="0" baseline="0" noProof="0" dirty="0">
                <a:ln>
                  <a:noFill/>
                </a:ln>
                <a:solidFill>
                  <a:srgbClr val="3C3D46"/>
                </a:solidFill>
                <a:effectLst/>
                <a:uLnTx/>
                <a:uFillTx/>
                <a:latin typeface="Barlow Condensed"/>
                <a:ea typeface="+mn-ea"/>
                <a:cs typeface="Barlow Condensed"/>
              </a:rPr>
              <a:t> </a:t>
            </a:r>
            <a:endParaRPr kumimoji="0" lang="en-GB" sz="1539" b="0" i="0" u="none" strike="noStrike" kern="1200" cap="none" spc="-13" normalizeH="0" baseline="0" noProof="0" dirty="0">
              <a:ln>
                <a:noFill/>
              </a:ln>
              <a:solidFill>
                <a:srgbClr val="3C3D46"/>
              </a:solidFill>
              <a:effectLst/>
              <a:uLnTx/>
              <a:uFillTx/>
              <a:latin typeface="Barlow Condensed"/>
              <a:ea typeface="+mn-ea"/>
              <a:cs typeface="Barlow Condensed"/>
            </a:endParaRPr>
          </a:p>
          <a:p>
            <a:pPr marL="8145" marR="11810" lvl="0" indent="0" algn="l" defTabSz="914400" rtl="0" eaLnBrk="1" fontAlgn="auto" latinLnBrk="0" hangingPunct="1">
              <a:lnSpc>
                <a:spcPct val="100000"/>
              </a:lnSpc>
              <a:spcBef>
                <a:spcPts val="0"/>
              </a:spcBef>
              <a:spcAft>
                <a:spcPts val="0"/>
              </a:spcAft>
              <a:buClrTx/>
              <a:buSzTx/>
              <a:buFontTx/>
              <a:buNone/>
              <a:tabLst/>
              <a:defRPr/>
            </a:pPr>
            <a:endParaRPr kumimoji="0" lang="en-GB" sz="1283" b="0" i="0" u="none" strike="noStrike" kern="1200" cap="none" spc="-13" normalizeH="0" baseline="0" noProof="0" dirty="0">
              <a:ln>
                <a:noFill/>
              </a:ln>
              <a:solidFill>
                <a:srgbClr val="3C3D46"/>
              </a:solidFill>
              <a:effectLst/>
              <a:uLnTx/>
              <a:uFillTx/>
              <a:latin typeface="Barlow Condensed"/>
              <a:ea typeface="+mn-ea"/>
              <a:cs typeface="Barlow Condensed"/>
            </a:endParaRPr>
          </a:p>
          <a:p>
            <a:pPr marL="290759" marR="0" lvl="0" indent="0" algn="l" defTabSz="914400" rtl="0" eaLnBrk="1" fontAlgn="auto" latinLnBrk="0" hangingPunct="1">
              <a:lnSpc>
                <a:spcPct val="100000"/>
              </a:lnSpc>
              <a:spcBef>
                <a:spcPts val="0"/>
              </a:spcBef>
              <a:spcAft>
                <a:spcPts val="0"/>
              </a:spcAft>
              <a:buClrTx/>
              <a:buSzTx/>
              <a:buFontTx/>
              <a:buNone/>
              <a:tabLst/>
              <a:defRPr/>
            </a:pPr>
            <a:r>
              <a:rPr kumimoji="0" sz="2822" b="0" i="0" u="none" strike="noStrike" kern="1200" cap="none" spc="-61" normalizeH="0" baseline="0" noProof="0" dirty="0">
                <a:ln>
                  <a:noFill/>
                </a:ln>
                <a:solidFill>
                  <a:srgbClr val="0F4261"/>
                </a:solidFill>
                <a:effectLst/>
                <a:uLnTx/>
                <a:uFillTx/>
                <a:latin typeface="Bradley Hand ITC" panose="03070402050302030203" pitchFamily="66" charset="0"/>
                <a:ea typeface="+mn-ea"/>
                <a:cs typeface="Bright Sunshine Demo"/>
              </a:rPr>
              <a:t>Diane</a:t>
            </a:r>
            <a:r>
              <a:rPr kumimoji="0" sz="2822" b="0" i="0" u="none" strike="noStrike" kern="1200" cap="none" spc="-55" normalizeH="0" baseline="0" noProof="0" dirty="0">
                <a:ln>
                  <a:noFill/>
                </a:ln>
                <a:solidFill>
                  <a:srgbClr val="0F4261"/>
                </a:solidFill>
                <a:effectLst/>
                <a:uLnTx/>
                <a:uFillTx/>
                <a:latin typeface="Bradley Hand ITC" panose="03070402050302030203" pitchFamily="66" charset="0"/>
                <a:ea typeface="+mn-ea"/>
                <a:cs typeface="Bright Sunshine Demo"/>
              </a:rPr>
              <a:t> </a:t>
            </a:r>
            <a:r>
              <a:rPr kumimoji="0" sz="2822" b="0" i="0" u="none" strike="noStrike" kern="1200" cap="none" spc="-16" normalizeH="0" baseline="0" noProof="0" dirty="0">
                <a:ln>
                  <a:noFill/>
                </a:ln>
                <a:solidFill>
                  <a:srgbClr val="0F4261"/>
                </a:solidFill>
                <a:effectLst/>
                <a:uLnTx/>
                <a:uFillTx/>
                <a:latin typeface="Bradley Hand ITC" panose="03070402050302030203" pitchFamily="66" charset="0"/>
                <a:ea typeface="+mn-ea"/>
                <a:cs typeface="Bright Sunshine Demo"/>
              </a:rPr>
              <a:t>Lee</a:t>
            </a:r>
            <a:endParaRPr kumimoji="0" sz="2822" b="0" i="0" u="none" strike="noStrike" kern="1200" cap="none" spc="0" normalizeH="0" baseline="0" noProof="0" dirty="0">
              <a:ln>
                <a:noFill/>
              </a:ln>
              <a:solidFill>
                <a:prstClr val="black"/>
              </a:solidFill>
              <a:effectLst/>
              <a:uLnTx/>
              <a:uFillTx/>
              <a:latin typeface="Bradley Hand ITC" panose="03070402050302030203" pitchFamily="66" charset="0"/>
              <a:ea typeface="+mn-ea"/>
              <a:cs typeface="Bright Sunshine Demo"/>
            </a:endParaRPr>
          </a:p>
          <a:p>
            <a:pPr marL="8145" marR="0" lvl="0" indent="0" algn="l" defTabSz="914400" rtl="0" eaLnBrk="1" fontAlgn="auto" latinLnBrk="0" hangingPunct="1">
              <a:lnSpc>
                <a:spcPct val="100000"/>
              </a:lnSpc>
              <a:spcBef>
                <a:spcPts val="112"/>
              </a:spcBef>
              <a:spcAft>
                <a:spcPts val="0"/>
              </a:spcAft>
              <a:buClrTx/>
              <a:buSzTx/>
              <a:buFontTx/>
              <a:buNone/>
              <a:tabLst/>
              <a:defRPr/>
            </a:pPr>
            <a:r>
              <a:rPr kumimoji="0" sz="1283" b="0" i="0" u="none" strike="noStrike" kern="1200" cap="none" spc="0" normalizeH="0" baseline="0" noProof="0" dirty="0">
                <a:ln>
                  <a:noFill/>
                </a:ln>
                <a:solidFill>
                  <a:srgbClr val="3C3D46"/>
                </a:solidFill>
                <a:effectLst/>
                <a:uLnTx/>
                <a:uFillTx/>
                <a:latin typeface="Barlow Condensed"/>
                <a:ea typeface="+mn-ea"/>
                <a:cs typeface="Barlow Condensed"/>
              </a:rPr>
              <a:t>Diane </a:t>
            </a:r>
            <a:r>
              <a:rPr kumimoji="0" sz="1283" b="0" i="0" u="none" strike="noStrike" kern="1200" cap="none" spc="-16" normalizeH="0" baseline="0" noProof="0" dirty="0">
                <a:ln>
                  <a:noFill/>
                </a:ln>
                <a:solidFill>
                  <a:srgbClr val="3C3D46"/>
                </a:solidFill>
                <a:effectLst/>
                <a:uLnTx/>
                <a:uFillTx/>
                <a:latin typeface="Barlow Condensed"/>
                <a:ea typeface="+mn-ea"/>
                <a:cs typeface="Barlow Condensed"/>
              </a:rPr>
              <a:t>Lee</a:t>
            </a:r>
            <a:endParaRPr kumimoji="0" sz="1283" b="0" i="0" u="none" strike="noStrike" kern="1200" cap="none" spc="0" normalizeH="0" baseline="0" noProof="0" dirty="0">
              <a:ln>
                <a:noFill/>
              </a:ln>
              <a:solidFill>
                <a:prstClr val="black"/>
              </a:solidFill>
              <a:effectLst/>
              <a:uLnTx/>
              <a:uFillTx/>
              <a:latin typeface="Barlow Condensed"/>
              <a:ea typeface="+mn-ea"/>
              <a:cs typeface="Barlow Condensed"/>
            </a:endParaRPr>
          </a:p>
          <a:p>
            <a:pPr marL="8145" marR="0" lvl="0" indent="0" algn="l" defTabSz="914400" rtl="0" eaLnBrk="1" fontAlgn="auto" latinLnBrk="0" hangingPunct="1">
              <a:lnSpc>
                <a:spcPct val="100000"/>
              </a:lnSpc>
              <a:spcBef>
                <a:spcPts val="0"/>
              </a:spcBef>
              <a:spcAft>
                <a:spcPts val="0"/>
              </a:spcAft>
              <a:buClrTx/>
              <a:buSzTx/>
              <a:buFontTx/>
              <a:buNone/>
              <a:tabLst/>
              <a:defRPr/>
            </a:pPr>
            <a:r>
              <a:rPr kumimoji="0" sz="1283" b="0" i="0" u="none" strike="noStrike" kern="1200" cap="none" spc="0" normalizeH="0" baseline="0" noProof="0" dirty="0">
                <a:ln>
                  <a:noFill/>
                </a:ln>
                <a:solidFill>
                  <a:srgbClr val="3C3D46"/>
                </a:solidFill>
                <a:effectLst/>
                <a:uLnTx/>
                <a:uFillTx/>
                <a:latin typeface="Barlow Condensed"/>
                <a:ea typeface="+mn-ea"/>
                <a:cs typeface="Barlow Condensed"/>
              </a:rPr>
              <a:t>Director</a:t>
            </a:r>
            <a:r>
              <a:rPr kumimoji="0" sz="1283"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283" b="0" i="0" u="none" strike="noStrike" kern="1200" cap="none" spc="0" normalizeH="0" baseline="0" noProof="0" dirty="0">
                <a:ln>
                  <a:noFill/>
                </a:ln>
                <a:solidFill>
                  <a:srgbClr val="3C3D46"/>
                </a:solidFill>
                <a:effectLst/>
                <a:uLnTx/>
                <a:uFillTx/>
                <a:latin typeface="Barlow Condensed"/>
                <a:ea typeface="+mn-ea"/>
                <a:cs typeface="Barlow Condensed"/>
              </a:rPr>
              <a:t>of</a:t>
            </a:r>
            <a:r>
              <a:rPr kumimoji="0" sz="1283"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283" b="0" i="0" u="none" strike="noStrike" kern="1200" cap="none" spc="0" normalizeH="0" baseline="0" noProof="0" dirty="0">
                <a:ln>
                  <a:noFill/>
                </a:ln>
                <a:solidFill>
                  <a:srgbClr val="3C3D46"/>
                </a:solidFill>
                <a:effectLst/>
                <a:uLnTx/>
                <a:uFillTx/>
                <a:latin typeface="Barlow Condensed"/>
                <a:ea typeface="+mn-ea"/>
                <a:cs typeface="Barlow Condensed"/>
              </a:rPr>
              <a:t>Public</a:t>
            </a:r>
            <a:r>
              <a:rPr kumimoji="0" sz="1283"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283" b="0" i="0" u="none" strike="noStrike" kern="1200" cap="none" spc="0" normalizeH="0" baseline="0" noProof="0" dirty="0">
                <a:ln>
                  <a:noFill/>
                </a:ln>
                <a:solidFill>
                  <a:srgbClr val="3C3D46"/>
                </a:solidFill>
                <a:effectLst/>
                <a:uLnTx/>
                <a:uFillTx/>
                <a:latin typeface="Barlow Condensed"/>
                <a:ea typeface="+mn-ea"/>
                <a:cs typeface="Barlow Condensed"/>
              </a:rPr>
              <a:t>Health,</a:t>
            </a:r>
            <a:r>
              <a:rPr kumimoji="0" sz="1283"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283" b="0" i="0" u="none" strike="noStrike" kern="1200" cap="none" spc="0" normalizeH="0" baseline="0" noProof="0" dirty="0">
                <a:ln>
                  <a:noFill/>
                </a:ln>
                <a:solidFill>
                  <a:srgbClr val="3C3D46"/>
                </a:solidFill>
                <a:effectLst/>
                <a:uLnTx/>
                <a:uFillTx/>
                <a:latin typeface="Barlow Condensed"/>
                <a:ea typeface="+mn-ea"/>
                <a:cs typeface="Barlow Condensed"/>
              </a:rPr>
              <a:t>Northern</a:t>
            </a:r>
            <a:r>
              <a:rPr kumimoji="0" sz="1283" b="0" i="0" u="none" strike="noStrike" kern="1200" cap="none" spc="-10" normalizeH="0" baseline="0" noProof="0" dirty="0">
                <a:ln>
                  <a:noFill/>
                </a:ln>
                <a:solidFill>
                  <a:srgbClr val="3C3D46"/>
                </a:solidFill>
                <a:effectLst/>
                <a:uLnTx/>
                <a:uFillTx/>
                <a:latin typeface="Barlow Condensed"/>
                <a:ea typeface="+mn-ea"/>
                <a:cs typeface="Barlow Condensed"/>
              </a:rPr>
              <a:t> </a:t>
            </a:r>
            <a:r>
              <a:rPr kumimoji="0" sz="1283" b="0" i="0" u="none" strike="noStrike" kern="1200" cap="none" spc="-6" normalizeH="0" baseline="0" noProof="0" dirty="0">
                <a:ln>
                  <a:noFill/>
                </a:ln>
                <a:solidFill>
                  <a:srgbClr val="3C3D46"/>
                </a:solidFill>
                <a:effectLst/>
                <a:uLnTx/>
                <a:uFillTx/>
                <a:latin typeface="Barlow Condensed"/>
                <a:ea typeface="+mn-ea"/>
                <a:cs typeface="Barlow Condensed"/>
              </a:rPr>
              <a:t>Lincolnshire</a:t>
            </a:r>
            <a:endParaRPr kumimoji="0" sz="1283" b="0" i="0" u="none" strike="noStrike" kern="1200" cap="none" spc="0" normalizeH="0" baseline="0" noProof="0" dirty="0">
              <a:ln>
                <a:noFill/>
              </a:ln>
              <a:solidFill>
                <a:prstClr val="black"/>
              </a:solidFill>
              <a:effectLst/>
              <a:uLnTx/>
              <a:uFillTx/>
              <a:latin typeface="Barlow Condensed"/>
              <a:ea typeface="+mn-ea"/>
              <a:cs typeface="Barlow Condense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8A7F7E-B60F-473E-0B46-6FFBE305D2C7}"/>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56731" y="383911"/>
            <a:ext cx="9810858" cy="6175545"/>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7"/>
          <p:cNvSpPr/>
          <p:nvPr/>
        </p:nvSpPr>
        <p:spPr>
          <a:xfrm>
            <a:off x="520820" y="0"/>
            <a:ext cx="941550" cy="6857186"/>
          </a:xfrm>
          <a:custGeom>
            <a:avLst/>
            <a:gdLst/>
            <a:ahLst/>
            <a:cxnLst/>
            <a:rect l="l" t="t" r="r" b="b"/>
            <a:pathLst>
              <a:path w="1468120" h="10692130">
                <a:moveTo>
                  <a:pt x="1468069" y="10692003"/>
                </a:moveTo>
                <a:lnTo>
                  <a:pt x="1468069" y="0"/>
                </a:lnTo>
                <a:lnTo>
                  <a:pt x="0" y="0"/>
                </a:lnTo>
                <a:lnTo>
                  <a:pt x="0" y="10692003"/>
                </a:lnTo>
                <a:lnTo>
                  <a:pt x="1468069" y="10692003"/>
                </a:lnTo>
                <a:close/>
              </a:path>
            </a:pathLst>
          </a:custGeom>
          <a:solidFill>
            <a:srgbClr val="E9DFD3"/>
          </a:solidFill>
        </p:spPr>
        <p:txBody>
          <a:bodyPr wrap="square" lIns="0" tIns="0" rIns="0" bIns="0" rtlCol="0"/>
          <a:lstStyle/>
          <a:p>
            <a:pPr marL="0" marR="0" lvl="0" indent="0" algn="l" defTabSz="586405" rtl="0" eaLnBrk="1" fontAlgn="auto" latinLnBrk="0" hangingPunct="1">
              <a:lnSpc>
                <a:spcPct val="100000"/>
              </a:lnSpc>
              <a:spcBef>
                <a:spcPts val="0"/>
              </a:spcBef>
              <a:spcAft>
                <a:spcPts val="0"/>
              </a:spcAft>
              <a:buClrTx/>
              <a:buSzTx/>
              <a:buFontTx/>
              <a:buNone/>
              <a:tabLst/>
              <a:defRPr/>
            </a:pPr>
            <a:endParaRPr kumimoji="0" sz="115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object 12">
            <a:extLst>
              <a:ext uri="{FF2B5EF4-FFF2-40B4-BE49-F238E27FC236}">
                <a16:creationId xmlns:a16="http://schemas.microsoft.com/office/drawing/2014/main" id="{DDFAE0F2-CE59-A948-B94D-4F81FC785DC5}"/>
              </a:ext>
            </a:extLst>
          </p:cNvPr>
          <p:cNvSpPr txBox="1"/>
          <p:nvPr/>
        </p:nvSpPr>
        <p:spPr>
          <a:xfrm>
            <a:off x="6101209" y="5122796"/>
            <a:ext cx="5224498" cy="1107147"/>
          </a:xfrm>
          <a:prstGeom prst="rect">
            <a:avLst/>
          </a:prstGeom>
          <a:solidFill>
            <a:srgbClr val="4B4A4C"/>
          </a:solidFill>
        </p:spPr>
        <p:txBody>
          <a:bodyPr vert="horz" wrap="square" lIns="0" tIns="48055" rIns="0" bIns="0" rtlCol="0" anchor="t">
            <a:spAutoFit/>
          </a:bodyPr>
          <a:lstStyle/>
          <a:p>
            <a:pPr marL="122168" marR="0" lvl="0" indent="0" algn="l" defTabSz="586405" rtl="0" eaLnBrk="1" fontAlgn="auto" latinLnBrk="0" hangingPunct="1">
              <a:lnSpc>
                <a:spcPct val="100000"/>
              </a:lnSpc>
              <a:spcBef>
                <a:spcPts val="378"/>
              </a:spcBef>
              <a:spcAft>
                <a:spcPts val="0"/>
              </a:spcAft>
              <a:buClrTx/>
              <a:buSzTx/>
              <a:buFontTx/>
              <a:buNone/>
              <a:tabLst/>
              <a:defRPr/>
            </a:pPr>
            <a:r>
              <a:rPr kumimoji="0" lang="en-US" sz="1796" b="0" i="0" u="none" strike="noStrike" kern="0" cap="none" spc="-6" normalizeH="0" baseline="0" noProof="0" dirty="0">
                <a:ln>
                  <a:noFill/>
                </a:ln>
                <a:solidFill>
                  <a:srgbClr val="D3C1A9"/>
                </a:solidFill>
                <a:effectLst/>
                <a:uLnTx/>
                <a:uFillTx/>
                <a:latin typeface="Times New Roman"/>
                <a:ea typeface="+mn-ea"/>
                <a:cs typeface="Times New Roman"/>
              </a:rPr>
              <a:t>SURROUNDINGS </a:t>
            </a:r>
            <a:endParaRPr kumimoji="0" sz="1796"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268769" marR="243114" lvl="0" indent="-147008" algn="l" defTabSz="586405" rtl="0" eaLnBrk="1" fontAlgn="auto" latinLnBrk="0" hangingPunct="1">
              <a:lnSpc>
                <a:spcPts val="1026"/>
              </a:lnSpc>
              <a:spcBef>
                <a:spcPts val="314"/>
              </a:spcBef>
              <a:spcAft>
                <a:spcPts val="0"/>
              </a:spcAft>
              <a:buClrTx/>
              <a:buSzTx/>
              <a:buFontTx/>
              <a:buChar char="•"/>
              <a:tabLst>
                <a:tab pos="268769" algn="l"/>
              </a:tabLst>
              <a:defRPr/>
            </a:pP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Work</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our</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colleagues</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ensure</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the</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health</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wellbeing</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of</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the</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residents</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of</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Northern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Lincolnshire</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are</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at</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the</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forefront</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of</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decision</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making</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regarding</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future</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developments.</a:t>
            </a: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a:p>
            <a:pPr marL="268769" marR="315193" lvl="0" indent="-147008" algn="l" defTabSz="586405" rtl="0" eaLnBrk="1" fontAlgn="auto" latinLnBrk="0" hangingPunct="1">
              <a:lnSpc>
                <a:spcPts val="1026"/>
              </a:lnSpc>
              <a:spcBef>
                <a:spcPts val="362"/>
              </a:spcBef>
              <a:spcAft>
                <a:spcPts val="0"/>
              </a:spcAft>
              <a:buClrTx/>
              <a:buSzTx/>
              <a:buFontTx/>
              <a:buChar char="•"/>
              <a:tabLst>
                <a:tab pos="268769" algn="l"/>
              </a:tabLst>
              <a:defRPr/>
            </a:pP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Explore</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innovative</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public</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health</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programmes</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continue</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make</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our</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err="1">
                <a:ln>
                  <a:noFill/>
                </a:ln>
                <a:solidFill>
                  <a:srgbClr val="FFFFFF"/>
                </a:solidFill>
                <a:effectLst/>
                <a:uLnTx/>
                <a:uFillTx/>
                <a:latin typeface="Barlow Condensed"/>
                <a:ea typeface="+mn-ea"/>
                <a:cs typeface="Barlow Condensed"/>
              </a:rPr>
              <a:t>neighbourhoods</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healthy,</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safe,</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fun</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active.</a:t>
            </a:r>
            <a:endParaRPr kumimoji="0" lang="en-GB" sz="1154" b="0" i="0" u="none" strike="noStrike" kern="0" cap="none" spc="-6" normalizeH="0" baseline="0" noProof="0" dirty="0">
              <a:ln>
                <a:noFill/>
              </a:ln>
              <a:solidFill>
                <a:srgbClr val="FFFFFF"/>
              </a:solidFill>
              <a:effectLst/>
              <a:uLnTx/>
              <a:uFillTx/>
              <a:latin typeface="Barlow Condensed"/>
              <a:ea typeface="+mn-ea"/>
              <a:cs typeface="Barlow Condensed"/>
            </a:endParaRPr>
          </a:p>
          <a:p>
            <a:pPr marL="121760" marR="315193" lvl="0" indent="0" algn="l" defTabSz="586405" rtl="0" eaLnBrk="1" fontAlgn="auto" latinLnBrk="0" hangingPunct="1">
              <a:lnSpc>
                <a:spcPts val="1026"/>
              </a:lnSpc>
              <a:spcBef>
                <a:spcPts val="362"/>
              </a:spcBef>
              <a:spcAft>
                <a:spcPts val="0"/>
              </a:spcAft>
              <a:buClrTx/>
              <a:buSzTx/>
              <a:buFontTx/>
              <a:buNone/>
              <a:tabLst>
                <a:tab pos="268769" algn="l"/>
              </a:tabLst>
              <a:defRPr/>
            </a:pP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p:txBody>
      </p:sp>
      <p:sp>
        <p:nvSpPr>
          <p:cNvPr id="12" name="object 13">
            <a:extLst>
              <a:ext uri="{FF2B5EF4-FFF2-40B4-BE49-F238E27FC236}">
                <a16:creationId xmlns:a16="http://schemas.microsoft.com/office/drawing/2014/main" id="{008B3D97-D5FC-BC0C-9F18-A8944A0497F0}"/>
              </a:ext>
            </a:extLst>
          </p:cNvPr>
          <p:cNvSpPr txBox="1"/>
          <p:nvPr/>
        </p:nvSpPr>
        <p:spPr>
          <a:xfrm>
            <a:off x="988380" y="5124440"/>
            <a:ext cx="4799484" cy="1105503"/>
          </a:xfrm>
          <a:prstGeom prst="rect">
            <a:avLst/>
          </a:prstGeom>
          <a:solidFill>
            <a:srgbClr val="4B4A4C"/>
          </a:solidFill>
        </p:spPr>
        <p:txBody>
          <a:bodyPr vert="horz" wrap="square" lIns="0" tIns="46426" rIns="0" bIns="0" rtlCol="0" anchor="t">
            <a:spAutoFit/>
          </a:bodyPr>
          <a:lstStyle/>
          <a:p>
            <a:pPr marL="126647" marR="0" lvl="0" indent="0" algn="l" defTabSz="586405" rtl="0" eaLnBrk="1" fontAlgn="auto" latinLnBrk="0" hangingPunct="1">
              <a:lnSpc>
                <a:spcPct val="100000"/>
              </a:lnSpc>
              <a:spcBef>
                <a:spcPts val="366"/>
              </a:spcBef>
              <a:spcAft>
                <a:spcPts val="0"/>
              </a:spcAft>
              <a:buClrTx/>
              <a:buSzTx/>
              <a:buFontTx/>
              <a:buNone/>
              <a:tabLst/>
              <a:defRPr/>
            </a:pPr>
            <a:r>
              <a:rPr kumimoji="0" lang="en-US" sz="1796" b="0" i="0" u="none" strike="noStrike" kern="0" cap="none" spc="-6" normalizeH="0" baseline="0" noProof="0" dirty="0">
                <a:ln>
                  <a:noFill/>
                </a:ln>
                <a:solidFill>
                  <a:srgbClr val="D3C1A9"/>
                </a:solidFill>
                <a:effectLst/>
                <a:uLnTx/>
                <a:uFillTx/>
                <a:latin typeface="Times New Roman"/>
                <a:ea typeface="+mn-ea"/>
                <a:cs typeface="Times New Roman"/>
              </a:rPr>
              <a:t>GOOD WORK AMBITIONS</a:t>
            </a:r>
            <a:endParaRPr kumimoji="0" sz="1796"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272841" marR="144972" lvl="0" indent="-147008" algn="l" defTabSz="586405" rtl="0" eaLnBrk="1" fontAlgn="auto" latinLnBrk="0" hangingPunct="1">
              <a:lnSpc>
                <a:spcPts val="1026"/>
              </a:lnSpc>
              <a:spcBef>
                <a:spcPts val="314"/>
              </a:spcBef>
              <a:spcAft>
                <a:spcPts val="0"/>
              </a:spcAft>
              <a:buClrTx/>
              <a:buSzTx/>
              <a:buFontTx/>
              <a:buChar char="•"/>
              <a:tabLst>
                <a:tab pos="273248" algn="l"/>
              </a:tabLst>
              <a:defRPr/>
            </a:pP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Continue</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support</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workplaces</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reward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their</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efforts</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achievements</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in</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building</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a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healthy</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workforce,</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healthy</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workplace</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a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healthy</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organisation.</a:t>
            </a: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a:p>
            <a:pPr marL="270398" marR="152710" lvl="0" indent="-144158" algn="just" defTabSz="586405" rtl="0" eaLnBrk="1" fontAlgn="auto" latinLnBrk="0" hangingPunct="1">
              <a:lnSpc>
                <a:spcPts val="1026"/>
              </a:lnSpc>
              <a:spcBef>
                <a:spcPts val="362"/>
              </a:spcBef>
              <a:spcAft>
                <a:spcPts val="0"/>
              </a:spcAft>
              <a:buClrTx/>
              <a:buSzTx/>
              <a:buFontTx/>
              <a:buChar char="•"/>
              <a:tabLst>
                <a:tab pos="273248" algn="l"/>
              </a:tabLst>
              <a:defRPr/>
            </a:pP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Work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services supporting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those</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who</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are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unemployed</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key</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training</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support</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in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mental</a:t>
            </a:r>
            <a:r>
              <a:rPr kumimoji="0" sz="1154" b="0" i="0" u="none" strike="noStrike" kern="0" cap="none" spc="-35"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health</a:t>
            </a: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suicide</a:t>
            </a: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prevention.</a:t>
            </a:r>
            <a:endParaRPr kumimoji="0" lang="en-GB" sz="1154" b="0" i="0" u="none" strike="noStrike" kern="0" cap="none" spc="-6" normalizeH="0" baseline="0" noProof="0" dirty="0">
              <a:ln>
                <a:noFill/>
              </a:ln>
              <a:solidFill>
                <a:srgbClr val="FFFFFF"/>
              </a:solidFill>
              <a:effectLst/>
              <a:uLnTx/>
              <a:uFillTx/>
              <a:latin typeface="Barlow Condensed"/>
              <a:ea typeface="+mn-ea"/>
              <a:cs typeface="Barlow Condensed"/>
            </a:endParaRPr>
          </a:p>
          <a:p>
            <a:pPr marL="270398" marR="152710" lvl="0" indent="-144158" algn="just" defTabSz="586405" rtl="0" eaLnBrk="1" fontAlgn="auto" latinLnBrk="0" hangingPunct="1">
              <a:lnSpc>
                <a:spcPts val="1026"/>
              </a:lnSpc>
              <a:spcBef>
                <a:spcPts val="362"/>
              </a:spcBef>
              <a:spcAft>
                <a:spcPts val="0"/>
              </a:spcAft>
              <a:buClrTx/>
              <a:buSzTx/>
              <a:buFontTx/>
              <a:buChar char="•"/>
              <a:tabLst>
                <a:tab pos="273248" algn="l"/>
              </a:tabLst>
              <a:defRPr/>
            </a:pP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p:txBody>
      </p:sp>
      <p:sp>
        <p:nvSpPr>
          <p:cNvPr id="14" name="object 9">
            <a:extLst>
              <a:ext uri="{FF2B5EF4-FFF2-40B4-BE49-F238E27FC236}">
                <a16:creationId xmlns:a16="http://schemas.microsoft.com/office/drawing/2014/main" id="{776B03BF-B882-AA5D-C540-D663E73C15EF}"/>
              </a:ext>
            </a:extLst>
          </p:cNvPr>
          <p:cNvSpPr txBox="1"/>
          <p:nvPr/>
        </p:nvSpPr>
        <p:spPr>
          <a:xfrm>
            <a:off x="6101209" y="4102208"/>
            <a:ext cx="5226895" cy="793948"/>
          </a:xfrm>
          <a:prstGeom prst="rect">
            <a:avLst/>
          </a:prstGeom>
          <a:solidFill>
            <a:srgbClr val="4B4A4C"/>
          </a:solidFill>
        </p:spPr>
        <p:txBody>
          <a:bodyPr vert="horz" wrap="square" lIns="0" tIns="55385" rIns="0" bIns="0" rtlCol="0" anchor="t">
            <a:spAutoFit/>
          </a:bodyPr>
          <a:lstStyle/>
          <a:p>
            <a:pPr marL="99770" marR="0" lvl="0" indent="0" algn="l" defTabSz="586405" rtl="0" eaLnBrk="1" fontAlgn="auto" latinLnBrk="0" hangingPunct="1">
              <a:lnSpc>
                <a:spcPct val="100000"/>
              </a:lnSpc>
              <a:spcBef>
                <a:spcPts val="436"/>
              </a:spcBef>
              <a:spcAft>
                <a:spcPts val="0"/>
              </a:spcAft>
              <a:buClrTx/>
              <a:buSzTx/>
              <a:buFontTx/>
              <a:buNone/>
              <a:tabLst/>
              <a:defRPr/>
            </a:pPr>
            <a:r>
              <a:rPr kumimoji="0" lang="en-US" sz="1796" b="0" i="0" u="none" strike="noStrike" kern="0" cap="none" spc="-6" normalizeH="0" baseline="0" noProof="0" dirty="0">
                <a:ln>
                  <a:noFill/>
                </a:ln>
                <a:solidFill>
                  <a:srgbClr val="D3C1A9"/>
                </a:solidFill>
                <a:effectLst/>
                <a:uLnTx/>
                <a:uFillTx/>
                <a:latin typeface="Times New Roman"/>
                <a:ea typeface="+mn-ea"/>
                <a:cs typeface="Times New Roman"/>
              </a:rPr>
              <a:t>EDUCATION AND SKILLS </a:t>
            </a:r>
            <a:endParaRPr kumimoji="0" sz="1796"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246371" marR="109136" lvl="0" indent="-147008" algn="l" defTabSz="586405" rtl="0" eaLnBrk="1" fontAlgn="auto" latinLnBrk="0" hangingPunct="1">
              <a:lnSpc>
                <a:spcPts val="1026"/>
              </a:lnSpc>
              <a:spcBef>
                <a:spcPts val="310"/>
              </a:spcBef>
              <a:spcAft>
                <a:spcPts val="0"/>
              </a:spcAft>
              <a:buClrTx/>
              <a:buSzTx/>
              <a:buFontTx/>
              <a:buChar char="•"/>
              <a:tabLst>
                <a:tab pos="246371" algn="l"/>
              </a:tabLst>
              <a:defRPr/>
            </a:pP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Work </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schools</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other</a:t>
            </a: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key</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agencies</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enhance</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key</a:t>
            </a: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prevention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work</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for</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children</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young</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people,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including</a:t>
            </a:r>
            <a:r>
              <a:rPr kumimoji="0" sz="1154" b="0" i="0" u="none" strike="noStrike" kern="0" cap="none" spc="128"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developing</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health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literacy,</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improving</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oral</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health</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building</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resilience.</a:t>
            </a:r>
            <a:endParaRPr kumimoji="0" lang="en-GB" sz="1154" b="0" i="0" u="none" strike="noStrike" kern="0" cap="none" spc="-6" normalizeH="0" baseline="0" noProof="0" dirty="0">
              <a:ln>
                <a:noFill/>
              </a:ln>
              <a:solidFill>
                <a:srgbClr val="FFFFFF"/>
              </a:solidFill>
              <a:effectLst/>
              <a:uLnTx/>
              <a:uFillTx/>
              <a:latin typeface="Barlow Condensed"/>
              <a:ea typeface="+mn-ea"/>
              <a:cs typeface="Barlow Condensed"/>
            </a:endParaRPr>
          </a:p>
          <a:p>
            <a:pPr marL="99363" marR="109136" lvl="0" indent="0" algn="l" defTabSz="586405" rtl="0" eaLnBrk="1" fontAlgn="auto" latinLnBrk="0" hangingPunct="1">
              <a:lnSpc>
                <a:spcPts val="1026"/>
              </a:lnSpc>
              <a:spcBef>
                <a:spcPts val="310"/>
              </a:spcBef>
              <a:spcAft>
                <a:spcPts val="0"/>
              </a:spcAft>
              <a:buClrTx/>
              <a:buSzTx/>
              <a:buFontTx/>
              <a:buNone/>
              <a:tabLst>
                <a:tab pos="246371" algn="l"/>
              </a:tabLst>
              <a:defRPr/>
            </a:pP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p:txBody>
      </p:sp>
      <p:sp>
        <p:nvSpPr>
          <p:cNvPr id="16" name="object 10">
            <a:extLst>
              <a:ext uri="{FF2B5EF4-FFF2-40B4-BE49-F238E27FC236}">
                <a16:creationId xmlns:a16="http://schemas.microsoft.com/office/drawing/2014/main" id="{7D255AA8-1D91-BC3D-7B56-58ED57C2353D}"/>
              </a:ext>
            </a:extLst>
          </p:cNvPr>
          <p:cNvSpPr txBox="1"/>
          <p:nvPr/>
        </p:nvSpPr>
        <p:spPr>
          <a:xfrm>
            <a:off x="996082" y="4102208"/>
            <a:ext cx="4794730" cy="684628"/>
          </a:xfrm>
          <a:prstGeom prst="rect">
            <a:avLst/>
          </a:prstGeom>
          <a:solidFill>
            <a:srgbClr val="4B4A4C"/>
          </a:solidFill>
        </p:spPr>
        <p:txBody>
          <a:bodyPr vert="horz" wrap="square" lIns="0" tIns="87965" rIns="0" bIns="0" rtlCol="0" anchor="t">
            <a:spAutoFit/>
          </a:bodyPr>
          <a:lstStyle/>
          <a:p>
            <a:pPr marL="92033" marR="0" lvl="0" indent="0" algn="l" defTabSz="586405" rtl="0" eaLnBrk="1" fontAlgn="auto" latinLnBrk="0" hangingPunct="1">
              <a:lnSpc>
                <a:spcPct val="100000"/>
              </a:lnSpc>
              <a:spcBef>
                <a:spcPts val="693"/>
              </a:spcBef>
              <a:spcAft>
                <a:spcPts val="0"/>
              </a:spcAft>
              <a:buClrTx/>
              <a:buSzTx/>
              <a:buFontTx/>
              <a:buNone/>
              <a:tabLst/>
              <a:defRPr/>
            </a:pPr>
            <a:r>
              <a:rPr kumimoji="0" lang="en-US" sz="1796" b="0" i="0" u="none" strike="noStrike" kern="0" cap="none" spc="-6" normalizeH="0" baseline="0" noProof="0" dirty="0">
                <a:ln>
                  <a:noFill/>
                </a:ln>
                <a:solidFill>
                  <a:srgbClr val="D3C1A9"/>
                </a:solidFill>
                <a:effectLst/>
                <a:uLnTx/>
                <a:uFillTx/>
                <a:latin typeface="Times New Roman"/>
                <a:ea typeface="+mn-ea"/>
                <a:cs typeface="Times New Roman"/>
              </a:rPr>
              <a:t>TRANSPORT</a:t>
            </a:r>
            <a:endParaRPr kumimoji="0" sz="1796"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238634" marR="144158" lvl="0" indent="-147008" algn="l" defTabSz="586405" rtl="0" eaLnBrk="1" fontAlgn="auto" latinLnBrk="0" hangingPunct="1">
              <a:lnSpc>
                <a:spcPts val="1026"/>
              </a:lnSpc>
              <a:spcBef>
                <a:spcPts val="314"/>
              </a:spcBef>
              <a:spcAft>
                <a:spcPts val="0"/>
              </a:spcAft>
              <a:buClrTx/>
              <a:buSzTx/>
              <a:buFontTx/>
              <a:buChar char="•"/>
              <a:tabLst>
                <a:tab pos="238634" algn="l"/>
              </a:tabLst>
              <a:defRPr/>
            </a:pP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Be</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champions</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of</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Active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Travel,</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reducing</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car</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journeys</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and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improving</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air</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quality.</a:t>
            </a:r>
            <a:endParaRPr kumimoji="0" lang="en-GB" sz="1154" b="0" i="0" u="none" strike="noStrike" kern="0" cap="none" spc="-6" normalizeH="0" baseline="0" noProof="0" dirty="0">
              <a:ln>
                <a:noFill/>
              </a:ln>
              <a:solidFill>
                <a:srgbClr val="FFFFFF"/>
              </a:solidFill>
              <a:effectLst/>
              <a:uLnTx/>
              <a:uFillTx/>
              <a:latin typeface="Barlow Condensed"/>
              <a:ea typeface="+mn-ea"/>
              <a:cs typeface="Barlow Condensed"/>
            </a:endParaRPr>
          </a:p>
          <a:p>
            <a:pPr marL="91626" marR="144158" lvl="0" indent="0" algn="l" defTabSz="586405" rtl="0" eaLnBrk="1" fontAlgn="auto" latinLnBrk="0" hangingPunct="1">
              <a:lnSpc>
                <a:spcPts val="1026"/>
              </a:lnSpc>
              <a:spcBef>
                <a:spcPts val="314"/>
              </a:spcBef>
              <a:spcAft>
                <a:spcPts val="0"/>
              </a:spcAft>
              <a:buClrTx/>
              <a:buSzTx/>
              <a:buFontTx/>
              <a:buNone/>
              <a:tabLst>
                <a:tab pos="238634" algn="l"/>
              </a:tabLst>
              <a:defRPr/>
            </a:pPr>
            <a:endParaRPr kumimoji="0" lang="en-GB" sz="705" b="0" i="0" u="none" strike="noStrike" kern="0" cap="none" spc="-6" normalizeH="0" baseline="0" noProof="0" dirty="0">
              <a:ln>
                <a:noFill/>
              </a:ln>
              <a:solidFill>
                <a:srgbClr val="FFFFFF"/>
              </a:solidFill>
              <a:effectLst/>
              <a:uLnTx/>
              <a:uFillTx/>
              <a:latin typeface="Barlow Condensed"/>
              <a:ea typeface="+mn-ea"/>
              <a:cs typeface="Barlow Condensed"/>
            </a:endParaRPr>
          </a:p>
        </p:txBody>
      </p:sp>
      <p:sp>
        <p:nvSpPr>
          <p:cNvPr id="18" name="object 10">
            <a:extLst>
              <a:ext uri="{FF2B5EF4-FFF2-40B4-BE49-F238E27FC236}">
                <a16:creationId xmlns:a16="http://schemas.microsoft.com/office/drawing/2014/main" id="{BDB13513-BF37-D8BE-A07C-329FB1BACB9F}"/>
              </a:ext>
            </a:extLst>
          </p:cNvPr>
          <p:cNvSpPr txBox="1"/>
          <p:nvPr/>
        </p:nvSpPr>
        <p:spPr>
          <a:xfrm>
            <a:off x="6096975" y="2722847"/>
            <a:ext cx="5232354" cy="937815"/>
          </a:xfrm>
          <a:prstGeom prst="rect">
            <a:avLst/>
          </a:prstGeom>
          <a:solidFill>
            <a:srgbClr val="4B4A4C"/>
          </a:solidFill>
        </p:spPr>
        <p:txBody>
          <a:bodyPr vert="horz" wrap="square" lIns="0" tIns="70860" rIns="0" bIns="0" rtlCol="0" anchor="t">
            <a:spAutoFit/>
          </a:bodyPr>
          <a:lstStyle/>
          <a:p>
            <a:pPr marL="120946" marR="0" lvl="0" indent="0" algn="l" defTabSz="586405" rtl="0" eaLnBrk="1" fontAlgn="auto" latinLnBrk="0" hangingPunct="1">
              <a:lnSpc>
                <a:spcPct val="100000"/>
              </a:lnSpc>
              <a:spcBef>
                <a:spcPts val="557"/>
              </a:spcBef>
              <a:spcAft>
                <a:spcPts val="0"/>
              </a:spcAft>
              <a:buClrTx/>
              <a:buSzTx/>
              <a:buFontTx/>
              <a:buNone/>
              <a:tabLst/>
              <a:defRPr/>
            </a:pPr>
            <a:r>
              <a:rPr kumimoji="0" lang="en-US" sz="1796" b="0" i="0" u="none" strike="noStrike" kern="0" cap="none" spc="-6" normalizeH="0" baseline="0" noProof="0" dirty="0">
                <a:ln>
                  <a:noFill/>
                </a:ln>
                <a:solidFill>
                  <a:srgbClr val="D3C1A9"/>
                </a:solidFill>
                <a:effectLst/>
                <a:uLnTx/>
                <a:uFillTx/>
                <a:latin typeface="Times New Roman"/>
                <a:ea typeface="+mn-ea"/>
                <a:cs typeface="Times New Roman"/>
              </a:rPr>
              <a:t>HOUSING </a:t>
            </a:r>
            <a:endParaRPr kumimoji="0" sz="1796"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267547" marR="142936" lvl="0" indent="-147008" algn="l" defTabSz="586405" rtl="0" eaLnBrk="1" fontAlgn="auto" latinLnBrk="0" hangingPunct="1">
              <a:lnSpc>
                <a:spcPts val="1026"/>
              </a:lnSpc>
              <a:spcBef>
                <a:spcPts val="310"/>
              </a:spcBef>
              <a:spcAft>
                <a:spcPts val="0"/>
              </a:spcAft>
              <a:buClrTx/>
              <a:buSzTx/>
              <a:buFontTx/>
              <a:buChar char="•"/>
              <a:tabLst>
                <a:tab pos="267547" algn="l"/>
              </a:tabLst>
              <a:defRPr/>
            </a:pP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Work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in</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partnership</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key</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council</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departments</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housing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partners</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ensure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support</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training</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Make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Every</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Contact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Count available</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those</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working</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residents</a:t>
            </a:r>
            <a:r>
              <a:rPr kumimoji="0" sz="1154" b="0" i="0" u="none" strike="noStrike" kern="0" cap="none" spc="-1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the greatest</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health</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inequalities.</a:t>
            </a:r>
            <a:endParaRPr kumimoji="0" lang="en-GB" sz="1154" b="0" i="0" u="none" strike="noStrike" kern="0" cap="none" spc="-6" normalizeH="0" baseline="0" noProof="0" dirty="0">
              <a:ln>
                <a:noFill/>
              </a:ln>
              <a:solidFill>
                <a:srgbClr val="FFFFFF"/>
              </a:solidFill>
              <a:effectLst/>
              <a:uLnTx/>
              <a:uFillTx/>
              <a:latin typeface="Barlow Condensed"/>
              <a:ea typeface="+mn-ea"/>
              <a:cs typeface="Barlow Condensed"/>
            </a:endParaRPr>
          </a:p>
          <a:p>
            <a:pPr marL="120539" marR="142936" lvl="0" indent="0" algn="l" defTabSz="586405" rtl="0" eaLnBrk="1" fontAlgn="auto" latinLnBrk="0" hangingPunct="1">
              <a:lnSpc>
                <a:spcPts val="1026"/>
              </a:lnSpc>
              <a:spcBef>
                <a:spcPts val="310"/>
              </a:spcBef>
              <a:spcAft>
                <a:spcPts val="0"/>
              </a:spcAft>
              <a:buClrTx/>
              <a:buSzTx/>
              <a:buFontTx/>
              <a:buNone/>
              <a:tabLst>
                <a:tab pos="267547" algn="l"/>
              </a:tabLst>
              <a:defRPr/>
            </a:pP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p:txBody>
      </p:sp>
      <p:sp>
        <p:nvSpPr>
          <p:cNvPr id="20" name="object 9">
            <a:extLst>
              <a:ext uri="{FF2B5EF4-FFF2-40B4-BE49-F238E27FC236}">
                <a16:creationId xmlns:a16="http://schemas.microsoft.com/office/drawing/2014/main" id="{E5C6B0E4-A482-8C0C-045E-D52A3BBE23D0}"/>
              </a:ext>
            </a:extLst>
          </p:cNvPr>
          <p:cNvSpPr txBox="1"/>
          <p:nvPr/>
        </p:nvSpPr>
        <p:spPr>
          <a:xfrm>
            <a:off x="994477" y="2529623"/>
            <a:ext cx="4800597" cy="1319992"/>
          </a:xfrm>
          <a:prstGeom prst="rect">
            <a:avLst/>
          </a:prstGeom>
          <a:solidFill>
            <a:srgbClr val="4B4A4C"/>
          </a:solidFill>
        </p:spPr>
        <p:txBody>
          <a:bodyPr vert="horz" wrap="square" lIns="0" tIns="81041" rIns="0" bIns="0" rtlCol="0" anchor="t">
            <a:spAutoFit/>
          </a:bodyPr>
          <a:lstStyle/>
          <a:p>
            <a:pPr marL="126647" marR="0" lvl="0" indent="0" algn="l" defTabSz="586405" rtl="0" eaLnBrk="1" fontAlgn="auto" latinLnBrk="0" hangingPunct="1">
              <a:lnSpc>
                <a:spcPct val="100000"/>
              </a:lnSpc>
              <a:spcBef>
                <a:spcPts val="637"/>
              </a:spcBef>
              <a:spcAft>
                <a:spcPts val="0"/>
              </a:spcAft>
              <a:buClrTx/>
              <a:buSzTx/>
              <a:buFontTx/>
              <a:buNone/>
              <a:tabLst/>
              <a:defRPr/>
            </a:pPr>
            <a:r>
              <a:rPr kumimoji="0" lang="en-US" sz="1796" b="0" i="0" u="none" strike="noStrike" kern="0" cap="none" spc="-6" normalizeH="0" baseline="0" noProof="0" dirty="0">
                <a:ln>
                  <a:noFill/>
                </a:ln>
                <a:solidFill>
                  <a:srgbClr val="D3C1A9"/>
                </a:solidFill>
                <a:effectLst/>
                <a:uLnTx/>
                <a:uFillTx/>
                <a:latin typeface="Times New Roman"/>
                <a:ea typeface="+mn-ea"/>
                <a:cs typeface="Times New Roman"/>
              </a:rPr>
              <a:t>MONEY AND RESOURCES </a:t>
            </a:r>
            <a:endParaRPr kumimoji="0" sz="1796"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272841" marR="329853" lvl="0" indent="-147008" algn="l" defTabSz="586405" rtl="0" eaLnBrk="1" fontAlgn="auto" latinLnBrk="0" hangingPunct="1">
              <a:lnSpc>
                <a:spcPts val="1026"/>
              </a:lnSpc>
              <a:spcBef>
                <a:spcPts val="314"/>
              </a:spcBef>
              <a:spcAft>
                <a:spcPts val="0"/>
              </a:spcAft>
              <a:buClrTx/>
              <a:buSzTx/>
              <a:buFontTx/>
              <a:buChar char="•"/>
              <a:tabLst>
                <a:tab pos="273248" algn="l"/>
              </a:tabLst>
              <a:defRPr/>
            </a:pP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Ensure</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those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families</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who</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are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eligible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to access</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Free</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School</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Meals</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are</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automatically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enrolled, meaning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no</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family</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misses</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out.</a:t>
            </a: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a:p>
            <a:pPr marL="272841" marR="254923" lvl="0" indent="-147008" algn="l" defTabSz="586405" rtl="0" eaLnBrk="1" fontAlgn="auto" latinLnBrk="0" hangingPunct="1">
              <a:lnSpc>
                <a:spcPts val="1026"/>
              </a:lnSpc>
              <a:spcBef>
                <a:spcPts val="362"/>
              </a:spcBef>
              <a:spcAft>
                <a:spcPts val="0"/>
              </a:spcAft>
              <a:buClrTx/>
              <a:buSzTx/>
              <a:buFontTx/>
              <a:buChar char="•"/>
              <a:tabLst>
                <a:tab pos="273248" algn="l"/>
              </a:tabLst>
              <a:defRPr/>
            </a:pP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Explore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how</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we</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can</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support</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those</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families</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in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need</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healthy</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food,</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ideas</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training.</a:t>
            </a: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a:p>
            <a:pPr marL="272841" marR="454464" lvl="0" indent="-147008" algn="l" defTabSz="586405" rtl="0" eaLnBrk="1" fontAlgn="auto" latinLnBrk="0" hangingPunct="1">
              <a:lnSpc>
                <a:spcPts val="1026"/>
              </a:lnSpc>
              <a:spcBef>
                <a:spcPts val="366"/>
              </a:spcBef>
              <a:spcAft>
                <a:spcPts val="0"/>
              </a:spcAft>
              <a:buClrTx/>
              <a:buSzTx/>
              <a:buFontTx/>
              <a:buChar char="•"/>
              <a:tabLst>
                <a:tab pos="273248" algn="l"/>
              </a:tabLst>
              <a:defRPr/>
            </a:pP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Promote</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breastfeeding</a:t>
            </a:r>
            <a:r>
              <a:rPr kumimoji="0" sz="1154" b="0" i="0" u="none" strike="noStrike" kern="0" cap="none" spc="-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as</a:t>
            </a:r>
            <a:r>
              <a:rPr kumimoji="0" sz="1154" b="0" i="0" u="none" strike="noStrike" kern="0" cap="none" spc="-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a:t>
            </a:r>
            <a:r>
              <a:rPr kumimoji="0" sz="1154" b="0" i="0" u="none" strike="noStrike" kern="0" cap="none" spc="-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healthy</a:t>
            </a:r>
            <a:r>
              <a:rPr kumimoji="0" sz="1154" b="0" i="0" u="none" strike="noStrike" kern="0" cap="none" spc="-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and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cost-effective</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choice.</a:t>
            </a:r>
            <a:endParaRPr kumimoji="0" lang="en-GB" sz="1154" b="0" i="0" u="none" strike="noStrike" kern="0" cap="none" spc="-6" normalizeH="0" baseline="0" noProof="0" dirty="0">
              <a:ln>
                <a:noFill/>
              </a:ln>
              <a:solidFill>
                <a:srgbClr val="FFFFFF"/>
              </a:solidFill>
              <a:effectLst/>
              <a:uLnTx/>
              <a:uFillTx/>
              <a:latin typeface="Barlow Condensed"/>
              <a:ea typeface="+mn-ea"/>
              <a:cs typeface="Barlow Condensed"/>
            </a:endParaRPr>
          </a:p>
          <a:p>
            <a:pPr marL="125833" marR="454464" lvl="0" indent="0" algn="l" defTabSz="586405" rtl="0" eaLnBrk="1" fontAlgn="auto" latinLnBrk="0" hangingPunct="1">
              <a:lnSpc>
                <a:spcPts val="1026"/>
              </a:lnSpc>
              <a:spcBef>
                <a:spcPts val="366"/>
              </a:spcBef>
              <a:spcAft>
                <a:spcPts val="0"/>
              </a:spcAft>
              <a:buClrTx/>
              <a:buSzTx/>
              <a:buFontTx/>
              <a:buNone/>
              <a:tabLst>
                <a:tab pos="273248" algn="l"/>
              </a:tabLst>
              <a:defRPr/>
            </a:pPr>
            <a:endParaRPr kumimoji="0" sz="898" b="0" i="0" u="none" strike="noStrike" kern="0" cap="none" spc="0" normalizeH="0" baseline="0" noProof="0" dirty="0">
              <a:ln>
                <a:noFill/>
              </a:ln>
              <a:solidFill>
                <a:sysClr val="windowText" lastClr="000000"/>
              </a:solidFill>
              <a:effectLst/>
              <a:uLnTx/>
              <a:uFillTx/>
              <a:latin typeface="Barlow Condensed"/>
              <a:ea typeface="+mn-ea"/>
              <a:cs typeface="Barlow Condensed"/>
            </a:endParaRPr>
          </a:p>
        </p:txBody>
      </p:sp>
      <p:sp>
        <p:nvSpPr>
          <p:cNvPr id="22" name="object 11">
            <a:extLst>
              <a:ext uri="{FF2B5EF4-FFF2-40B4-BE49-F238E27FC236}">
                <a16:creationId xmlns:a16="http://schemas.microsoft.com/office/drawing/2014/main" id="{AFC575AA-C71B-D7C8-6D5F-0095EB4400D2}"/>
              </a:ext>
            </a:extLst>
          </p:cNvPr>
          <p:cNvSpPr txBox="1"/>
          <p:nvPr/>
        </p:nvSpPr>
        <p:spPr>
          <a:xfrm>
            <a:off x="6090510" y="1266251"/>
            <a:ext cx="5227428" cy="1157317"/>
          </a:xfrm>
          <a:prstGeom prst="rect">
            <a:avLst/>
          </a:prstGeom>
          <a:solidFill>
            <a:srgbClr val="4B4A4C"/>
          </a:solidFill>
        </p:spPr>
        <p:txBody>
          <a:bodyPr vert="horz" wrap="square" lIns="0" tIns="97739" rIns="0" bIns="0" rtlCol="0" anchor="t">
            <a:spAutoFit/>
          </a:bodyPr>
          <a:lstStyle/>
          <a:p>
            <a:pPr marL="138457" marR="0" lvl="0" indent="0" algn="l" defTabSz="586405" rtl="0" eaLnBrk="1" fontAlgn="auto" latinLnBrk="0" hangingPunct="1">
              <a:lnSpc>
                <a:spcPct val="100000"/>
              </a:lnSpc>
              <a:spcBef>
                <a:spcPts val="770"/>
              </a:spcBef>
              <a:spcAft>
                <a:spcPts val="0"/>
              </a:spcAft>
              <a:buClrTx/>
              <a:buSzTx/>
              <a:buFontTx/>
              <a:buNone/>
              <a:tabLst/>
              <a:defRPr/>
            </a:pPr>
            <a:r>
              <a:rPr kumimoji="0" lang="en-US" sz="1796" b="0" i="0" u="none" strike="noStrike" kern="0" cap="none" spc="-6" normalizeH="0" baseline="0" noProof="0" dirty="0">
                <a:ln>
                  <a:noFill/>
                </a:ln>
                <a:solidFill>
                  <a:srgbClr val="D3C1A9"/>
                </a:solidFill>
                <a:effectLst/>
                <a:uLnTx/>
                <a:uFillTx/>
                <a:latin typeface="Times New Roman"/>
                <a:ea typeface="+mn-ea"/>
                <a:cs typeface="Times New Roman"/>
              </a:rPr>
              <a:t>FOOD WE EAT</a:t>
            </a:r>
            <a:endParaRPr kumimoji="0" sz="1796"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285058" marR="148637" lvl="0" indent="-147008" algn="l" defTabSz="586405" rtl="0" eaLnBrk="1" fontAlgn="auto" latinLnBrk="0" hangingPunct="1">
              <a:lnSpc>
                <a:spcPts val="1026"/>
              </a:lnSpc>
              <a:spcBef>
                <a:spcPts val="310"/>
              </a:spcBef>
              <a:spcAft>
                <a:spcPts val="0"/>
              </a:spcAft>
              <a:buClrTx/>
              <a:buSzTx/>
              <a:buFontTx/>
              <a:buChar char="•"/>
              <a:tabLst>
                <a:tab pos="285058" algn="l"/>
              </a:tabLst>
              <a:defRPr/>
            </a:pP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Explore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how</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we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can</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support</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those</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residents</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and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families</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in</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need</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healthy</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food,</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ideas</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training.</a:t>
            </a: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a:p>
            <a:pPr marL="285058" marR="251665" lvl="0" indent="-147008" algn="l" defTabSz="586405" rtl="0" eaLnBrk="1" fontAlgn="auto" latinLnBrk="0" hangingPunct="1">
              <a:lnSpc>
                <a:spcPts val="1026"/>
              </a:lnSpc>
              <a:spcBef>
                <a:spcPts val="366"/>
              </a:spcBef>
              <a:spcAft>
                <a:spcPts val="0"/>
              </a:spcAft>
              <a:buClrTx/>
              <a:buSzTx/>
              <a:buFontTx/>
              <a:buChar char="•"/>
              <a:tabLst>
                <a:tab pos="285058" algn="l"/>
              </a:tabLst>
              <a:defRPr/>
            </a:pP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Work</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with</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our</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colleagues</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ensure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health</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and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wellbeing</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of</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the</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residents</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of</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Northern</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Lincolnshire are</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at</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the</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forefront</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of</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decision</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making</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regarding future</a:t>
            </a:r>
            <a:r>
              <a:rPr kumimoji="0" sz="1154" b="0" i="0" u="none" strike="noStrike" kern="0" cap="none" spc="-38"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developments.</a:t>
            </a:r>
            <a:endParaRPr kumimoji="0" lang="en-GB" sz="1154" b="0" i="0" u="none" strike="noStrike" kern="0" cap="none" spc="-6" normalizeH="0" baseline="0" noProof="0" dirty="0">
              <a:ln>
                <a:noFill/>
              </a:ln>
              <a:solidFill>
                <a:srgbClr val="FFFFFF"/>
              </a:solidFill>
              <a:effectLst/>
              <a:uLnTx/>
              <a:uFillTx/>
              <a:latin typeface="Barlow Condensed"/>
              <a:ea typeface="+mn-ea"/>
              <a:cs typeface="Barlow Condensed"/>
            </a:endParaRPr>
          </a:p>
          <a:p>
            <a:pPr marL="138049" marR="251665" lvl="0" indent="0" algn="l" defTabSz="586405" rtl="0" eaLnBrk="1" fontAlgn="auto" latinLnBrk="0" hangingPunct="1">
              <a:lnSpc>
                <a:spcPts val="1026"/>
              </a:lnSpc>
              <a:spcBef>
                <a:spcPts val="366"/>
              </a:spcBef>
              <a:spcAft>
                <a:spcPts val="0"/>
              </a:spcAft>
              <a:buClrTx/>
              <a:buSzTx/>
              <a:buFontTx/>
              <a:buNone/>
              <a:tabLst>
                <a:tab pos="285058" algn="l"/>
              </a:tabLst>
              <a:defRPr/>
            </a:pPr>
            <a:endParaRPr kumimoji="0" sz="898" b="0" i="0" u="none" strike="noStrike" kern="0" cap="none" spc="0" normalizeH="0" baseline="0" noProof="0" dirty="0">
              <a:ln>
                <a:noFill/>
              </a:ln>
              <a:solidFill>
                <a:sysClr val="windowText" lastClr="000000"/>
              </a:solidFill>
              <a:effectLst/>
              <a:uLnTx/>
              <a:uFillTx/>
              <a:latin typeface="Barlow Condensed"/>
              <a:ea typeface="+mn-ea"/>
              <a:cs typeface="Barlow Condensed"/>
            </a:endParaRPr>
          </a:p>
        </p:txBody>
      </p:sp>
      <p:sp>
        <p:nvSpPr>
          <p:cNvPr id="24" name="object 13">
            <a:extLst>
              <a:ext uri="{FF2B5EF4-FFF2-40B4-BE49-F238E27FC236}">
                <a16:creationId xmlns:a16="http://schemas.microsoft.com/office/drawing/2014/main" id="{0355EB3E-8263-6CAD-CACD-91F53A8DA10D}"/>
              </a:ext>
            </a:extLst>
          </p:cNvPr>
          <p:cNvSpPr txBox="1"/>
          <p:nvPr/>
        </p:nvSpPr>
        <p:spPr>
          <a:xfrm>
            <a:off x="991171" y="1266813"/>
            <a:ext cx="4793702" cy="1089876"/>
          </a:xfrm>
          <a:prstGeom prst="rect">
            <a:avLst/>
          </a:prstGeom>
          <a:solidFill>
            <a:srgbClr val="4B4A4C"/>
          </a:solidFill>
        </p:spPr>
        <p:txBody>
          <a:bodyPr vert="horz" wrap="square" lIns="0" tIns="30951" rIns="0" bIns="0" rtlCol="0" anchor="t">
            <a:spAutoFit/>
          </a:bodyPr>
          <a:lstStyle/>
          <a:p>
            <a:pPr marL="57419" marR="0" lvl="0" indent="0" algn="l" defTabSz="586405" rtl="0" eaLnBrk="1" fontAlgn="auto" latinLnBrk="0" hangingPunct="1">
              <a:lnSpc>
                <a:spcPct val="100000"/>
              </a:lnSpc>
              <a:spcBef>
                <a:spcPts val="244"/>
              </a:spcBef>
              <a:spcAft>
                <a:spcPts val="0"/>
              </a:spcAft>
              <a:buClrTx/>
              <a:buSzTx/>
              <a:buFontTx/>
              <a:buNone/>
              <a:tabLst/>
              <a:defRPr/>
            </a:pPr>
            <a:r>
              <a:rPr kumimoji="0" lang="en-US" sz="1796" b="0" i="0" u="none" strike="noStrike" kern="0" cap="none" spc="-6" normalizeH="0" baseline="0" noProof="0" dirty="0">
                <a:ln>
                  <a:noFill/>
                </a:ln>
                <a:solidFill>
                  <a:srgbClr val="D3C1A9"/>
                </a:solidFill>
                <a:effectLst/>
                <a:uLnTx/>
                <a:uFillTx/>
                <a:latin typeface="Times New Roman"/>
                <a:ea typeface="+mn-ea"/>
                <a:cs typeface="Times New Roman"/>
              </a:rPr>
              <a:t>FAMILIES, FRIENDS AND COMMUNITIES </a:t>
            </a:r>
            <a:endParaRPr kumimoji="0" sz="1796"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204020" marR="72486" lvl="0" indent="-147008" algn="l" defTabSz="586405" rtl="0" eaLnBrk="1" fontAlgn="auto" latinLnBrk="0" hangingPunct="1">
              <a:lnSpc>
                <a:spcPts val="1026"/>
              </a:lnSpc>
              <a:spcBef>
                <a:spcPts val="310"/>
              </a:spcBef>
              <a:spcAft>
                <a:spcPts val="0"/>
              </a:spcAft>
              <a:buClrTx/>
              <a:buSzTx/>
              <a:buFontTx/>
              <a:buChar char="•"/>
              <a:tabLst>
                <a:tab pos="204020" algn="l"/>
              </a:tabLst>
              <a:defRPr/>
            </a:pP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Explore</a:t>
            </a:r>
            <a:r>
              <a:rPr kumimoji="0" sz="1154" b="0" i="0" u="none" strike="noStrike" kern="0" cap="none" spc="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err="1">
                <a:ln>
                  <a:noFill/>
                </a:ln>
                <a:solidFill>
                  <a:srgbClr val="FFFFFF"/>
                </a:solidFill>
                <a:effectLst/>
                <a:uLnTx/>
                <a:uFillTx/>
                <a:latin typeface="Barlow Condensed"/>
                <a:ea typeface="+mn-ea"/>
                <a:cs typeface="Barlow Condensed"/>
              </a:rPr>
              <a:t>localised</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approaches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that</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allows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families</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1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friends</a:t>
            </a:r>
            <a:r>
              <a:rPr kumimoji="0" sz="1154" b="0" i="0" u="none" strike="noStrike" kern="0" cap="none" spc="-2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to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connect</a:t>
            </a:r>
            <a:r>
              <a:rPr kumimoji="0" sz="1154" b="0" i="0" u="none" strike="noStrike" kern="0" cap="none" spc="-38"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38"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support each</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other</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make healthy</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choices.</a:t>
            </a:r>
            <a:endParaRPr kumimoji="0" sz="1154" b="0" i="0" u="none" strike="noStrike" kern="0" cap="none" spc="0" normalizeH="0" baseline="0" noProof="0" dirty="0">
              <a:ln>
                <a:noFill/>
              </a:ln>
              <a:solidFill>
                <a:sysClr val="windowText" lastClr="000000"/>
              </a:solidFill>
              <a:effectLst/>
              <a:uLnTx/>
              <a:uFillTx/>
              <a:latin typeface="Barlow Condensed"/>
              <a:ea typeface="+mn-ea"/>
              <a:cs typeface="Barlow Condensed"/>
            </a:endParaRPr>
          </a:p>
          <a:p>
            <a:pPr marL="204020" marR="208092" lvl="0" indent="-147008" algn="l" defTabSz="586405" rtl="0" eaLnBrk="1" fontAlgn="auto" latinLnBrk="0" hangingPunct="1">
              <a:lnSpc>
                <a:spcPts val="962"/>
              </a:lnSpc>
              <a:spcBef>
                <a:spcPts val="353"/>
              </a:spcBef>
              <a:spcAft>
                <a:spcPts val="0"/>
              </a:spcAft>
              <a:buClrTx/>
              <a:buSzTx/>
              <a:buFontTx/>
              <a:buChar char="•"/>
              <a:tabLst>
                <a:tab pos="204020" algn="l"/>
              </a:tabLst>
              <a:defRPr/>
            </a:pP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Continue</a:t>
            </a:r>
            <a:r>
              <a:rPr kumimoji="0" sz="1154" b="0" i="0" u="none" strike="noStrike" kern="0" cap="none" spc="-3"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321"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support</a:t>
            </a: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community</a:t>
            </a:r>
            <a:r>
              <a:rPr kumimoji="0" lang="en-GB" sz="1154" b="0" i="0" u="none" strike="noStrike" kern="0" cap="none" spc="0" normalizeH="0" baseline="0" noProof="0" dirty="0">
                <a:ln>
                  <a:noFill/>
                </a:ln>
                <a:solidFill>
                  <a:sysClr val="windowText" lastClr="000000"/>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spaces</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and</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Voluntary</a:t>
            </a:r>
            <a:r>
              <a:rPr kumimoji="0" lang="en-GB" sz="1154" b="0" i="0" u="none" strike="noStrike" kern="0" cap="none" spc="-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Community</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Sector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(VCS)</a:t>
            </a:r>
            <a:r>
              <a:rPr kumimoji="0" sz="1154" b="0" i="0" u="none" strike="noStrike" kern="0" cap="none" spc="-1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enabled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networks,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across </a:t>
            </a:r>
            <a:r>
              <a:rPr kumimoji="0" lang="en-US" sz="1154" b="0" i="0" u="none" strike="noStrike" kern="0" cap="none" spc="-6" normalizeH="0" baseline="0" noProof="0" dirty="0">
                <a:ln>
                  <a:noFill/>
                </a:ln>
                <a:solidFill>
                  <a:srgbClr val="FFFFFF"/>
                </a:solidFill>
                <a:effectLst/>
                <a:uLnTx/>
                <a:uFillTx/>
                <a:latin typeface="Barlow Condensed"/>
                <a:ea typeface="+mn-ea"/>
                <a:cs typeface="Barlow Condensed"/>
              </a:rPr>
              <a:t>Northern</a:t>
            </a:r>
            <a:r>
              <a:rPr kumimoji="0" sz="1154" b="0" i="0" u="none" strike="noStrike" kern="0" cap="none" spc="-26"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Lincolnshire, </a:t>
            </a:r>
            <a:r>
              <a:rPr kumimoji="0" sz="1154" b="0" i="0" u="none" strike="noStrike" kern="0" cap="none" spc="0" normalizeH="0" baseline="0" noProof="0" dirty="0">
                <a:ln>
                  <a:noFill/>
                </a:ln>
                <a:solidFill>
                  <a:srgbClr val="FFFFFF"/>
                </a:solidFill>
                <a:effectLst/>
                <a:uLnTx/>
                <a:uFillTx/>
                <a:latin typeface="Barlow Condensed"/>
                <a:ea typeface="+mn-ea"/>
                <a:cs typeface="Barlow Condensed"/>
              </a:rPr>
              <a:t>to</a:t>
            </a:r>
            <a:r>
              <a:rPr kumimoji="0" sz="1154" b="0" i="0" u="none" strike="noStrike" kern="0" cap="none" spc="-32"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6" normalizeH="0" baseline="0" noProof="0" dirty="0">
                <a:ln>
                  <a:noFill/>
                </a:ln>
                <a:solidFill>
                  <a:srgbClr val="FFFFFF"/>
                </a:solidFill>
                <a:effectLst/>
                <a:uLnTx/>
                <a:uFillTx/>
                <a:latin typeface="Barlow Condensed"/>
                <a:ea typeface="+mn-ea"/>
                <a:cs typeface="Barlow Condensed"/>
              </a:rPr>
              <a:t>counter</a:t>
            </a:r>
            <a:r>
              <a:rPr kumimoji="0" sz="1154" b="0" i="0" u="none" strike="noStrike" kern="0" cap="none" spc="-29" normalizeH="0" baseline="0" noProof="0" dirty="0">
                <a:ln>
                  <a:noFill/>
                </a:ln>
                <a:solidFill>
                  <a:srgbClr val="FFFFFF"/>
                </a:solidFill>
                <a:effectLst/>
                <a:uLnTx/>
                <a:uFillTx/>
                <a:latin typeface="Barlow Condensed"/>
                <a:ea typeface="+mn-ea"/>
                <a:cs typeface="Barlow Condensed"/>
              </a:rPr>
              <a:t> </a:t>
            </a:r>
            <a:r>
              <a:rPr kumimoji="0" sz="1154" b="0" i="0" u="none" strike="noStrike" kern="0" cap="none" spc="-13" normalizeH="0" baseline="0" noProof="0" dirty="0">
                <a:ln>
                  <a:noFill/>
                </a:ln>
                <a:solidFill>
                  <a:srgbClr val="FFFFFF"/>
                </a:solidFill>
                <a:effectLst/>
                <a:uLnTx/>
                <a:uFillTx/>
                <a:latin typeface="Barlow Condensed"/>
                <a:ea typeface="+mn-ea"/>
                <a:cs typeface="Barlow Condensed"/>
              </a:rPr>
              <a:t>isolation.</a:t>
            </a:r>
            <a:endParaRPr kumimoji="0" lang="en-GB" sz="1154" b="0" i="0" u="none" strike="noStrike" kern="0" cap="none" spc="-13" normalizeH="0" baseline="0" noProof="0" dirty="0">
              <a:ln>
                <a:noFill/>
              </a:ln>
              <a:solidFill>
                <a:srgbClr val="FFFFFF"/>
              </a:solidFill>
              <a:effectLst/>
              <a:uLnTx/>
              <a:uFillTx/>
              <a:latin typeface="Barlow Condensed"/>
              <a:ea typeface="+mn-ea"/>
              <a:cs typeface="Barlow Condensed"/>
            </a:endParaRPr>
          </a:p>
          <a:p>
            <a:pPr marL="57012" marR="208092" lvl="0" indent="0" algn="l" defTabSz="586405" rtl="0" eaLnBrk="1" fontAlgn="auto" latinLnBrk="0" hangingPunct="1">
              <a:lnSpc>
                <a:spcPts val="962"/>
              </a:lnSpc>
              <a:spcBef>
                <a:spcPts val="353"/>
              </a:spcBef>
              <a:spcAft>
                <a:spcPts val="0"/>
              </a:spcAft>
              <a:buClrTx/>
              <a:buSzTx/>
              <a:buFontTx/>
              <a:buNone/>
              <a:tabLst>
                <a:tab pos="204020" algn="l"/>
              </a:tabLst>
              <a:defRPr/>
            </a:pPr>
            <a:endParaRPr kumimoji="0" lang="en-GB" sz="898" b="0" i="0" u="none" strike="noStrike" kern="0" cap="none" spc="-13" normalizeH="0" baseline="0" noProof="0" dirty="0">
              <a:ln>
                <a:noFill/>
              </a:ln>
              <a:solidFill>
                <a:srgbClr val="FFFFFF"/>
              </a:solidFill>
              <a:effectLst/>
              <a:uLnTx/>
              <a:uFillTx/>
              <a:latin typeface="Barlow Condensed"/>
              <a:ea typeface="+mn-ea"/>
              <a:cs typeface="Barlow Condensed"/>
            </a:endParaRPr>
          </a:p>
        </p:txBody>
      </p:sp>
      <p:sp>
        <p:nvSpPr>
          <p:cNvPr id="6" name="object 6"/>
          <p:cNvSpPr txBox="1">
            <a:spLocks noGrp="1"/>
          </p:cNvSpPr>
          <p:nvPr>
            <p:ph type="title"/>
          </p:nvPr>
        </p:nvSpPr>
        <p:spPr>
          <a:xfrm>
            <a:off x="1104068" y="383912"/>
            <a:ext cx="4986443" cy="541127"/>
          </a:xfrm>
          <a:prstGeom prst="rect">
            <a:avLst/>
          </a:prstGeom>
        </p:spPr>
        <p:txBody>
          <a:bodyPr vert="horz" wrap="square" lIns="0" tIns="8145" rIns="0" bIns="0" rtlCol="0" anchor="t">
            <a:spAutoFit/>
          </a:bodyPr>
          <a:lstStyle/>
          <a:p>
            <a:pPr marL="8145">
              <a:spcBef>
                <a:spcPts val="64"/>
              </a:spcBef>
            </a:pPr>
            <a:r>
              <a:rPr lang="en-US" sz="3463" spc="-51" dirty="0">
                <a:solidFill>
                  <a:srgbClr val="BB8B7D"/>
                </a:solidFill>
              </a:rPr>
              <a:t>RECOMMENDATIONS</a:t>
            </a:r>
            <a:endParaRPr lang="en-US" sz="3463" dirty="0"/>
          </a:p>
        </p:txBody>
      </p:sp>
    </p:spTree>
    <p:extLst>
      <p:ext uri="{BB962C8B-B14F-4D97-AF65-F5344CB8AC3E}">
        <p14:creationId xmlns:p14="http://schemas.microsoft.com/office/powerpoint/2010/main" val="1306885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54E2F7E-BB75-34F4-75A9-2828288BA20C}"/>
              </a:ext>
            </a:extLst>
          </p:cNvPr>
          <p:cNvSpPr>
            <a:spLocks noGrp="1"/>
          </p:cNvSpPr>
          <p:nvPr>
            <p:ph type="title"/>
          </p:nvPr>
        </p:nvSpPr>
        <p:spPr>
          <a:xfrm>
            <a:off x="586478" y="1683756"/>
            <a:ext cx="3115265" cy="2396359"/>
          </a:xfrm>
        </p:spPr>
        <p:txBody>
          <a:bodyPr anchor="b">
            <a:normAutofit fontScale="90000"/>
          </a:bodyPr>
          <a:lstStyle/>
          <a:p>
            <a:pPr algn="r"/>
            <a:r>
              <a:rPr lang="en-US" sz="4000" dirty="0">
                <a:solidFill>
                  <a:srgbClr val="FFFFFF"/>
                </a:solidFill>
              </a:rPr>
              <a:t>Existing collaborative public health initiatives with NLAG</a:t>
            </a:r>
          </a:p>
        </p:txBody>
      </p:sp>
      <p:graphicFrame>
        <p:nvGraphicFramePr>
          <p:cNvPr id="5" name="Content Placeholder 2">
            <a:extLst>
              <a:ext uri="{FF2B5EF4-FFF2-40B4-BE49-F238E27FC236}">
                <a16:creationId xmlns:a16="http://schemas.microsoft.com/office/drawing/2014/main" id="{4DFDAC24-BE15-CAC1-9A97-4438852223F6}"/>
              </a:ext>
            </a:extLst>
          </p:cNvPr>
          <p:cNvGraphicFramePr>
            <a:graphicFrameLocks noGrp="1"/>
          </p:cNvGraphicFramePr>
          <p:nvPr>
            <p:ph idx="1"/>
            <p:extLst>
              <p:ext uri="{D42A27DB-BD31-4B8C-83A1-F6EECF244321}">
                <p14:modId xmlns:p14="http://schemas.microsoft.com/office/powerpoint/2010/main" val="78223344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2805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7B12C06-7BA7-1C57-DD7D-917D896762D4}"/>
              </a:ext>
            </a:extLst>
          </p:cNvPr>
          <p:cNvSpPr>
            <a:spLocks noGrp="1"/>
          </p:cNvSpPr>
          <p:nvPr>
            <p:ph type="title"/>
          </p:nvPr>
        </p:nvSpPr>
        <p:spPr>
          <a:xfrm>
            <a:off x="841248" y="256032"/>
            <a:ext cx="10506456" cy="1014984"/>
          </a:xfrm>
        </p:spPr>
        <p:txBody>
          <a:bodyPr anchor="b">
            <a:normAutofit/>
          </a:bodyPr>
          <a:lstStyle/>
          <a:p>
            <a:r>
              <a:rPr lang="en-GB" dirty="0"/>
              <a:t>Collaboration with NLaG</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01AF8B97-85CA-0BA8-1E1F-0744A28472BE}"/>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3757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29F0-7377-8A0C-81B9-3D784B6B6555}"/>
              </a:ext>
            </a:extLst>
          </p:cNvPr>
          <p:cNvSpPr>
            <a:spLocks noGrp="1"/>
          </p:cNvSpPr>
          <p:nvPr>
            <p:ph type="title"/>
          </p:nvPr>
        </p:nvSpPr>
        <p:spPr/>
        <p:txBody>
          <a:bodyPr/>
          <a:lstStyle/>
          <a:p>
            <a:r>
              <a:rPr lang="en-GB" dirty="0"/>
              <a:t>The art of the possible</a:t>
            </a:r>
          </a:p>
        </p:txBody>
      </p:sp>
      <p:sp>
        <p:nvSpPr>
          <p:cNvPr id="3" name="Text Placeholder 2">
            <a:extLst>
              <a:ext uri="{FF2B5EF4-FFF2-40B4-BE49-F238E27FC236}">
                <a16:creationId xmlns:a16="http://schemas.microsoft.com/office/drawing/2014/main" id="{0B9A9EC8-3100-E96D-DEA2-0196FC79846B}"/>
              </a:ext>
            </a:extLst>
          </p:cNvPr>
          <p:cNvSpPr>
            <a:spLocks noGrp="1"/>
          </p:cNvSpPr>
          <p:nvPr>
            <p:ph type="body" idx="1"/>
          </p:nvPr>
        </p:nvSpPr>
        <p:spPr/>
        <p:txBody>
          <a:bodyPr/>
          <a:lstStyle/>
          <a:p>
            <a:r>
              <a:rPr lang="en-GB" dirty="0"/>
              <a:t>Public Health and NLaG working together</a:t>
            </a:r>
          </a:p>
        </p:txBody>
      </p:sp>
    </p:spTree>
    <p:extLst>
      <p:ext uri="{BB962C8B-B14F-4D97-AF65-F5344CB8AC3E}">
        <p14:creationId xmlns:p14="http://schemas.microsoft.com/office/powerpoint/2010/main" val="8547554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C2E087BB-18DE-48AB-95F8-88BD7C8CA11D}"/>
              </a:ext>
            </a:extLst>
          </p:cNvPr>
          <p:cNvSpPr>
            <a:spLocks noGrp="1"/>
          </p:cNvSpPr>
          <p:nvPr>
            <p:ph type="title" idx="4294967295"/>
          </p:nvPr>
        </p:nvSpPr>
        <p:spPr>
          <a:xfrm>
            <a:off x="208053" y="580198"/>
            <a:ext cx="11166475" cy="1143000"/>
          </a:xfrm>
        </p:spPr>
        <p:txBody>
          <a:bodyPr/>
          <a:lstStyle/>
          <a:p>
            <a:r>
              <a:rPr lang="en-GB" altLang="en-US" dirty="0"/>
              <a:t>Learning from others: Barnsley Hospitals NHS Foundation Trust</a:t>
            </a:r>
            <a:br>
              <a:rPr lang="en-GB" altLang="en-US" dirty="0"/>
            </a:br>
            <a:r>
              <a:rPr lang="en-GB" altLang="en-US" dirty="0"/>
              <a:t>Create a strategy and action plan</a:t>
            </a:r>
            <a:endParaRPr altLang="en-US" dirty="0"/>
          </a:p>
        </p:txBody>
      </p:sp>
      <p:sp>
        <p:nvSpPr>
          <p:cNvPr id="6" name="TextBox 5">
            <a:extLst>
              <a:ext uri="{FF2B5EF4-FFF2-40B4-BE49-F238E27FC236}">
                <a16:creationId xmlns:a16="http://schemas.microsoft.com/office/drawing/2014/main" id="{2ED50D32-1588-47E8-ADA5-073B6914210F}"/>
              </a:ext>
            </a:extLst>
          </p:cNvPr>
          <p:cNvSpPr txBox="1"/>
          <p:nvPr/>
        </p:nvSpPr>
        <p:spPr>
          <a:xfrm>
            <a:off x="4818038" y="2486313"/>
            <a:ext cx="5976517" cy="1132874"/>
          </a:xfrm>
          <a:prstGeom prst="rect">
            <a:avLst/>
          </a:prstGeom>
          <a:noFill/>
          <a:ln w="38100">
            <a:solidFill>
              <a:schemeClr val="accent1"/>
            </a:solidFill>
          </a:ln>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600" b="1" i="0" u="sng" strike="noStrike" kern="1200" cap="none" spc="0" normalizeH="0" baseline="0" noProof="0" dirty="0">
                <a:ln>
                  <a:noFill/>
                </a:ln>
                <a:solidFill>
                  <a:srgbClr val="4F81BD"/>
                </a:solidFill>
                <a:effectLst/>
                <a:uLnTx/>
                <a:uFillTx/>
                <a:latin typeface="Arial" panose="020B0604020202020204" pitchFamily="34" charset="0"/>
                <a:ea typeface="Calibri" panose="020F0502020204030204" pitchFamily="34" charset="0"/>
                <a:cs typeface="Times New Roman" panose="02020603050405020304" pitchFamily="18" charset="0"/>
              </a:rPr>
              <a:t>Tier 1.</a:t>
            </a:r>
            <a:r>
              <a:rPr kumimoji="0" lang="en-GB" sz="1600" b="1" i="0" u="none" strike="noStrike" kern="1200" cap="none" spc="0" normalizeH="0" baseline="0" noProof="0" dirty="0">
                <a:ln>
                  <a:noFill/>
                </a:ln>
                <a:solidFill>
                  <a:srgbClr val="4F81BD"/>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By </a:t>
            </a:r>
            <a:r>
              <a:rPr kumimoji="0" lang="en-GB" sz="1600" b="1" i="0" u="none" strike="noStrike" kern="1200" cap="none" spc="0" normalizeH="0" baseline="0" noProof="0" dirty="0">
                <a:ln>
                  <a:noFill/>
                </a:ln>
                <a:solidFill>
                  <a:srgbClr val="4F81BD"/>
                </a:solidFill>
                <a:effectLst/>
                <a:uLnTx/>
                <a:uFillTx/>
                <a:latin typeface="Arial" panose="020B0604020202020204" pitchFamily="34" charset="0"/>
                <a:ea typeface="Calibri" panose="020F0502020204030204" pitchFamily="34" charset="0"/>
                <a:cs typeface="Times New Roman" panose="02020603050405020304" pitchFamily="18" charset="0"/>
              </a:rPr>
              <a:t>establishing new services in partnership</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we will prevent the onset, progression and impacts of disease through early intervention, narrowing the inequality gap in the healthy life expectancy of the North Lincolnshire population. </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D450675-22A9-4B3E-AA14-FF907EF6E8B9}"/>
              </a:ext>
            </a:extLst>
          </p:cNvPr>
          <p:cNvSpPr txBox="1"/>
          <p:nvPr/>
        </p:nvSpPr>
        <p:spPr>
          <a:xfrm>
            <a:off x="4818038" y="3793537"/>
            <a:ext cx="6556490" cy="869405"/>
          </a:xfrm>
          <a:prstGeom prst="rect">
            <a:avLst/>
          </a:prstGeom>
          <a:noFill/>
          <a:ln w="38100">
            <a:solidFill>
              <a:schemeClr val="tx2"/>
            </a:solidFill>
          </a:ln>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600" b="1" i="0" u="sng"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Tier 2.</a:t>
            </a:r>
            <a:r>
              <a:rPr kumimoji="0" lang="en-GB" sz="16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By </a:t>
            </a:r>
            <a:r>
              <a:rPr kumimoji="0" lang="en-GB" sz="16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enhancing existing services</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we will reduce inequalities in access to care, and address disparities in patients’ experience of care to improve patient outcomes. </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5AD622B-315D-4640-8FA8-A05EB66660C8}"/>
              </a:ext>
            </a:extLst>
          </p:cNvPr>
          <p:cNvSpPr txBox="1"/>
          <p:nvPr/>
        </p:nvSpPr>
        <p:spPr>
          <a:xfrm>
            <a:off x="4818038" y="4955075"/>
            <a:ext cx="7256175" cy="1396344"/>
          </a:xfrm>
          <a:prstGeom prst="rect">
            <a:avLst/>
          </a:prstGeom>
          <a:noFill/>
          <a:ln w="38100">
            <a:solidFill>
              <a:schemeClr val="accent3"/>
            </a:solidFill>
          </a:ln>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600" b="1" i="0" u="sng" strike="noStrike" kern="1200" cap="none" spc="0" normalizeH="0" baseline="0" noProof="0" dirty="0">
                <a:ln>
                  <a:noFill/>
                </a:ln>
                <a:solidFill>
                  <a:srgbClr val="9BBB59"/>
                </a:solidFill>
                <a:effectLst/>
                <a:uLnTx/>
                <a:uFillTx/>
                <a:latin typeface="Arial" panose="020B0604020202020204" pitchFamily="34" charset="0"/>
                <a:ea typeface="Calibri" panose="020F0502020204030204" pitchFamily="34" charset="0"/>
                <a:cs typeface="Times New Roman" panose="02020603050405020304" pitchFamily="18" charset="0"/>
              </a:rPr>
              <a:t>Tier 3.</a:t>
            </a:r>
            <a:r>
              <a:rPr kumimoji="0" lang="en-GB" sz="1600" b="1" i="0" u="none" strike="noStrike" kern="1200" cap="none" spc="0" normalizeH="0" baseline="0" noProof="0" dirty="0">
                <a:ln>
                  <a:noFill/>
                </a:ln>
                <a:solidFill>
                  <a:srgbClr val="9BBB59"/>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By harnessing the Trust’s role as an anchor institution to help </a:t>
            </a:r>
            <a:r>
              <a:rPr kumimoji="0" lang="en-GB" sz="1600" b="1" i="0" u="none" strike="noStrike" kern="1200" cap="none" spc="0" normalizeH="0" baseline="0" noProof="0" dirty="0">
                <a:ln>
                  <a:noFill/>
                </a:ln>
                <a:solidFill>
                  <a:srgbClr val="9BBB59"/>
                </a:solidFill>
                <a:effectLst/>
                <a:uLnTx/>
                <a:uFillTx/>
                <a:latin typeface="Arial" panose="020B0604020202020204" pitchFamily="34" charset="0"/>
                <a:ea typeface="Calibri" panose="020F0502020204030204" pitchFamily="34" charset="0"/>
                <a:cs typeface="Times New Roman" panose="02020603050405020304" pitchFamily="18" charset="0"/>
              </a:rPr>
              <a:t>build a more inclusive society and economy in North Lincolnshire</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we will help to address inequalities in the wider determinants of health. We will influence these social, economic and environmental factors to improve population health.</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Arrow: Pentagon 8">
            <a:extLst>
              <a:ext uri="{FF2B5EF4-FFF2-40B4-BE49-F238E27FC236}">
                <a16:creationId xmlns:a16="http://schemas.microsoft.com/office/drawing/2014/main" id="{98089F98-5024-4939-BF5A-437FA6DC15F3}"/>
              </a:ext>
            </a:extLst>
          </p:cNvPr>
          <p:cNvSpPr/>
          <p:nvPr/>
        </p:nvSpPr>
        <p:spPr>
          <a:xfrm>
            <a:off x="3639336" y="2725579"/>
            <a:ext cx="1104900" cy="65434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a:ea typeface="+mn-ea"/>
                <a:cs typeface="+mn-cs"/>
              </a:rPr>
              <a:t>1</a:t>
            </a: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Arrow: Pentagon 9">
            <a:extLst>
              <a:ext uri="{FF2B5EF4-FFF2-40B4-BE49-F238E27FC236}">
                <a16:creationId xmlns:a16="http://schemas.microsoft.com/office/drawing/2014/main" id="{A5C72E38-3A04-441A-AF4B-3A2DEF0C7D09}"/>
              </a:ext>
            </a:extLst>
          </p:cNvPr>
          <p:cNvSpPr/>
          <p:nvPr/>
        </p:nvSpPr>
        <p:spPr>
          <a:xfrm>
            <a:off x="3639336" y="3880121"/>
            <a:ext cx="1104900" cy="654341"/>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a:ea typeface="+mn-ea"/>
                <a:cs typeface="+mn-cs"/>
              </a:rPr>
              <a:t>2</a:t>
            </a: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Arrow: Pentagon 10">
            <a:extLst>
              <a:ext uri="{FF2B5EF4-FFF2-40B4-BE49-F238E27FC236}">
                <a16:creationId xmlns:a16="http://schemas.microsoft.com/office/drawing/2014/main" id="{D920C002-4537-40BC-8B9D-B880C38402AB}"/>
              </a:ext>
            </a:extLst>
          </p:cNvPr>
          <p:cNvSpPr/>
          <p:nvPr/>
        </p:nvSpPr>
        <p:spPr>
          <a:xfrm>
            <a:off x="3639336" y="5141137"/>
            <a:ext cx="1104900" cy="6543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a:ea typeface="+mn-ea"/>
                <a:cs typeface="+mn-cs"/>
              </a:rPr>
              <a:t>3</a:t>
            </a: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318C0F1E-C2E2-0CAD-7297-760B2C7736B7}"/>
              </a:ext>
            </a:extLst>
          </p:cNvPr>
          <p:cNvGrpSpPr/>
          <p:nvPr/>
        </p:nvGrpSpPr>
        <p:grpSpPr>
          <a:xfrm>
            <a:off x="513509" y="2632971"/>
            <a:ext cx="2854567" cy="3273038"/>
            <a:chOff x="513509" y="2632971"/>
            <a:chExt cx="2854567" cy="3273038"/>
          </a:xfrm>
        </p:grpSpPr>
        <p:grpSp>
          <p:nvGrpSpPr>
            <p:cNvPr id="2" name="Group 1">
              <a:extLst>
                <a:ext uri="{FF2B5EF4-FFF2-40B4-BE49-F238E27FC236}">
                  <a16:creationId xmlns:a16="http://schemas.microsoft.com/office/drawing/2014/main" id="{E5226B91-6FDD-5C13-81FA-34E2471A61FB}"/>
                </a:ext>
              </a:extLst>
            </p:cNvPr>
            <p:cNvGrpSpPr/>
            <p:nvPr/>
          </p:nvGrpSpPr>
          <p:grpSpPr>
            <a:xfrm>
              <a:off x="513509" y="2632971"/>
              <a:ext cx="2752205" cy="3273038"/>
              <a:chOff x="649363" y="490113"/>
              <a:chExt cx="3635186" cy="4466667"/>
            </a:xfrm>
          </p:grpSpPr>
          <p:grpSp>
            <p:nvGrpSpPr>
              <p:cNvPr id="3" name="Group 2">
                <a:extLst>
                  <a:ext uri="{FF2B5EF4-FFF2-40B4-BE49-F238E27FC236}">
                    <a16:creationId xmlns:a16="http://schemas.microsoft.com/office/drawing/2014/main" id="{22F28AE0-DF07-92C6-763B-83378300C832}"/>
                  </a:ext>
                </a:extLst>
              </p:cNvPr>
              <p:cNvGrpSpPr/>
              <p:nvPr/>
            </p:nvGrpSpPr>
            <p:grpSpPr>
              <a:xfrm>
                <a:off x="649363" y="490113"/>
                <a:ext cx="2594187" cy="4466667"/>
                <a:chOff x="649363" y="490113"/>
                <a:chExt cx="2594187" cy="4466667"/>
              </a:xfrm>
            </p:grpSpPr>
            <p:grpSp>
              <p:nvGrpSpPr>
                <p:cNvPr id="17" name="Group 16">
                  <a:extLst>
                    <a:ext uri="{FF2B5EF4-FFF2-40B4-BE49-F238E27FC236}">
                      <a16:creationId xmlns:a16="http://schemas.microsoft.com/office/drawing/2014/main" id="{D9943057-892A-51A6-AB62-4F653CA6D31B}"/>
                    </a:ext>
                  </a:extLst>
                </p:cNvPr>
                <p:cNvGrpSpPr/>
                <p:nvPr/>
              </p:nvGrpSpPr>
              <p:grpSpPr>
                <a:xfrm>
                  <a:off x="649363" y="490113"/>
                  <a:ext cx="2332847" cy="4466667"/>
                  <a:chOff x="649363" y="490113"/>
                  <a:chExt cx="2332847" cy="4466667"/>
                </a:xfrm>
              </p:grpSpPr>
              <p:pic>
                <p:nvPicPr>
                  <p:cNvPr id="19" name="Picture 18" descr="A diagram of a person with different colored text&#10;&#10;Description automatically generated">
                    <a:extLst>
                      <a:ext uri="{FF2B5EF4-FFF2-40B4-BE49-F238E27FC236}">
                        <a16:creationId xmlns:a16="http://schemas.microsoft.com/office/drawing/2014/main" id="{E55AF6D5-47CB-B917-E6FE-6FAFD91D403C}"/>
                      </a:ext>
                    </a:extLst>
                  </p:cNvPr>
                  <p:cNvPicPr>
                    <a:picLocks noChangeAspect="1"/>
                  </p:cNvPicPr>
                  <p:nvPr/>
                </p:nvPicPr>
                <p:blipFill rotWithShape="1">
                  <a:blip r:embed="rId3">
                    <a:extLst>
                      <a:ext uri="{28A0092B-C50C-407E-A947-70E740481C1C}">
                        <a14:useLocalDpi xmlns:a14="http://schemas.microsoft.com/office/drawing/2010/main" val="0"/>
                      </a:ext>
                    </a:extLst>
                  </a:blip>
                  <a:srcRect r="63224"/>
                  <a:stretch/>
                </p:blipFill>
                <p:spPr>
                  <a:xfrm>
                    <a:off x="649363" y="490113"/>
                    <a:ext cx="2241547" cy="4466667"/>
                  </a:xfrm>
                  <a:prstGeom prst="rect">
                    <a:avLst/>
                  </a:prstGeom>
                </p:spPr>
              </p:pic>
              <p:pic>
                <p:nvPicPr>
                  <p:cNvPr id="20" name="Picture 19">
                    <a:extLst>
                      <a:ext uri="{FF2B5EF4-FFF2-40B4-BE49-F238E27FC236}">
                        <a16:creationId xmlns:a16="http://schemas.microsoft.com/office/drawing/2014/main" id="{D75E21C8-C9E8-87D8-11BD-8BEC13F8733F}"/>
                      </a:ext>
                    </a:extLst>
                  </p:cNvPr>
                  <p:cNvPicPr>
                    <a:picLocks noChangeAspect="1"/>
                  </p:cNvPicPr>
                  <p:nvPr/>
                </p:nvPicPr>
                <p:blipFill>
                  <a:blip r:embed="rId4"/>
                  <a:stretch>
                    <a:fillRect/>
                  </a:stretch>
                </p:blipFill>
                <p:spPr>
                  <a:xfrm>
                    <a:off x="2681931" y="4110844"/>
                    <a:ext cx="300279" cy="180750"/>
                  </a:xfrm>
                  <a:prstGeom prst="rect">
                    <a:avLst/>
                  </a:prstGeom>
                </p:spPr>
              </p:pic>
              <p:pic>
                <p:nvPicPr>
                  <p:cNvPr id="21" name="Picture 20">
                    <a:extLst>
                      <a:ext uri="{FF2B5EF4-FFF2-40B4-BE49-F238E27FC236}">
                        <a16:creationId xmlns:a16="http://schemas.microsoft.com/office/drawing/2014/main" id="{2F2EBE93-E895-EC9F-E883-0BD085C1D7CD}"/>
                      </a:ext>
                    </a:extLst>
                  </p:cNvPr>
                  <p:cNvPicPr>
                    <a:picLocks noChangeAspect="1"/>
                  </p:cNvPicPr>
                  <p:nvPr/>
                </p:nvPicPr>
                <p:blipFill>
                  <a:blip r:embed="rId5"/>
                  <a:stretch>
                    <a:fillRect/>
                  </a:stretch>
                </p:blipFill>
                <p:spPr>
                  <a:xfrm>
                    <a:off x="2540040" y="4127520"/>
                    <a:ext cx="142965" cy="109105"/>
                  </a:xfrm>
                  <a:prstGeom prst="rect">
                    <a:avLst/>
                  </a:prstGeom>
                </p:spPr>
              </p:pic>
            </p:grpSp>
            <p:sp>
              <p:nvSpPr>
                <p:cNvPr id="18" name="Rectangle 17">
                  <a:extLst>
                    <a:ext uri="{FF2B5EF4-FFF2-40B4-BE49-F238E27FC236}">
                      <a16:creationId xmlns:a16="http://schemas.microsoft.com/office/drawing/2014/main" id="{3CACD6BC-7847-6595-D4A7-EBCE2FBF6CF8}"/>
                    </a:ext>
                  </a:extLst>
                </p:cNvPr>
                <p:cNvSpPr/>
                <p:nvPr/>
              </p:nvSpPr>
              <p:spPr>
                <a:xfrm>
                  <a:off x="2420590" y="3912313"/>
                  <a:ext cx="822960" cy="2152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2D0E18F1-0FB2-841D-1435-35448F57557C}"/>
                  </a:ext>
                </a:extLst>
              </p:cNvPr>
              <p:cNvSpPr/>
              <p:nvPr/>
            </p:nvSpPr>
            <p:spPr>
              <a:xfrm>
                <a:off x="2503672" y="4236625"/>
                <a:ext cx="822960" cy="2895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D5E05E09-2B0E-DFE1-6F51-8CAC922198BC}"/>
                  </a:ext>
                </a:extLst>
              </p:cNvPr>
              <p:cNvPicPr>
                <a:picLocks noChangeAspect="1"/>
              </p:cNvPicPr>
              <p:nvPr/>
            </p:nvPicPr>
            <p:blipFill>
              <a:blip r:embed="rId6"/>
              <a:stretch>
                <a:fillRect/>
              </a:stretch>
            </p:blipFill>
            <p:spPr>
              <a:xfrm>
                <a:off x="2191524" y="4063087"/>
                <a:ext cx="1581371" cy="276264"/>
              </a:xfrm>
              <a:prstGeom prst="rect">
                <a:avLst/>
              </a:prstGeom>
            </p:spPr>
          </p:pic>
          <p:pic>
            <p:nvPicPr>
              <p:cNvPr id="12" name="Picture 11">
                <a:extLst>
                  <a:ext uri="{FF2B5EF4-FFF2-40B4-BE49-F238E27FC236}">
                    <a16:creationId xmlns:a16="http://schemas.microsoft.com/office/drawing/2014/main" id="{947E7267-7EF0-19C2-B1E4-02D0B1685436}"/>
                  </a:ext>
                </a:extLst>
              </p:cNvPr>
              <p:cNvPicPr>
                <a:picLocks noChangeAspect="1"/>
              </p:cNvPicPr>
              <p:nvPr/>
            </p:nvPicPr>
            <p:blipFill rotWithShape="1">
              <a:blip r:embed="rId7"/>
              <a:srcRect r="63371"/>
              <a:stretch/>
            </p:blipFill>
            <p:spPr>
              <a:xfrm>
                <a:off x="2198466" y="3157775"/>
                <a:ext cx="851415" cy="323894"/>
              </a:xfrm>
              <a:prstGeom prst="rect">
                <a:avLst/>
              </a:prstGeom>
            </p:spPr>
          </p:pic>
          <p:pic>
            <p:nvPicPr>
              <p:cNvPr id="13" name="Picture 12">
                <a:extLst>
                  <a:ext uri="{FF2B5EF4-FFF2-40B4-BE49-F238E27FC236}">
                    <a16:creationId xmlns:a16="http://schemas.microsoft.com/office/drawing/2014/main" id="{46FC23BB-2C02-D716-F82B-7538BEE4458C}"/>
                  </a:ext>
                </a:extLst>
              </p:cNvPr>
              <p:cNvPicPr>
                <a:picLocks noChangeAspect="1"/>
              </p:cNvPicPr>
              <p:nvPr/>
            </p:nvPicPr>
            <p:blipFill rotWithShape="1">
              <a:blip r:embed="rId8"/>
              <a:srcRect l="1" t="19178" r="60823" b="4506"/>
              <a:stretch/>
            </p:blipFill>
            <p:spPr>
              <a:xfrm>
                <a:off x="2557428" y="2169491"/>
                <a:ext cx="1149471" cy="276264"/>
              </a:xfrm>
              <a:prstGeom prst="rect">
                <a:avLst/>
              </a:prstGeom>
            </p:spPr>
          </p:pic>
          <p:sp>
            <p:nvSpPr>
              <p:cNvPr id="14" name="Rectangle 13">
                <a:extLst>
                  <a:ext uri="{FF2B5EF4-FFF2-40B4-BE49-F238E27FC236}">
                    <a16:creationId xmlns:a16="http://schemas.microsoft.com/office/drawing/2014/main" id="{26765730-50B1-3F7D-7555-A4BFC1D99D69}"/>
                  </a:ext>
                </a:extLst>
              </p:cNvPr>
              <p:cNvSpPr/>
              <p:nvPr/>
            </p:nvSpPr>
            <p:spPr>
              <a:xfrm>
                <a:off x="2611522" y="1432625"/>
                <a:ext cx="482198" cy="3334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A88C9BB2-4076-E793-43DD-9C2B6FAD73DD}"/>
                  </a:ext>
                </a:extLst>
              </p:cNvPr>
              <p:cNvSpPr/>
              <p:nvPr/>
            </p:nvSpPr>
            <p:spPr>
              <a:xfrm>
                <a:off x="2521045" y="1768780"/>
                <a:ext cx="482198" cy="33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04598C5C-7CD5-AFD8-5A09-CE4DCE9B2800}"/>
                  </a:ext>
                </a:extLst>
              </p:cNvPr>
              <p:cNvPicPr>
                <a:picLocks noChangeAspect="1"/>
              </p:cNvPicPr>
              <p:nvPr/>
            </p:nvPicPr>
            <p:blipFill rotWithShape="1">
              <a:blip r:embed="rId9"/>
              <a:srcRect r="33290" b="5796"/>
              <a:stretch/>
            </p:blipFill>
            <p:spPr>
              <a:xfrm>
                <a:off x="2149242" y="1094650"/>
                <a:ext cx="2135307" cy="314097"/>
              </a:xfrm>
              <a:prstGeom prst="rect">
                <a:avLst/>
              </a:prstGeom>
            </p:spPr>
          </p:pic>
        </p:grpSp>
        <p:pic>
          <p:nvPicPr>
            <p:cNvPr id="22" name="Picture 21">
              <a:extLst>
                <a:ext uri="{FF2B5EF4-FFF2-40B4-BE49-F238E27FC236}">
                  <a16:creationId xmlns:a16="http://schemas.microsoft.com/office/drawing/2014/main" id="{41DE01E3-F2F4-AEA0-E4D8-E5F367C206C1}"/>
                </a:ext>
              </a:extLst>
            </p:cNvPr>
            <p:cNvPicPr>
              <a:picLocks noChangeAspect="1"/>
            </p:cNvPicPr>
            <p:nvPr/>
          </p:nvPicPr>
          <p:blipFill rotWithShape="1">
            <a:blip r:embed="rId9"/>
            <a:srcRect l="65626" t="-8571" b="-1"/>
            <a:stretch/>
          </p:blipFill>
          <p:spPr>
            <a:xfrm>
              <a:off x="2087452" y="3267503"/>
              <a:ext cx="833007" cy="265263"/>
            </a:xfrm>
            <a:prstGeom prst="rect">
              <a:avLst/>
            </a:prstGeom>
          </p:spPr>
        </p:pic>
        <p:pic>
          <p:nvPicPr>
            <p:cNvPr id="23" name="Picture 22">
              <a:extLst>
                <a:ext uri="{FF2B5EF4-FFF2-40B4-BE49-F238E27FC236}">
                  <a16:creationId xmlns:a16="http://schemas.microsoft.com/office/drawing/2014/main" id="{9765CAAB-5DEC-56FF-0A95-CBE89879614F}"/>
                </a:ext>
              </a:extLst>
            </p:cNvPr>
            <p:cNvPicPr>
              <a:picLocks noChangeAspect="1"/>
            </p:cNvPicPr>
            <p:nvPr/>
          </p:nvPicPr>
          <p:blipFill rotWithShape="1">
            <a:blip r:embed="rId8"/>
            <a:srcRect l="38208" t="16470" r="-3971" b="-24520"/>
            <a:stretch/>
          </p:blipFill>
          <p:spPr>
            <a:xfrm>
              <a:off x="1907187" y="4103470"/>
              <a:ext cx="1460889" cy="286616"/>
            </a:xfrm>
            <a:prstGeom prst="rect">
              <a:avLst/>
            </a:prstGeom>
          </p:spPr>
        </p:pic>
      </p:grpSp>
      <p:cxnSp>
        <p:nvCxnSpPr>
          <p:cNvPr id="26" name="Connector: Curved 25">
            <a:extLst>
              <a:ext uri="{FF2B5EF4-FFF2-40B4-BE49-F238E27FC236}">
                <a16:creationId xmlns:a16="http://schemas.microsoft.com/office/drawing/2014/main" id="{B504707C-46F1-105C-9F49-EBC9F56AD3B6}"/>
              </a:ext>
            </a:extLst>
          </p:cNvPr>
          <p:cNvCxnSpPr>
            <a:cxnSpLocks/>
            <a:stCxn id="5" idx="3"/>
            <a:endCxn id="10" idx="1"/>
          </p:cNvCxnSpPr>
          <p:nvPr/>
        </p:nvCxnSpPr>
        <p:spPr>
          <a:xfrm flipV="1">
            <a:off x="2878341" y="4207292"/>
            <a:ext cx="760995" cy="1145065"/>
          </a:xfrm>
          <a:prstGeom prst="curvedConnector3">
            <a:avLst/>
          </a:prstGeom>
          <a:ln w="19050">
            <a:solidFill>
              <a:srgbClr val="71CDF4"/>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DF93FA72-6357-B8E3-67CC-21FEE802B2C1}"/>
              </a:ext>
            </a:extLst>
          </p:cNvPr>
          <p:cNvPicPr>
            <a:picLocks noChangeAspect="1"/>
          </p:cNvPicPr>
          <p:nvPr/>
        </p:nvPicPr>
        <p:blipFill rotWithShape="1">
          <a:blip r:embed="rId7"/>
          <a:srcRect l="39876"/>
          <a:stretch/>
        </p:blipFill>
        <p:spPr>
          <a:xfrm>
            <a:off x="1699897" y="4842553"/>
            <a:ext cx="1058088" cy="237340"/>
          </a:xfrm>
          <a:prstGeom prst="rect">
            <a:avLst/>
          </a:prstGeom>
        </p:spPr>
      </p:pic>
      <p:cxnSp>
        <p:nvCxnSpPr>
          <p:cNvPr id="29" name="Connector: Curved 28">
            <a:extLst>
              <a:ext uri="{FF2B5EF4-FFF2-40B4-BE49-F238E27FC236}">
                <a16:creationId xmlns:a16="http://schemas.microsoft.com/office/drawing/2014/main" id="{2AE18336-569D-C1A7-7279-1B77273776BB}"/>
              </a:ext>
            </a:extLst>
          </p:cNvPr>
          <p:cNvCxnSpPr>
            <a:cxnSpLocks/>
            <a:stCxn id="28" idx="3"/>
            <a:endCxn id="9" idx="1"/>
          </p:cNvCxnSpPr>
          <p:nvPr/>
        </p:nvCxnSpPr>
        <p:spPr>
          <a:xfrm flipV="1">
            <a:off x="2757985" y="3052750"/>
            <a:ext cx="881351" cy="1908473"/>
          </a:xfrm>
          <a:prstGeom prst="curvedConnector3">
            <a:avLst>
              <a:gd name="adj1" fmla="val 61701"/>
            </a:avLst>
          </a:prstGeom>
          <a:ln w="19050">
            <a:solidFill>
              <a:srgbClr val="DAAA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46CD5689-0464-33B7-F169-927BEC2DA1A0}"/>
              </a:ext>
            </a:extLst>
          </p:cNvPr>
          <p:cNvCxnSpPr>
            <a:cxnSpLocks/>
            <a:stCxn id="22" idx="3"/>
            <a:endCxn id="11" idx="1"/>
          </p:cNvCxnSpPr>
          <p:nvPr/>
        </p:nvCxnSpPr>
        <p:spPr>
          <a:xfrm>
            <a:off x="2920459" y="3400135"/>
            <a:ext cx="718877" cy="2068173"/>
          </a:xfrm>
          <a:prstGeom prst="curvedConnector3">
            <a:avLst>
              <a:gd name="adj1" fmla="val 50000"/>
            </a:avLst>
          </a:prstGeom>
          <a:ln w="19050">
            <a:solidFill>
              <a:srgbClr val="00558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9CACA7CE-3763-2CE2-16C8-AE5536BF8013}"/>
              </a:ext>
            </a:extLst>
          </p:cNvPr>
          <p:cNvCxnSpPr>
            <a:cxnSpLocks/>
            <a:endCxn id="11" idx="1"/>
          </p:cNvCxnSpPr>
          <p:nvPr/>
        </p:nvCxnSpPr>
        <p:spPr>
          <a:xfrm rot="16200000" flipH="1">
            <a:off x="2786882" y="4615853"/>
            <a:ext cx="1117339" cy="587570"/>
          </a:xfrm>
          <a:prstGeom prst="curvedConnector2">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83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E304-678C-1DE9-14C5-5E750B622BBA}"/>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D86B281F-C54E-36E8-A024-DCD4FE495A58}"/>
              </a:ext>
            </a:extLst>
          </p:cNvPr>
          <p:cNvPicPr>
            <a:picLocks noGrp="1" noChangeAspect="1"/>
          </p:cNvPicPr>
          <p:nvPr>
            <p:ph idx="1"/>
          </p:nvPr>
        </p:nvPicPr>
        <p:blipFill>
          <a:blip r:embed="rId3"/>
          <a:stretch>
            <a:fillRect/>
          </a:stretch>
        </p:blipFill>
        <p:spPr>
          <a:xfrm>
            <a:off x="224482" y="97436"/>
            <a:ext cx="11655223" cy="6515969"/>
          </a:xfrm>
        </p:spPr>
      </p:pic>
    </p:spTree>
    <p:extLst>
      <p:ext uri="{BB962C8B-B14F-4D97-AF65-F5344CB8AC3E}">
        <p14:creationId xmlns:p14="http://schemas.microsoft.com/office/powerpoint/2010/main" val="756545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752C11D-EB91-800A-CB9F-1CE87514121D}"/>
              </a:ext>
            </a:extLst>
          </p:cNvPr>
          <p:cNvSpPr>
            <a:spLocks noGrp="1"/>
          </p:cNvSpPr>
          <p:nvPr>
            <p:ph type="title"/>
          </p:nvPr>
        </p:nvSpPr>
        <p:spPr>
          <a:xfrm>
            <a:off x="1371597" y="348865"/>
            <a:ext cx="10044023" cy="877729"/>
          </a:xfrm>
        </p:spPr>
        <p:txBody>
          <a:bodyPr anchor="ctr">
            <a:normAutofit/>
          </a:bodyPr>
          <a:lstStyle/>
          <a:p>
            <a:r>
              <a:rPr lang="en-GB" sz="4000" dirty="0">
                <a:solidFill>
                  <a:srgbClr val="FFFFFF"/>
                </a:solidFill>
              </a:rPr>
              <a:t>Suggested way forward</a:t>
            </a:r>
          </a:p>
        </p:txBody>
      </p:sp>
      <p:graphicFrame>
        <p:nvGraphicFramePr>
          <p:cNvPr id="5" name="Content Placeholder 2">
            <a:extLst>
              <a:ext uri="{FF2B5EF4-FFF2-40B4-BE49-F238E27FC236}">
                <a16:creationId xmlns:a16="http://schemas.microsoft.com/office/drawing/2014/main" id="{AEA8A08A-0B0D-B869-16B6-42D88FDE5048}"/>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9866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A501-38EF-3355-7DD8-4F055C1A4F33}"/>
              </a:ext>
            </a:extLst>
          </p:cNvPr>
          <p:cNvSpPr>
            <a:spLocks noGrp="1"/>
          </p:cNvSpPr>
          <p:nvPr>
            <p:ph type="title"/>
          </p:nvPr>
        </p:nvSpPr>
        <p:spPr/>
        <p:txBody>
          <a:bodyPr/>
          <a:lstStyle/>
          <a:p>
            <a:r>
              <a:rPr lang="en-GB" dirty="0">
                <a:solidFill>
                  <a:schemeClr val="accent1"/>
                </a:solidFill>
              </a:rPr>
              <a:t>Group milestones</a:t>
            </a:r>
          </a:p>
        </p:txBody>
      </p:sp>
      <p:sp>
        <p:nvSpPr>
          <p:cNvPr id="3" name="Content Placeholder 2">
            <a:extLst>
              <a:ext uri="{FF2B5EF4-FFF2-40B4-BE49-F238E27FC236}">
                <a16:creationId xmlns:a16="http://schemas.microsoft.com/office/drawing/2014/main" id="{B6E2A00B-2C6E-C5EE-26FD-A8BE2787C819}"/>
              </a:ext>
            </a:extLst>
          </p:cNvPr>
          <p:cNvSpPr>
            <a:spLocks noGrp="1"/>
          </p:cNvSpPr>
          <p:nvPr>
            <p:ph idx="1"/>
          </p:nvPr>
        </p:nvSpPr>
        <p:spPr/>
        <p:txBody>
          <a:bodyPr>
            <a:normAutofit/>
          </a:bodyPr>
          <a:lstStyle/>
          <a:p>
            <a:pPr marL="0" indent="0">
              <a:buNone/>
            </a:pPr>
            <a:r>
              <a:rPr lang="en-GB" sz="3200" dirty="0"/>
              <a:t>Significant staff and stakeholder engagement – thank you as Governors for your time, energy and input into:</a:t>
            </a:r>
          </a:p>
          <a:p>
            <a:r>
              <a:rPr lang="en-GB" sz="3200" dirty="0"/>
              <a:t>New vision statement: </a:t>
            </a:r>
          </a:p>
          <a:p>
            <a:pPr marL="0" indent="0">
              <a:buNone/>
            </a:pPr>
            <a:r>
              <a:rPr lang="en-GB" sz="3200" dirty="0"/>
              <a:t>	United by Compassion, Driving for Excellence</a:t>
            </a:r>
          </a:p>
          <a:p>
            <a:r>
              <a:rPr lang="en-GB" sz="3200" dirty="0"/>
              <a:t>New set of values: </a:t>
            </a:r>
          </a:p>
          <a:p>
            <a:pPr marL="0" indent="0">
              <a:buNone/>
            </a:pPr>
            <a:r>
              <a:rPr lang="en-GB" sz="3200" dirty="0"/>
              <a:t>	Compassion, Honesty, Respect and Teamwork</a:t>
            </a:r>
          </a:p>
          <a:p>
            <a:r>
              <a:rPr lang="en-GB" sz="3200" dirty="0"/>
              <a:t>Ambitious Strategic Framework, based on reducing health inequalities and improving outcomes</a:t>
            </a:r>
          </a:p>
        </p:txBody>
      </p:sp>
    </p:spTree>
    <p:extLst>
      <p:ext uri="{BB962C8B-B14F-4D97-AF65-F5344CB8AC3E}">
        <p14:creationId xmlns:p14="http://schemas.microsoft.com/office/powerpoint/2010/main" val="3774032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4000" b="1" dirty="0">
                <a:solidFill>
                  <a:srgbClr val="005EB8"/>
                </a:solidFill>
                <a:cs typeface="Arial" panose="020B0604020202020204" pitchFamily="34" charset="0"/>
              </a:rPr>
              <a:t>Governor elections</a:t>
            </a:r>
          </a:p>
        </p:txBody>
      </p:sp>
      <p:sp>
        <p:nvSpPr>
          <p:cNvPr id="3" name="Content Placeholder 2"/>
          <p:cNvSpPr>
            <a:spLocks noGrp="1"/>
          </p:cNvSpPr>
          <p:nvPr>
            <p:ph idx="1"/>
          </p:nvPr>
        </p:nvSpPr>
        <p:spPr>
          <a:xfrm>
            <a:off x="756006" y="3781586"/>
            <a:ext cx="5339993" cy="893156"/>
          </a:xfrm>
        </p:spPr>
        <p:txBody>
          <a:bodyPr>
            <a:noAutofit/>
          </a:bodyPr>
          <a:lstStyle/>
          <a:p>
            <a:pPr marL="0" indent="0">
              <a:lnSpc>
                <a:spcPct val="80000"/>
              </a:lnSpc>
              <a:spcBef>
                <a:spcPts val="0"/>
              </a:spcBef>
              <a:buNone/>
            </a:pPr>
            <a:r>
              <a:rPr lang="en-GB" dirty="0">
                <a:solidFill>
                  <a:schemeClr val="tx1"/>
                </a:solidFill>
                <a:latin typeface="Arial" panose="020B0604020202020204" pitchFamily="34" charset="0"/>
                <a:cs typeface="Arial" panose="020B0604020202020204" pitchFamily="34" charset="0"/>
              </a:rPr>
              <a:t>Alison Hurley</a:t>
            </a:r>
          </a:p>
          <a:p>
            <a:pPr marL="0" indent="0">
              <a:lnSpc>
                <a:spcPct val="80000"/>
              </a:lnSpc>
              <a:spcBef>
                <a:spcPts val="0"/>
              </a:spcBef>
              <a:buNone/>
            </a:pPr>
            <a:r>
              <a:rPr lang="en-GB" dirty="0">
                <a:solidFill>
                  <a:schemeClr val="tx1"/>
                </a:solidFill>
                <a:latin typeface="Arial" panose="020B0604020202020204" pitchFamily="34" charset="0"/>
                <a:cs typeface="Arial" panose="020B0604020202020204" pitchFamily="34" charset="0"/>
              </a:rPr>
              <a:t>Deputy Director of Assurance </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552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C89DD2-199F-65B4-F5B6-D2D81B1E8FBD}"/>
              </a:ext>
            </a:extLst>
          </p:cNvPr>
          <p:cNvSpPr/>
          <p:nvPr/>
        </p:nvSpPr>
        <p:spPr>
          <a:xfrm>
            <a:off x="0" y="0"/>
            <a:ext cx="12192000" cy="2457451"/>
          </a:xfrm>
          <a:custGeom>
            <a:avLst/>
            <a:gdLst>
              <a:gd name="connsiteX0" fmla="*/ 0 w 12192000"/>
              <a:gd name="connsiteY0" fmla="*/ 0 h 2582164"/>
              <a:gd name="connsiteX1" fmla="*/ 12192000 w 12192000"/>
              <a:gd name="connsiteY1" fmla="*/ 0 h 2582164"/>
              <a:gd name="connsiteX2" fmla="*/ 12192000 w 12192000"/>
              <a:gd name="connsiteY2" fmla="*/ 986976 h 2582164"/>
              <a:gd name="connsiteX3" fmla="*/ 11761846 w 12192000"/>
              <a:gd name="connsiteY3" fmla="*/ 948690 h 2582164"/>
              <a:gd name="connsiteX4" fmla="*/ 3116261 w 12192000"/>
              <a:gd name="connsiteY4" fmla="*/ 2547531 h 2582164"/>
              <a:gd name="connsiteX5" fmla="*/ 356325 w 12192000"/>
              <a:gd name="connsiteY5" fmla="*/ 1709919 h 2582164"/>
              <a:gd name="connsiteX6" fmla="*/ 0 w 12192000"/>
              <a:gd name="connsiteY6" fmla="*/ 1539888 h 2582164"/>
              <a:gd name="connsiteX7" fmla="*/ 0 w 12192000"/>
              <a:gd name="connsiteY7" fmla="*/ 0 h 258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82164">
                <a:moveTo>
                  <a:pt x="0" y="0"/>
                </a:moveTo>
                <a:lnTo>
                  <a:pt x="12192000" y="0"/>
                </a:lnTo>
                <a:lnTo>
                  <a:pt x="12192000" y="986976"/>
                </a:lnTo>
                <a:lnTo>
                  <a:pt x="11761846" y="948690"/>
                </a:lnTo>
                <a:cubicBezTo>
                  <a:pt x="7338856" y="630326"/>
                  <a:pt x="6168518" y="2885539"/>
                  <a:pt x="3116261" y="2547531"/>
                </a:cubicBezTo>
                <a:cubicBezTo>
                  <a:pt x="2344335" y="2462046"/>
                  <a:pt x="1452042" y="2210702"/>
                  <a:pt x="356325" y="1709919"/>
                </a:cubicBezTo>
                <a:lnTo>
                  <a:pt x="0" y="1539888"/>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5C6BB42-C69A-7686-0DA9-C0F51EB63725}"/>
              </a:ext>
            </a:extLst>
          </p:cNvPr>
          <p:cNvSpPr>
            <a:spLocks noGrp="1"/>
          </p:cNvSpPr>
          <p:nvPr>
            <p:ph type="title"/>
          </p:nvPr>
        </p:nvSpPr>
        <p:spPr>
          <a:xfrm>
            <a:off x="1053958" y="651670"/>
            <a:ext cx="5634518" cy="1136034"/>
          </a:xfrm>
        </p:spPr>
        <p:txBody>
          <a:bodyPr>
            <a:normAutofit/>
          </a:bodyPr>
          <a:lstStyle/>
          <a:p>
            <a:r>
              <a:rPr lang="en-GB" sz="4800" b="1" dirty="0">
                <a:solidFill>
                  <a:schemeClr val="accent1"/>
                </a:solidFill>
              </a:rPr>
              <a:t>Seats for Election</a:t>
            </a:r>
          </a:p>
        </p:txBody>
      </p:sp>
      <p:sp>
        <p:nvSpPr>
          <p:cNvPr id="3" name="Content Placeholder 2">
            <a:extLst>
              <a:ext uri="{FF2B5EF4-FFF2-40B4-BE49-F238E27FC236}">
                <a16:creationId xmlns:a16="http://schemas.microsoft.com/office/drawing/2014/main" id="{84797574-3AAC-E2D0-AD35-A5DD52776E0F}"/>
              </a:ext>
            </a:extLst>
          </p:cNvPr>
          <p:cNvSpPr>
            <a:spLocks noGrp="1"/>
          </p:cNvSpPr>
          <p:nvPr>
            <p:ph idx="1"/>
          </p:nvPr>
        </p:nvSpPr>
        <p:spPr>
          <a:xfrm>
            <a:off x="1140431" y="2822576"/>
            <a:ext cx="9958847" cy="3557676"/>
          </a:xfrm>
        </p:spPr>
        <p:txBody>
          <a:bodyPr>
            <a:normAutofit fontScale="47500" lnSpcReduction="20000"/>
          </a:bodyPr>
          <a:lstStyle/>
          <a:p>
            <a:pPr marL="0" indent="0">
              <a:buNone/>
            </a:pPr>
            <a:r>
              <a:rPr lang="en-GB" sz="5800" dirty="0">
                <a:solidFill>
                  <a:schemeClr val="bg1"/>
                </a:solidFill>
              </a:rPr>
              <a:t>Constituencies and Number of Seats Available:</a:t>
            </a:r>
          </a:p>
          <a:p>
            <a:pPr marL="0" indent="0">
              <a:buNone/>
            </a:pPr>
            <a:endParaRPr lang="en-GB" sz="5800" dirty="0">
              <a:solidFill>
                <a:schemeClr val="bg1"/>
              </a:solidFill>
            </a:endParaRPr>
          </a:p>
          <a:p>
            <a:pPr>
              <a:spcAft>
                <a:spcPts val="600"/>
              </a:spcAft>
            </a:pPr>
            <a:r>
              <a:rPr lang="en-GB" sz="5800" dirty="0">
                <a:solidFill>
                  <a:schemeClr val="bg1"/>
                </a:solidFill>
              </a:rPr>
              <a:t>East and West Lindsey		1 seat</a:t>
            </a:r>
          </a:p>
          <a:p>
            <a:pPr>
              <a:spcAft>
                <a:spcPts val="600"/>
              </a:spcAft>
            </a:pPr>
            <a:r>
              <a:rPr lang="en-GB" sz="5800" dirty="0">
                <a:solidFill>
                  <a:schemeClr val="bg1"/>
                </a:solidFill>
              </a:rPr>
              <a:t>Goole and Howdenshire		3 seats</a:t>
            </a:r>
          </a:p>
          <a:p>
            <a:pPr>
              <a:spcAft>
                <a:spcPts val="600"/>
              </a:spcAft>
            </a:pPr>
            <a:r>
              <a:rPr lang="en-GB" sz="5800" dirty="0">
                <a:solidFill>
                  <a:schemeClr val="bg1"/>
                </a:solidFill>
              </a:rPr>
              <a:t>North East Lincolnshire		1 seat</a:t>
            </a:r>
          </a:p>
          <a:p>
            <a:pPr>
              <a:spcAft>
                <a:spcPts val="600"/>
              </a:spcAft>
            </a:pPr>
            <a:r>
              <a:rPr lang="en-GB" sz="5800" dirty="0">
                <a:solidFill>
                  <a:schemeClr val="bg1"/>
                </a:solidFill>
              </a:rPr>
              <a:t>North Lincolnshire			2 seats</a:t>
            </a:r>
          </a:p>
          <a:p>
            <a:pPr>
              <a:spcAft>
                <a:spcPts val="600"/>
              </a:spcAft>
            </a:pPr>
            <a:r>
              <a:rPr lang="en-GB" sz="5800" dirty="0">
                <a:solidFill>
                  <a:schemeClr val="bg1"/>
                </a:solidFill>
              </a:rPr>
              <a:t>Staff					2 seats</a:t>
            </a:r>
            <a:r>
              <a:rPr lang="en-GB" sz="5100" dirty="0">
                <a:solidFill>
                  <a:schemeClr val="bg1"/>
                </a:solidFill>
              </a:rPr>
              <a:t>	</a:t>
            </a:r>
            <a:r>
              <a:rPr lang="en-GB" sz="3600" dirty="0">
                <a:solidFill>
                  <a:schemeClr val="bg1"/>
                </a:solidFill>
              </a:rPr>
              <a:t>			</a:t>
            </a:r>
            <a:endParaRPr lang="en-GB" sz="4400" dirty="0">
              <a:solidFill>
                <a:schemeClr val="bg1"/>
              </a:solidFill>
            </a:endParaRPr>
          </a:p>
        </p:txBody>
      </p:sp>
    </p:spTree>
    <p:extLst>
      <p:ext uri="{BB962C8B-B14F-4D97-AF65-F5344CB8AC3E}">
        <p14:creationId xmlns:p14="http://schemas.microsoft.com/office/powerpoint/2010/main" val="162593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2457451"/>
          </a:xfrm>
          <a:custGeom>
            <a:avLst/>
            <a:gdLst>
              <a:gd name="connsiteX0" fmla="*/ 0 w 12192000"/>
              <a:gd name="connsiteY0" fmla="*/ 0 h 2582164"/>
              <a:gd name="connsiteX1" fmla="*/ 12192000 w 12192000"/>
              <a:gd name="connsiteY1" fmla="*/ 0 h 2582164"/>
              <a:gd name="connsiteX2" fmla="*/ 12192000 w 12192000"/>
              <a:gd name="connsiteY2" fmla="*/ 986976 h 2582164"/>
              <a:gd name="connsiteX3" fmla="*/ 11761846 w 12192000"/>
              <a:gd name="connsiteY3" fmla="*/ 948690 h 2582164"/>
              <a:gd name="connsiteX4" fmla="*/ 3116261 w 12192000"/>
              <a:gd name="connsiteY4" fmla="*/ 2547531 h 2582164"/>
              <a:gd name="connsiteX5" fmla="*/ 356325 w 12192000"/>
              <a:gd name="connsiteY5" fmla="*/ 1709919 h 2582164"/>
              <a:gd name="connsiteX6" fmla="*/ 0 w 12192000"/>
              <a:gd name="connsiteY6" fmla="*/ 1539888 h 2582164"/>
              <a:gd name="connsiteX7" fmla="*/ 0 w 12192000"/>
              <a:gd name="connsiteY7" fmla="*/ 0 h 258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82164">
                <a:moveTo>
                  <a:pt x="0" y="0"/>
                </a:moveTo>
                <a:lnTo>
                  <a:pt x="12192000" y="0"/>
                </a:lnTo>
                <a:lnTo>
                  <a:pt x="12192000" y="986976"/>
                </a:lnTo>
                <a:lnTo>
                  <a:pt x="11761846" y="948690"/>
                </a:lnTo>
                <a:cubicBezTo>
                  <a:pt x="7338856" y="630326"/>
                  <a:pt x="6168518" y="2885539"/>
                  <a:pt x="3116261" y="2547531"/>
                </a:cubicBezTo>
                <a:cubicBezTo>
                  <a:pt x="2344335" y="2462046"/>
                  <a:pt x="1452042" y="2210702"/>
                  <a:pt x="356325" y="1709919"/>
                </a:cubicBezTo>
                <a:lnTo>
                  <a:pt x="0" y="1539888"/>
                </a:lnTo>
                <a:lnTo>
                  <a:pt x="0" y="0"/>
                </a:lnTo>
                <a:close/>
              </a:path>
            </a:pathLst>
          </a:cu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Content Placeholder 2"/>
          <p:cNvSpPr>
            <a:spLocks noGrp="1"/>
          </p:cNvSpPr>
          <p:nvPr>
            <p:ph idx="1"/>
          </p:nvPr>
        </p:nvSpPr>
        <p:spPr>
          <a:xfrm>
            <a:off x="3795851" y="2294671"/>
            <a:ext cx="8066314" cy="3953168"/>
          </a:xfrm>
        </p:spPr>
        <p:txBody>
          <a:bodyPr>
            <a:noAutofit/>
          </a:bodyPr>
          <a:lstStyle/>
          <a:p>
            <a:pPr marL="0" indent="0">
              <a:lnSpc>
                <a:spcPct val="130000"/>
              </a:lnSpc>
              <a:spcBef>
                <a:spcPts val="0"/>
              </a:spcBef>
              <a:buNone/>
            </a:pPr>
            <a:r>
              <a:rPr lang="en-GB" kern="100" dirty="0">
                <a:solidFill>
                  <a:srgbClr val="005EB8"/>
                </a:solidFill>
                <a:latin typeface="Arial" panose="020B0604020202020204" pitchFamily="34" charset="0"/>
                <a:ea typeface="Calibri" panose="020F0502020204030204" pitchFamily="34" charset="0"/>
                <a:cs typeface="Times New Roman" panose="02020603050405020304" pitchFamily="18" charset="0"/>
              </a:rPr>
              <a:t>			      </a:t>
            </a:r>
            <a:endParaRPr lang="en-GB" sz="3200" b="1" u="sng" kern="100" dirty="0">
              <a:solidFill>
                <a:srgbClr val="005EB8"/>
              </a:solidFill>
              <a:latin typeface="Arial" panose="020B0604020202020204" pitchFamily="34" charset="0"/>
              <a:ea typeface="Calibri" panose="020F0502020204030204" pitchFamily="34" charset="0"/>
              <a:cs typeface="Times New Roman" panose="02020603050405020304" pitchFamily="18" charset="0"/>
            </a:endParaRPr>
          </a:p>
          <a:p>
            <a:pPr>
              <a:lnSpc>
                <a:spcPct val="130000"/>
              </a:lnSpc>
              <a:spcBef>
                <a:spcPts val="0"/>
              </a:spcBef>
            </a:pPr>
            <a:r>
              <a:rPr lang="en-GB" sz="2400" kern="100" dirty="0">
                <a:latin typeface="Arial" panose="020B0604020202020204" pitchFamily="34" charset="0"/>
                <a:cs typeface="Times New Roman" panose="02020603050405020304" pitchFamily="18" charset="0"/>
              </a:rPr>
              <a:t>Notice of Election			5</a:t>
            </a:r>
            <a:r>
              <a:rPr lang="en-GB" sz="2400" kern="100" baseline="30000" dirty="0">
                <a:latin typeface="Arial" panose="020B0604020202020204" pitchFamily="34" charset="0"/>
                <a:cs typeface="Times New Roman" panose="02020603050405020304" pitchFamily="18" charset="0"/>
              </a:rPr>
              <a:t>th</a:t>
            </a:r>
            <a:r>
              <a:rPr lang="en-GB" sz="2400" kern="100" dirty="0">
                <a:latin typeface="Arial" panose="020B0604020202020204" pitchFamily="34" charset="0"/>
                <a:cs typeface="Times New Roman" panose="02020603050405020304" pitchFamily="18" charset="0"/>
              </a:rPr>
              <a:t> September 2024</a:t>
            </a:r>
          </a:p>
          <a:p>
            <a:pPr>
              <a:lnSpc>
                <a:spcPct val="130000"/>
              </a:lnSpc>
              <a:spcBef>
                <a:spcPts val="0"/>
              </a:spcBef>
            </a:pPr>
            <a:r>
              <a:rPr lang="en-GB" sz="2400" kern="100" dirty="0">
                <a:latin typeface="Arial" panose="020B0604020202020204" pitchFamily="34" charset="0"/>
                <a:cs typeface="Times New Roman" panose="02020603050405020304" pitchFamily="18" charset="0"/>
              </a:rPr>
              <a:t>Close of Nominations		27</a:t>
            </a:r>
            <a:r>
              <a:rPr lang="en-GB" sz="2400" kern="100" baseline="30000" dirty="0">
                <a:latin typeface="Arial" panose="020B0604020202020204" pitchFamily="34" charset="0"/>
                <a:cs typeface="Times New Roman" panose="02020603050405020304" pitchFamily="18" charset="0"/>
              </a:rPr>
              <a:t>th</a:t>
            </a:r>
            <a:r>
              <a:rPr lang="en-GB" sz="2400" kern="100" dirty="0">
                <a:latin typeface="Arial" panose="020B0604020202020204" pitchFamily="34" charset="0"/>
                <a:cs typeface="Times New Roman" panose="02020603050405020304" pitchFamily="18" charset="0"/>
              </a:rPr>
              <a:t> September 2024</a:t>
            </a:r>
          </a:p>
          <a:p>
            <a:pPr>
              <a:lnSpc>
                <a:spcPct val="130000"/>
              </a:lnSpc>
              <a:spcBef>
                <a:spcPts val="0"/>
              </a:spcBef>
            </a:pPr>
            <a:r>
              <a:rPr lang="en-GB" sz="2400" kern="100" dirty="0">
                <a:latin typeface="Arial" panose="020B0604020202020204" pitchFamily="34" charset="0"/>
                <a:cs typeface="Times New Roman" panose="02020603050405020304" pitchFamily="18" charset="0"/>
              </a:rPr>
              <a:t>Last date for Withdrawal		2</a:t>
            </a:r>
            <a:r>
              <a:rPr lang="en-GB" sz="2400" kern="100" baseline="30000" dirty="0">
                <a:latin typeface="Arial" panose="020B0604020202020204" pitchFamily="34" charset="0"/>
                <a:cs typeface="Times New Roman" panose="02020603050405020304" pitchFamily="18" charset="0"/>
              </a:rPr>
              <a:t>nd</a:t>
            </a:r>
            <a:r>
              <a:rPr lang="en-GB" sz="2400" kern="100" dirty="0">
                <a:latin typeface="Arial" panose="020B0604020202020204" pitchFamily="34" charset="0"/>
                <a:cs typeface="Times New Roman" panose="02020603050405020304" pitchFamily="18" charset="0"/>
              </a:rPr>
              <a:t> October 2024</a:t>
            </a:r>
          </a:p>
          <a:p>
            <a:pPr>
              <a:lnSpc>
                <a:spcPct val="130000"/>
              </a:lnSpc>
              <a:spcBef>
                <a:spcPts val="0"/>
              </a:spcBef>
            </a:pPr>
            <a:r>
              <a:rPr lang="en-GB" sz="2400" kern="100" dirty="0">
                <a:latin typeface="Arial" panose="020B0604020202020204" pitchFamily="34" charset="0"/>
                <a:cs typeface="Times New Roman" panose="02020603050405020304" pitchFamily="18" charset="0"/>
              </a:rPr>
              <a:t>Ballot starts				18</a:t>
            </a:r>
            <a:r>
              <a:rPr lang="en-GB" sz="2400" kern="100" baseline="30000" dirty="0">
                <a:latin typeface="Arial" panose="020B0604020202020204" pitchFamily="34" charset="0"/>
                <a:cs typeface="Times New Roman" panose="02020603050405020304" pitchFamily="18" charset="0"/>
              </a:rPr>
              <a:t>th</a:t>
            </a:r>
            <a:r>
              <a:rPr lang="en-GB" sz="2400" kern="100" dirty="0">
                <a:latin typeface="Arial" panose="020B0604020202020204" pitchFamily="34" charset="0"/>
                <a:cs typeface="Times New Roman" panose="02020603050405020304" pitchFamily="18" charset="0"/>
              </a:rPr>
              <a:t> October 2024</a:t>
            </a:r>
          </a:p>
          <a:p>
            <a:pPr>
              <a:lnSpc>
                <a:spcPct val="130000"/>
              </a:lnSpc>
              <a:spcBef>
                <a:spcPts val="0"/>
              </a:spcBef>
            </a:pPr>
            <a:r>
              <a:rPr lang="en-GB" sz="2400" kern="100" dirty="0">
                <a:latin typeface="Arial" panose="020B0604020202020204" pitchFamily="34" charset="0"/>
                <a:cs typeface="Times New Roman" panose="02020603050405020304" pitchFamily="18" charset="0"/>
              </a:rPr>
              <a:t>Close of Ballot 5pm		13</a:t>
            </a:r>
            <a:r>
              <a:rPr lang="en-GB" sz="2400" kern="100" baseline="30000" dirty="0">
                <a:latin typeface="Arial" panose="020B0604020202020204" pitchFamily="34" charset="0"/>
                <a:cs typeface="Times New Roman" panose="02020603050405020304" pitchFamily="18" charset="0"/>
              </a:rPr>
              <a:t>th</a:t>
            </a:r>
            <a:r>
              <a:rPr lang="en-GB" sz="2400" kern="100" dirty="0">
                <a:latin typeface="Arial" panose="020B0604020202020204" pitchFamily="34" charset="0"/>
                <a:cs typeface="Times New Roman" panose="02020603050405020304" pitchFamily="18" charset="0"/>
              </a:rPr>
              <a:t> November 2024</a:t>
            </a:r>
          </a:p>
          <a:p>
            <a:pPr>
              <a:lnSpc>
                <a:spcPct val="130000"/>
              </a:lnSpc>
              <a:spcBef>
                <a:spcPts val="0"/>
              </a:spcBef>
            </a:pPr>
            <a:r>
              <a:rPr lang="en-GB" sz="2400" kern="100" dirty="0">
                <a:latin typeface="Arial" panose="020B0604020202020204" pitchFamily="34" charset="0"/>
                <a:cs typeface="Times New Roman" panose="02020603050405020304" pitchFamily="18" charset="0"/>
              </a:rPr>
              <a:t>Declaration of Result		14</a:t>
            </a:r>
            <a:r>
              <a:rPr lang="en-GB" sz="2400" kern="100" baseline="30000" dirty="0">
                <a:latin typeface="Arial" panose="020B0604020202020204" pitchFamily="34" charset="0"/>
                <a:cs typeface="Times New Roman" panose="02020603050405020304" pitchFamily="18" charset="0"/>
              </a:rPr>
              <a:t>th</a:t>
            </a:r>
            <a:r>
              <a:rPr lang="en-GB" sz="2400" kern="100" dirty="0">
                <a:latin typeface="Arial" panose="020B0604020202020204" pitchFamily="34" charset="0"/>
                <a:cs typeface="Times New Roman" panose="02020603050405020304" pitchFamily="18" charset="0"/>
              </a:rPr>
              <a:t> November 2024</a:t>
            </a:r>
            <a:endParaRPr lang="en-GB" sz="2400" dirty="0">
              <a:latin typeface="Arial" panose="020B0604020202020204" pitchFamily="34" charset="0"/>
              <a:cs typeface="Arial" panose="020B0604020202020204" pitchFamily="34" charset="0"/>
            </a:endParaRPr>
          </a:p>
          <a:p>
            <a:pPr marL="0" indent="0">
              <a:lnSpc>
                <a:spcPct val="130000"/>
              </a:lnSpc>
              <a:spcBef>
                <a:spcPts val="0"/>
              </a:spcBef>
              <a:buNone/>
            </a:pPr>
            <a:endParaRPr lang="en-GB" sz="2000" dirty="0">
              <a:latin typeface="Arial" panose="020B0604020202020204" pitchFamily="34" charset="0"/>
              <a:cs typeface="Arial" panose="020B0604020202020204" pitchFamily="34" charset="0"/>
            </a:endParaRPr>
          </a:p>
        </p:txBody>
      </p:sp>
      <p:sp>
        <p:nvSpPr>
          <p:cNvPr id="6" name="Title 1"/>
          <p:cNvSpPr txBox="1">
            <a:spLocks/>
          </p:cNvSpPr>
          <p:nvPr/>
        </p:nvSpPr>
        <p:spPr>
          <a:xfrm>
            <a:off x="744671" y="268013"/>
            <a:ext cx="5978345" cy="17815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a:ea typeface="+mj-ea"/>
                <a:cs typeface="Arial" panose="020B0604020202020204" pitchFamily="34" charset="0"/>
              </a:rPr>
              <a:t>Elections Timetable</a:t>
            </a:r>
          </a:p>
        </p:txBody>
      </p:sp>
      <p:pic>
        <p:nvPicPr>
          <p:cNvPr id="7" name="Picture 6">
            <a:extLst>
              <a:ext uri="{FF2B5EF4-FFF2-40B4-BE49-F238E27FC236}">
                <a16:creationId xmlns:a16="http://schemas.microsoft.com/office/drawing/2014/main" id="{C20FC2F6-CD6A-EF64-6C09-F64A21539864}"/>
              </a:ext>
            </a:extLst>
          </p:cNvPr>
          <p:cNvPicPr>
            <a:picLocks noChangeAspect="1"/>
          </p:cNvPicPr>
          <p:nvPr/>
        </p:nvPicPr>
        <p:blipFill>
          <a:blip r:embed="rId3"/>
          <a:stretch>
            <a:fillRect/>
          </a:stretch>
        </p:blipFill>
        <p:spPr>
          <a:xfrm>
            <a:off x="467666" y="2616741"/>
            <a:ext cx="2824174" cy="3953168"/>
          </a:xfrm>
          <a:prstGeom prst="rect">
            <a:avLst/>
          </a:prstGeom>
        </p:spPr>
      </p:pic>
    </p:spTree>
    <p:extLst>
      <p:ext uri="{BB962C8B-B14F-4D97-AF65-F5344CB8AC3E}">
        <p14:creationId xmlns:p14="http://schemas.microsoft.com/office/powerpoint/2010/main" val="580457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3087"/>
        </a:solidFill>
        <a:effectLst/>
      </p:bgPr>
    </p:bg>
    <p:spTree>
      <p:nvGrpSpPr>
        <p:cNvPr id="1" name=""/>
        <p:cNvGrpSpPr/>
        <p:nvPr/>
      </p:nvGrpSpPr>
      <p:grpSpPr>
        <a:xfrm>
          <a:off x="0" y="0"/>
          <a:ext cx="0" cy="0"/>
          <a:chOff x="0" y="0"/>
          <a:chExt cx="0" cy="0"/>
        </a:xfrm>
      </p:grpSpPr>
      <p:sp>
        <p:nvSpPr>
          <p:cNvPr id="16" name="Freeform 15"/>
          <p:cNvSpPr/>
          <p:nvPr/>
        </p:nvSpPr>
        <p:spPr>
          <a:xfrm>
            <a:off x="0" y="1189701"/>
            <a:ext cx="12192000" cy="4245799"/>
          </a:xfrm>
          <a:custGeom>
            <a:avLst/>
            <a:gdLst>
              <a:gd name="connsiteX0" fmla="*/ 2032659 w 12192000"/>
              <a:gd name="connsiteY0" fmla="*/ 37 h 3759215"/>
              <a:gd name="connsiteX1" fmla="*/ 10247591 w 12192000"/>
              <a:gd name="connsiteY1" fmla="*/ 2315031 h 3759215"/>
              <a:gd name="connsiteX2" fmla="*/ 12109968 w 12192000"/>
              <a:gd name="connsiteY2" fmla="*/ 1199802 h 3759215"/>
              <a:gd name="connsiteX3" fmla="*/ 12192000 w 12192000"/>
              <a:gd name="connsiteY3" fmla="*/ 1128533 h 3759215"/>
              <a:gd name="connsiteX4" fmla="*/ 12192000 w 12192000"/>
              <a:gd name="connsiteY4" fmla="*/ 2228486 h 3759215"/>
              <a:gd name="connsiteX5" fmla="*/ 12183436 w 12192000"/>
              <a:gd name="connsiteY5" fmla="*/ 2236422 h 3759215"/>
              <a:gd name="connsiteX6" fmla="*/ 10402084 w 12192000"/>
              <a:gd name="connsiteY6" fmla="*/ 3430521 h 3759215"/>
              <a:gd name="connsiteX7" fmla="*/ 321223 w 12192000"/>
              <a:gd name="connsiteY7" fmla="*/ 3068350 h 3759215"/>
              <a:gd name="connsiteX8" fmla="*/ 0 w 12192000"/>
              <a:gd name="connsiteY8" fmla="*/ 3192859 h 3759215"/>
              <a:gd name="connsiteX9" fmla="*/ 0 w 12192000"/>
              <a:gd name="connsiteY9" fmla="*/ 319831 h 3759215"/>
              <a:gd name="connsiteX10" fmla="*/ 368867 w 12192000"/>
              <a:gd name="connsiteY10" fmla="*/ 214150 h 3759215"/>
              <a:gd name="connsiteX11" fmla="*/ 2032659 w 12192000"/>
              <a:gd name="connsiteY11" fmla="*/ 37 h 375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759215">
                <a:moveTo>
                  <a:pt x="2032659" y="37"/>
                </a:moveTo>
                <a:cubicBezTo>
                  <a:pt x="5631006" y="12535"/>
                  <a:pt x="7383351" y="3256507"/>
                  <a:pt x="10247591" y="2315031"/>
                </a:cubicBezTo>
                <a:cubicBezTo>
                  <a:pt x="10816743" y="2127949"/>
                  <a:pt x="11429799" y="1775604"/>
                  <a:pt x="12109968" y="1199802"/>
                </a:cubicBezTo>
                <a:lnTo>
                  <a:pt x="12192000" y="1128533"/>
                </a:lnTo>
                <a:lnTo>
                  <a:pt x="12192000" y="2228486"/>
                </a:lnTo>
                <a:lnTo>
                  <a:pt x="12183436" y="2236422"/>
                </a:lnTo>
                <a:cubicBezTo>
                  <a:pt x="11546142" y="2813276"/>
                  <a:pt x="10958593" y="3194016"/>
                  <a:pt x="10402084" y="3430521"/>
                </a:cubicBezTo>
                <a:cubicBezTo>
                  <a:pt x="7201378" y="4790755"/>
                  <a:pt x="5027387" y="1379940"/>
                  <a:pt x="321223" y="3068350"/>
                </a:cubicBezTo>
                <a:lnTo>
                  <a:pt x="0" y="3192859"/>
                </a:lnTo>
                <a:lnTo>
                  <a:pt x="0" y="319831"/>
                </a:lnTo>
                <a:lnTo>
                  <a:pt x="368867" y="214150"/>
                </a:lnTo>
                <a:cubicBezTo>
                  <a:pt x="966887" y="62415"/>
                  <a:pt x="1518610" y="-1748"/>
                  <a:pt x="2032659" y="37"/>
                </a:cubicBezTo>
                <a:close/>
              </a:path>
            </a:pathLst>
          </a:cu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Arial" panose="020B0604020202020204"/>
                <a:ea typeface="+mn-ea"/>
                <a:cs typeface="+mn-cs"/>
              </a:rPr>
              <a:t>Corporate Assurance Team</a:t>
            </a:r>
            <a:endParaRPr kumimoji="0" lang="en-GB" sz="36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mn-cs"/>
              </a:rPr>
              <a:t>03033 302852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mn-cs"/>
              </a:rPr>
              <a:t>Nlg-tr.foundationtrustoffice@nhs.net</a:t>
            </a:r>
          </a:p>
        </p:txBody>
      </p:sp>
      <p:sp>
        <p:nvSpPr>
          <p:cNvPr id="7" name="Content Placeholder 2"/>
          <p:cNvSpPr>
            <a:spLocks noGrp="1"/>
          </p:cNvSpPr>
          <p:nvPr>
            <p:ph idx="1"/>
          </p:nvPr>
        </p:nvSpPr>
        <p:spPr>
          <a:xfrm>
            <a:off x="838200" y="4889985"/>
            <a:ext cx="10515600" cy="3055399"/>
          </a:xfrm>
        </p:spPr>
        <p:txBody>
          <a:bodyPr anchor="ctr">
            <a:noAutofit/>
          </a:bodyPr>
          <a:lstStyle/>
          <a:p>
            <a:pPr marL="0" indent="0" algn="ctr">
              <a:spcBef>
                <a:spcPct val="0"/>
              </a:spcBef>
              <a:buNone/>
            </a:pPr>
            <a:r>
              <a:rPr lang="en-GB" dirty="0">
                <a:solidFill>
                  <a:schemeClr val="bg1"/>
                </a:solidFill>
                <a:latin typeface="+mj-lt"/>
                <a:ea typeface="+mj-ea"/>
                <a:cs typeface="+mj-cs"/>
              </a:rPr>
              <a:t>Compassion Honesty Respect Teamwork</a:t>
            </a:r>
          </a:p>
        </p:txBody>
      </p:sp>
      <p:sp>
        <p:nvSpPr>
          <p:cNvPr id="4" name="Title 1"/>
          <p:cNvSpPr txBox="1">
            <a:spLocks/>
          </p:cNvSpPr>
          <p:nvPr/>
        </p:nvSpPr>
        <p:spPr>
          <a:xfrm>
            <a:off x="2239766" y="482539"/>
            <a:ext cx="7287803" cy="112809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a:ea typeface="+mj-ea"/>
                <a:cs typeface="Arial" panose="020B0604020202020204" pitchFamily="34" charset="0"/>
              </a:rPr>
              <a:t>For further information please contact: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Arial" panose="020B0604020202020204"/>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a:ea typeface="+mj-ea"/>
                <a:cs typeface="Arial" panose="020B0604020202020204" pitchFamily="34" charset="0"/>
              </a:rPr>
              <a:t> </a:t>
            </a:r>
          </a:p>
        </p:txBody>
      </p:sp>
      <p:sp>
        <p:nvSpPr>
          <p:cNvPr id="5" name="Title 1"/>
          <p:cNvSpPr txBox="1">
            <a:spLocks/>
          </p:cNvSpPr>
          <p:nvPr/>
        </p:nvSpPr>
        <p:spPr>
          <a:xfrm>
            <a:off x="3054850" y="5435500"/>
            <a:ext cx="6373473" cy="944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panose="020B0604020202020204"/>
              <a:ea typeface="+mj-ea"/>
              <a:cs typeface="Arial" panose="020B0604020202020204" pitchFamily="34" charset="0"/>
            </a:endParaRPr>
          </a:p>
        </p:txBody>
      </p:sp>
    </p:spTree>
    <p:extLst>
      <p:ext uri="{BB962C8B-B14F-4D97-AF65-F5344CB8AC3E}">
        <p14:creationId xmlns:p14="http://schemas.microsoft.com/office/powerpoint/2010/main" val="12221934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4000" b="1" dirty="0">
                <a:solidFill>
                  <a:srgbClr val="005EB8"/>
                </a:solidFill>
                <a:cs typeface="Arial" panose="020B0604020202020204" pitchFamily="34" charset="0"/>
              </a:rPr>
              <a:t>Final thoughts</a:t>
            </a:r>
          </a:p>
        </p:txBody>
      </p:sp>
      <p:sp>
        <p:nvSpPr>
          <p:cNvPr id="3" name="Content Placeholder 2"/>
          <p:cNvSpPr>
            <a:spLocks noGrp="1"/>
          </p:cNvSpPr>
          <p:nvPr>
            <p:ph idx="1"/>
          </p:nvPr>
        </p:nvSpPr>
        <p:spPr>
          <a:xfrm>
            <a:off x="756006" y="3781586"/>
            <a:ext cx="5339993" cy="893156"/>
          </a:xfrm>
        </p:spPr>
        <p:txBody>
          <a:bodyPr>
            <a:noAutofit/>
          </a:bodyPr>
          <a:lstStyle/>
          <a:p>
            <a:pPr marL="0" indent="0">
              <a:lnSpc>
                <a:spcPct val="80000"/>
              </a:lnSpc>
              <a:spcBef>
                <a:spcPts val="0"/>
              </a:spcBef>
              <a:buNone/>
            </a:pPr>
            <a:r>
              <a:rPr lang="en-GB" dirty="0">
                <a:solidFill>
                  <a:schemeClr val="tx1"/>
                </a:solidFill>
                <a:latin typeface="Arial" panose="020B0604020202020204" pitchFamily="34" charset="0"/>
                <a:cs typeface="Arial" panose="020B0604020202020204" pitchFamily="34" charset="0"/>
              </a:rPr>
              <a:t>Sean Lyons</a:t>
            </a:r>
          </a:p>
          <a:p>
            <a:pPr marL="0" indent="0">
              <a:lnSpc>
                <a:spcPct val="80000"/>
              </a:lnSpc>
              <a:spcBef>
                <a:spcPts val="0"/>
              </a:spcBef>
              <a:buNone/>
            </a:pPr>
            <a:r>
              <a:rPr lang="en-GB" dirty="0">
                <a:solidFill>
                  <a:schemeClr val="tx1"/>
                </a:solidFill>
                <a:latin typeface="Arial" panose="020B0604020202020204" pitchFamily="34" charset="0"/>
                <a:cs typeface="Arial" panose="020B0604020202020204" pitchFamily="34" charset="0"/>
              </a:rPr>
              <a:t>Chair</a:t>
            </a:r>
          </a:p>
        </p:txBody>
      </p:sp>
      <p:pic>
        <p:nvPicPr>
          <p:cNvPr id="4" name="Picture 3">
            <a:extLst>
              <a:ext uri="{FF2B5EF4-FFF2-40B4-BE49-F238E27FC236}">
                <a16:creationId xmlns:a16="http://schemas.microsoft.com/office/drawing/2014/main" id="{BE87FC7A-16C9-D033-9EFC-6EAEA0D2F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3581" y="138947"/>
            <a:ext cx="3442129" cy="15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525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D62E1-C7B9-EA46-F130-7C2CA39ABB17}"/>
              </a:ext>
            </a:extLst>
          </p:cNvPr>
          <p:cNvSpPr>
            <a:spLocks noGrp="1"/>
          </p:cNvSpPr>
          <p:nvPr>
            <p:ph type="title"/>
          </p:nvPr>
        </p:nvSpPr>
        <p:spPr>
          <a:xfrm>
            <a:off x="838200" y="-635"/>
            <a:ext cx="10515600" cy="1325563"/>
          </a:xfrm>
        </p:spPr>
        <p:txBody>
          <a:bodyPr/>
          <a:lstStyle/>
          <a:p>
            <a:r>
              <a:rPr lang="en-GB" dirty="0">
                <a:solidFill>
                  <a:schemeClr val="accent1"/>
                </a:solidFill>
              </a:rPr>
              <a:t>Strategic framework</a:t>
            </a:r>
          </a:p>
        </p:txBody>
      </p:sp>
      <p:sp>
        <p:nvSpPr>
          <p:cNvPr id="4" name="Rectangle 3">
            <a:extLst>
              <a:ext uri="{FF2B5EF4-FFF2-40B4-BE49-F238E27FC236}">
                <a16:creationId xmlns:a16="http://schemas.microsoft.com/office/drawing/2014/main" id="{583D3F9E-4EFE-F1AB-D0ED-A3796A19F932}"/>
              </a:ext>
            </a:extLst>
          </p:cNvPr>
          <p:cNvSpPr/>
          <p:nvPr/>
        </p:nvSpPr>
        <p:spPr>
          <a:xfrm>
            <a:off x="9284982" y="259510"/>
            <a:ext cx="2907018" cy="136989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56AFC418-65B7-1FC4-E409-EA0669E7E50D}"/>
              </a:ext>
            </a:extLst>
          </p:cNvPr>
          <p:cNvGrpSpPr/>
          <p:nvPr/>
        </p:nvGrpSpPr>
        <p:grpSpPr>
          <a:xfrm>
            <a:off x="523283" y="2624027"/>
            <a:ext cx="1647827" cy="3426879"/>
            <a:chOff x="-6391" y="292358"/>
            <a:chExt cx="1377991" cy="3427381"/>
          </a:xfrm>
          <a:solidFill>
            <a:srgbClr val="330072"/>
          </a:solidFill>
        </p:grpSpPr>
        <p:sp>
          <p:nvSpPr>
            <p:cNvPr id="6" name="Rectangle 5">
              <a:extLst>
                <a:ext uri="{FF2B5EF4-FFF2-40B4-BE49-F238E27FC236}">
                  <a16:creationId xmlns:a16="http://schemas.microsoft.com/office/drawing/2014/main" id="{9DF0060D-13E0-B435-A953-A89953417AAF}"/>
                </a:ext>
              </a:extLst>
            </p:cNvPr>
            <p:cNvSpPr/>
            <p:nvPr/>
          </p:nvSpPr>
          <p:spPr>
            <a:xfrm>
              <a:off x="0" y="2253751"/>
              <a:ext cx="1371600" cy="1465988"/>
            </a:xfrm>
            <a:prstGeom prst="rect">
              <a:avLst/>
            </a:prstGeom>
            <a:grp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Calibri" panose="020F0502020204030204" pitchFamily="34" charset="0"/>
                </a:rPr>
                <a:t>To support and enable our population to live more years in good health.</a:t>
              </a:r>
              <a:endParaRPr kumimoji="0" lang="en-GB" sz="11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2F818B5-F603-4C2E-1786-1EC82EEA2A06}"/>
                </a:ext>
              </a:extLst>
            </p:cNvPr>
            <p:cNvSpPr/>
            <p:nvPr/>
          </p:nvSpPr>
          <p:spPr>
            <a:xfrm>
              <a:off x="-6391" y="292358"/>
              <a:ext cx="1371600" cy="1515798"/>
            </a:xfrm>
            <a:prstGeom prst="rect">
              <a:avLst/>
            </a:prstGeom>
            <a:grpFill/>
            <a:ln w="12700" cap="flat" cmpd="sng" algn="ctr">
              <a:solidFill>
                <a:srgbClr val="005EB8">
                  <a:shade val="15000"/>
                </a:srgbClr>
              </a:solidFill>
              <a:prstDash val="solid"/>
              <a:miter lim="800000"/>
            </a:ln>
            <a:effectLst/>
          </p:spPr>
          <p:txBody>
            <a:bodyPr wrap="square"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Calibri" panose="020F0502020204030204" pitchFamily="34" charset="0"/>
                </a:rPr>
                <a:t>To provide excellent care that meets our population’s diverse needs.</a:t>
              </a:r>
              <a:endParaRPr kumimoji="0" lang="en-GB" sz="11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AC7B320-B35A-EE2F-6540-F0FAE335F3C6}"/>
              </a:ext>
            </a:extLst>
          </p:cNvPr>
          <p:cNvGrpSpPr/>
          <p:nvPr/>
        </p:nvGrpSpPr>
        <p:grpSpPr>
          <a:xfrm>
            <a:off x="2242274" y="2354152"/>
            <a:ext cx="1373866" cy="3684270"/>
            <a:chOff x="0" y="0"/>
            <a:chExt cx="1210528" cy="3684270"/>
          </a:xfrm>
          <a:solidFill>
            <a:srgbClr val="003087"/>
          </a:solidFill>
        </p:grpSpPr>
        <p:sp>
          <p:nvSpPr>
            <p:cNvPr id="9" name="Rectangle 8">
              <a:extLst>
                <a:ext uri="{FF2B5EF4-FFF2-40B4-BE49-F238E27FC236}">
                  <a16:creationId xmlns:a16="http://schemas.microsoft.com/office/drawing/2014/main" id="{3EFC74C7-BB62-5EEA-E611-64CCF4C93D6F}"/>
                </a:ext>
              </a:extLst>
            </p:cNvPr>
            <p:cNvSpPr/>
            <p:nvPr/>
          </p:nvSpPr>
          <p:spPr>
            <a:xfrm>
              <a:off x="0" y="0"/>
              <a:ext cx="1201003" cy="645795"/>
            </a:xfrm>
            <a:prstGeom prst="rect">
              <a:avLst/>
            </a:prstGeom>
            <a:grpFill/>
            <a:ln w="12700" cap="flat" cmpd="sng" algn="ctr">
              <a:solidFill>
                <a:srgbClr val="005EB8">
                  <a:shade val="15000"/>
                </a:srgbClr>
              </a:solidFill>
              <a:prstDash val="solid"/>
              <a:miter lim="800000"/>
            </a:ln>
            <a:effectLst/>
          </p:spPr>
          <p:txBody>
            <a:bodyPr wrap="square"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Compassion </a:t>
              </a:r>
              <a:endParaRPr kumimoji="0" lang="en-GB" sz="12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F1954E34-B84D-11D7-1E44-860D1EA90023}"/>
                </a:ext>
              </a:extLst>
            </p:cNvPr>
            <p:cNvSpPr/>
            <p:nvPr/>
          </p:nvSpPr>
          <p:spPr>
            <a:xfrm>
              <a:off x="9525" y="981075"/>
              <a:ext cx="1201003" cy="645795"/>
            </a:xfrm>
            <a:prstGeom prst="rect">
              <a:avLst/>
            </a:prstGeom>
            <a:grpFill/>
            <a:ln w="12700" cap="flat" cmpd="sng" algn="ctr">
              <a:solidFill>
                <a:srgbClr val="005EB8">
                  <a:shade val="15000"/>
                </a:srgbClr>
              </a:solidFill>
              <a:prstDash val="solid"/>
              <a:miter lim="800000"/>
            </a:ln>
            <a:effectLst/>
          </p:spPr>
          <p:txBody>
            <a:bodyPr wrap="square"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Honesty </a:t>
              </a:r>
              <a:endParaRPr kumimoji="0" lang="en-GB" sz="12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C9146D1-DEAF-C466-3800-D087D3367F8A}"/>
                </a:ext>
              </a:extLst>
            </p:cNvPr>
            <p:cNvSpPr/>
            <p:nvPr/>
          </p:nvSpPr>
          <p:spPr>
            <a:xfrm>
              <a:off x="9525" y="2028825"/>
              <a:ext cx="1201003" cy="645795"/>
            </a:xfrm>
            <a:prstGeom prst="rect">
              <a:avLst/>
            </a:prstGeom>
            <a:grpFill/>
            <a:ln w="12700" cap="flat" cmpd="sng" algn="ctr">
              <a:solidFill>
                <a:srgbClr val="005EB8">
                  <a:shade val="15000"/>
                </a:srgbClr>
              </a:solidFill>
              <a:prstDash val="solid"/>
              <a:miter lim="800000"/>
            </a:ln>
            <a:effectLst/>
          </p:spPr>
          <p:txBody>
            <a:bodyPr wrap="square"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Respect </a:t>
              </a:r>
              <a:endParaRPr kumimoji="0" lang="en-GB" sz="12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2F13361-045F-3A72-D296-2FC915F75451}"/>
                </a:ext>
              </a:extLst>
            </p:cNvPr>
            <p:cNvSpPr/>
            <p:nvPr/>
          </p:nvSpPr>
          <p:spPr>
            <a:xfrm>
              <a:off x="9525" y="3038475"/>
              <a:ext cx="1201003" cy="645795"/>
            </a:xfrm>
            <a:prstGeom prst="rect">
              <a:avLst/>
            </a:prstGeom>
            <a:grpFill/>
            <a:ln w="12700" cap="flat" cmpd="sng" algn="ctr">
              <a:solidFill>
                <a:srgbClr val="005EB8">
                  <a:shade val="15000"/>
                </a:srgbClr>
              </a:solidFill>
              <a:prstDash val="solid"/>
              <a:miter lim="800000"/>
            </a:ln>
            <a:effectLst/>
          </p:spPr>
          <p:txBody>
            <a:bodyPr wrap="square"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Teamwork </a:t>
              </a:r>
              <a:endParaRPr kumimoji="0" lang="en-GB" sz="12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D16E8488-EB2B-F2D2-8AFC-2638DD360979}"/>
              </a:ext>
            </a:extLst>
          </p:cNvPr>
          <p:cNvSpPr/>
          <p:nvPr/>
        </p:nvSpPr>
        <p:spPr>
          <a:xfrm>
            <a:off x="531327" y="1618821"/>
            <a:ext cx="1640185" cy="467995"/>
          </a:xfrm>
          <a:prstGeom prst="rect">
            <a:avLst/>
          </a:prstGeom>
          <a:solidFill>
            <a:srgbClr val="330072"/>
          </a:solid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Our Ambition is</a:t>
            </a:r>
            <a:endParaRPr kumimoji="0" lang="en-GB" sz="12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85078076-51AC-43B6-6A3F-FFBCF90AFCD7}"/>
              </a:ext>
            </a:extLst>
          </p:cNvPr>
          <p:cNvSpPr/>
          <p:nvPr/>
        </p:nvSpPr>
        <p:spPr>
          <a:xfrm>
            <a:off x="2244540" y="1616444"/>
            <a:ext cx="1371600" cy="467995"/>
          </a:xfrm>
          <a:prstGeom prst="rect">
            <a:avLst/>
          </a:prstGeom>
          <a:solidFill>
            <a:srgbClr val="003087"/>
          </a:solid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Led by our values</a:t>
            </a:r>
            <a:endParaRPr kumimoji="0" lang="en-GB" sz="12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906BE446-1A38-CB30-3313-A721E42A501B}"/>
              </a:ext>
            </a:extLst>
          </p:cNvPr>
          <p:cNvSpPr/>
          <p:nvPr/>
        </p:nvSpPr>
        <p:spPr>
          <a:xfrm>
            <a:off x="5862691" y="1614768"/>
            <a:ext cx="1687288" cy="467995"/>
          </a:xfrm>
          <a:prstGeom prst="rect">
            <a:avLst/>
          </a:prstGeom>
          <a:solidFill>
            <a:srgbClr val="41B6E6"/>
          </a:solid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Delivered through</a:t>
            </a:r>
            <a:endParaRPr kumimoji="0" lang="en-GB" sz="1200" b="0"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2FB7C16D-A18E-5550-C371-6B72FA4FA082}"/>
              </a:ext>
            </a:extLst>
          </p:cNvPr>
          <p:cNvSpPr/>
          <p:nvPr/>
        </p:nvSpPr>
        <p:spPr>
          <a:xfrm>
            <a:off x="531328" y="1130093"/>
            <a:ext cx="10969607" cy="394330"/>
          </a:xfrm>
          <a:prstGeom prst="rect">
            <a:avLst/>
          </a:prstGeom>
          <a:solidFill>
            <a:srgbClr val="005EB8"/>
          </a:solid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United by Compassion – Driving for Excellence</a:t>
            </a:r>
            <a:endParaRPr kumimoji="0" lang="en-GB" sz="1100" b="1"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F4A936E1-8B77-1E87-1839-70AF03F8DF5A}"/>
              </a:ext>
            </a:extLst>
          </p:cNvPr>
          <p:cNvSpPr/>
          <p:nvPr/>
        </p:nvSpPr>
        <p:spPr>
          <a:xfrm>
            <a:off x="7629360" y="1617302"/>
            <a:ext cx="1390654" cy="467995"/>
          </a:xfrm>
          <a:prstGeom prst="rect">
            <a:avLst/>
          </a:prstGeom>
          <a:solidFill>
            <a:srgbClr val="005EB8"/>
          </a:solid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Underpinned by</a:t>
            </a:r>
            <a:endParaRPr kumimoji="0" lang="en-GB" sz="12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grpSp>
        <p:nvGrpSpPr>
          <p:cNvPr id="18" name="Group 17">
            <a:extLst>
              <a:ext uri="{FF2B5EF4-FFF2-40B4-BE49-F238E27FC236}">
                <a16:creationId xmlns:a16="http://schemas.microsoft.com/office/drawing/2014/main" id="{9987354A-DFD0-F5DE-41E2-7110F47D5554}"/>
              </a:ext>
            </a:extLst>
          </p:cNvPr>
          <p:cNvGrpSpPr/>
          <p:nvPr/>
        </p:nvGrpSpPr>
        <p:grpSpPr>
          <a:xfrm>
            <a:off x="7637513" y="2344627"/>
            <a:ext cx="1379939" cy="3654645"/>
            <a:chOff x="0" y="0"/>
            <a:chExt cx="1269365" cy="3654645"/>
          </a:xfrm>
          <a:solidFill>
            <a:srgbClr val="005EB8"/>
          </a:solidFill>
        </p:grpSpPr>
        <p:sp>
          <p:nvSpPr>
            <p:cNvPr id="19" name="Rectangle 18">
              <a:extLst>
                <a:ext uri="{FF2B5EF4-FFF2-40B4-BE49-F238E27FC236}">
                  <a16:creationId xmlns:a16="http://schemas.microsoft.com/office/drawing/2014/main" id="{DFC9AF17-CBA0-D96E-123E-7925A0E173F8}"/>
                </a:ext>
              </a:extLst>
            </p:cNvPr>
            <p:cNvSpPr/>
            <p:nvPr/>
          </p:nvSpPr>
          <p:spPr>
            <a:xfrm>
              <a:off x="9525" y="0"/>
              <a:ext cx="1259840" cy="1152000"/>
            </a:xfrm>
            <a:prstGeom prst="rect">
              <a:avLst/>
            </a:prstGeom>
            <a:grpFill/>
            <a:ln w="12700" cap="flat" cmpd="sng" algn="ctr">
              <a:solidFill>
                <a:srgbClr val="005EB8">
                  <a:shade val="15000"/>
                </a:srgbClr>
              </a:solidFill>
              <a:prstDash val="solid"/>
              <a:miter lim="800000"/>
            </a:ln>
            <a:effectLst/>
          </p:spPr>
          <p:txBody>
            <a:bodyPr wrap="square" lIns="72000" tIns="36000" rIns="72000" bIns="3600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Digital innovation and digital inclusion  </a:t>
              </a:r>
              <a:endParaRPr kumimoji="0" lang="en-GB" sz="1200" b="1"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754C5F90-8A01-38FC-1833-100199EA729D}"/>
                </a:ext>
              </a:extLst>
            </p:cNvPr>
            <p:cNvSpPr/>
            <p:nvPr/>
          </p:nvSpPr>
          <p:spPr>
            <a:xfrm>
              <a:off x="9525" y="1235373"/>
              <a:ext cx="1259840" cy="1152000"/>
            </a:xfrm>
            <a:prstGeom prst="rect">
              <a:avLst/>
            </a:prstGeom>
            <a:grpFill/>
            <a:ln w="12700" cap="flat" cmpd="sng" algn="ctr">
              <a:solidFill>
                <a:srgbClr val="005EB8">
                  <a:shade val="15000"/>
                </a:srgbClr>
              </a:solidFill>
              <a:prstDash val="solid"/>
              <a:miter lim="800000"/>
            </a:ln>
            <a:effectLst/>
          </p:spPr>
          <p:txBody>
            <a:bodyPr wrap="square" lIns="36000" tIns="36000" rIns="36000" bIns="3600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Leadership capacity and capability </a:t>
              </a:r>
              <a:endParaRPr kumimoji="0" lang="en-GB" sz="1200" b="1"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BD5B3266-DDA7-F150-7762-845725D93D1E}"/>
                </a:ext>
              </a:extLst>
            </p:cNvPr>
            <p:cNvSpPr/>
            <p:nvPr/>
          </p:nvSpPr>
          <p:spPr>
            <a:xfrm>
              <a:off x="0" y="2502645"/>
              <a:ext cx="1259840" cy="1152000"/>
            </a:xfrm>
            <a:prstGeom prst="rect">
              <a:avLst/>
            </a:prstGeom>
            <a:grpFill/>
            <a:ln w="12700" cap="flat" cmpd="sng" algn="ctr">
              <a:solidFill>
                <a:srgbClr val="005EB8">
                  <a:shade val="15000"/>
                </a:srgbClr>
              </a:solidFill>
              <a:prstDash val="solid"/>
              <a:miter lim="800000"/>
            </a:ln>
            <a:effectLst/>
          </p:spPr>
          <p:txBody>
            <a:bodyPr wrap="square" lIns="36000" tIns="36000" rIns="36000" bIns="3600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Culture for success</a:t>
              </a:r>
              <a:endParaRPr kumimoji="0" lang="en-GB" sz="1200" b="1"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834A420F-58B9-DB98-3D5A-A942661037D7}"/>
              </a:ext>
            </a:extLst>
          </p:cNvPr>
          <p:cNvGrpSpPr/>
          <p:nvPr/>
        </p:nvGrpSpPr>
        <p:grpSpPr>
          <a:xfrm>
            <a:off x="5852192" y="2361436"/>
            <a:ext cx="1697788" cy="3642088"/>
            <a:chOff x="-154969" y="23826"/>
            <a:chExt cx="1276514" cy="3642088"/>
          </a:xfrm>
          <a:solidFill>
            <a:srgbClr val="41B6E6"/>
          </a:solidFill>
        </p:grpSpPr>
        <p:sp>
          <p:nvSpPr>
            <p:cNvPr id="23" name="Rectangle 22">
              <a:extLst>
                <a:ext uri="{FF2B5EF4-FFF2-40B4-BE49-F238E27FC236}">
                  <a16:creationId xmlns:a16="http://schemas.microsoft.com/office/drawing/2014/main" id="{353913B0-215C-91A4-0A53-2990AE444BFC}"/>
                </a:ext>
              </a:extLst>
            </p:cNvPr>
            <p:cNvSpPr/>
            <p:nvPr/>
          </p:nvSpPr>
          <p:spPr>
            <a:xfrm>
              <a:off x="-153533" y="23826"/>
              <a:ext cx="1272717" cy="576000"/>
            </a:xfrm>
            <a:prstGeom prst="rect">
              <a:avLst/>
            </a:prstGeom>
            <a:grp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People</a:t>
              </a:r>
              <a:endParaRPr kumimoji="0" lang="en-GB" sz="1200" b="1"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29C8F9AE-D4E3-940A-7072-39B0208F4E95}"/>
                </a:ext>
              </a:extLst>
            </p:cNvPr>
            <p:cNvSpPr/>
            <p:nvPr/>
          </p:nvSpPr>
          <p:spPr>
            <a:xfrm>
              <a:off x="-151172" y="768251"/>
              <a:ext cx="1272717" cy="576000"/>
            </a:xfrm>
            <a:prstGeom prst="rect">
              <a:avLst/>
            </a:prstGeom>
            <a:grp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Performance</a:t>
              </a:r>
              <a:endParaRPr kumimoji="0" lang="en-GB" sz="1200" b="1"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F4A6DA51-893E-345F-630E-EE5304BE841A}"/>
                </a:ext>
              </a:extLst>
            </p:cNvPr>
            <p:cNvSpPr/>
            <p:nvPr/>
          </p:nvSpPr>
          <p:spPr>
            <a:xfrm>
              <a:off x="-154969" y="2358599"/>
              <a:ext cx="1272717" cy="576000"/>
            </a:xfrm>
            <a:prstGeom prst="rect">
              <a:avLst/>
            </a:prstGeom>
            <a:grp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Research and Innovation </a:t>
              </a:r>
              <a:endParaRPr kumimoji="0" lang="en-GB" sz="1200" b="1"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1D0C1A9-A8F0-27CB-82BB-551264716061}"/>
                </a:ext>
              </a:extLst>
            </p:cNvPr>
            <p:cNvSpPr/>
            <p:nvPr/>
          </p:nvSpPr>
          <p:spPr>
            <a:xfrm>
              <a:off x="-154969" y="3089914"/>
              <a:ext cx="1272717" cy="576000"/>
            </a:xfrm>
            <a:prstGeom prst="rect">
              <a:avLst/>
            </a:prstGeom>
            <a:grp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Partnerships</a:t>
              </a:r>
              <a:endParaRPr kumimoji="0" lang="en-GB" sz="1200" b="1"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501C9582-0EF5-4DB0-22CC-61813AB08021}"/>
                </a:ext>
              </a:extLst>
            </p:cNvPr>
            <p:cNvSpPr/>
            <p:nvPr/>
          </p:nvSpPr>
          <p:spPr>
            <a:xfrm>
              <a:off x="-153533" y="1596178"/>
              <a:ext cx="1272717" cy="576000"/>
            </a:xfrm>
            <a:prstGeom prst="rect">
              <a:avLst/>
            </a:prstGeom>
            <a:grp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Quality and Safety</a:t>
              </a:r>
              <a:endParaRPr kumimoji="0" lang="en-GB" sz="1200" b="1"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p:txBody>
        </p:sp>
      </p:grpSp>
      <p:sp>
        <p:nvSpPr>
          <p:cNvPr id="28" name="Rectangle: Rounded Corners 27">
            <a:extLst>
              <a:ext uri="{FF2B5EF4-FFF2-40B4-BE49-F238E27FC236}">
                <a16:creationId xmlns:a16="http://schemas.microsoft.com/office/drawing/2014/main" id="{C761895B-414B-A68E-30FD-FB04551F3C8C}"/>
              </a:ext>
            </a:extLst>
          </p:cNvPr>
          <p:cNvSpPr/>
          <p:nvPr/>
        </p:nvSpPr>
        <p:spPr>
          <a:xfrm>
            <a:off x="350875" y="2190322"/>
            <a:ext cx="11309798" cy="4019550"/>
          </a:xfrm>
          <a:prstGeom prst="roundRect">
            <a:avLst>
              <a:gd name="adj" fmla="val 9524"/>
            </a:avLst>
          </a:prstGeom>
          <a:noFill/>
          <a:ln w="28575" cap="flat" cmpd="sng" algn="ctr">
            <a:solidFill>
              <a:srgbClr val="005EB8">
                <a:shade val="15000"/>
              </a:srgbClr>
            </a:solidFill>
            <a:prstDash val="dash"/>
            <a:miter lim="800000"/>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FEC04B87-48A5-2844-6D73-3ED42A139884}"/>
              </a:ext>
            </a:extLst>
          </p:cNvPr>
          <p:cNvSpPr/>
          <p:nvPr/>
        </p:nvSpPr>
        <p:spPr>
          <a:xfrm>
            <a:off x="350875" y="6312727"/>
            <a:ext cx="11309798" cy="433295"/>
          </a:xfrm>
          <a:prstGeom prst="rect">
            <a:avLst/>
          </a:prstGeom>
          <a:solidFill>
            <a:srgbClr val="8E99A1">
              <a:alpha val="69804"/>
            </a:srgbClr>
          </a:solid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Working together with our population, our partners, and our people.</a:t>
            </a:r>
            <a:endParaRPr kumimoji="0" lang="en-GB" sz="1200" b="0" i="0" u="none" strike="noStrike" kern="1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9D1D7724-ED6F-6B12-4AE4-A8EE7F95C33B}"/>
              </a:ext>
            </a:extLst>
          </p:cNvPr>
          <p:cNvGrpSpPr/>
          <p:nvPr/>
        </p:nvGrpSpPr>
        <p:grpSpPr>
          <a:xfrm>
            <a:off x="11141526" y="2344627"/>
            <a:ext cx="359410" cy="3647440"/>
            <a:chOff x="0" y="0"/>
            <a:chExt cx="359410" cy="3647440"/>
          </a:xfrm>
          <a:solidFill>
            <a:srgbClr val="330072"/>
          </a:solidFill>
        </p:grpSpPr>
        <p:sp>
          <p:nvSpPr>
            <p:cNvPr id="31" name="Rectangle 30">
              <a:extLst>
                <a:ext uri="{FF2B5EF4-FFF2-40B4-BE49-F238E27FC236}">
                  <a16:creationId xmlns:a16="http://schemas.microsoft.com/office/drawing/2014/main" id="{860151FF-B047-66B0-0DC1-65CFEF796495}"/>
                </a:ext>
              </a:extLst>
            </p:cNvPr>
            <p:cNvSpPr/>
            <p:nvPr/>
          </p:nvSpPr>
          <p:spPr>
            <a:xfrm>
              <a:off x="0" y="0"/>
              <a:ext cx="359410" cy="1800000"/>
            </a:xfrm>
            <a:prstGeom prst="rect">
              <a:avLst/>
            </a:prstGeom>
            <a:grpFill/>
            <a:ln w="12700" cap="flat" cmpd="sng" algn="ctr">
              <a:solidFill>
                <a:srgbClr val="005EB8">
                  <a:shade val="15000"/>
                </a:srgbClr>
              </a:solidFill>
              <a:prstDash val="solid"/>
              <a:miter lim="800000"/>
            </a:ln>
            <a:effectLst/>
          </p:spPr>
          <p:txBody>
            <a:bodyPr vert="vert270" wrap="square" lIns="36000" tIns="0" rIns="36000" bIns="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Calibri" panose="020F0502020204030204" pitchFamily="34" charset="0"/>
                </a:rPr>
                <a:t>Excellent care</a:t>
              </a:r>
              <a:endParaRPr kumimoji="0" lang="en-GB" sz="11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547142F5-0C05-30FE-1191-D1431F53BF32}"/>
                </a:ext>
              </a:extLst>
            </p:cNvPr>
            <p:cNvSpPr/>
            <p:nvPr/>
          </p:nvSpPr>
          <p:spPr>
            <a:xfrm>
              <a:off x="0" y="1847850"/>
              <a:ext cx="359410" cy="1799590"/>
            </a:xfrm>
            <a:prstGeom prst="rect">
              <a:avLst/>
            </a:prstGeom>
            <a:grpFill/>
            <a:ln w="12700" cap="flat" cmpd="sng" algn="ctr">
              <a:solidFill>
                <a:srgbClr val="005EB8">
                  <a:shade val="15000"/>
                </a:srgbClr>
              </a:solidFill>
              <a:prstDash val="solid"/>
              <a:miter lim="800000"/>
            </a:ln>
            <a:effectLst/>
          </p:spPr>
          <p:txBody>
            <a:bodyPr vert="vert270" wrap="square" lIns="36000" tIns="0" rIns="36000" bIns="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Calibri" panose="020F0502020204030204" pitchFamily="34" charset="0"/>
                </a:rPr>
                <a:t>Healthier communities</a:t>
              </a:r>
              <a:endParaRPr kumimoji="0" lang="en-GB" sz="11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grpSp>
      <p:sp>
        <p:nvSpPr>
          <p:cNvPr id="33" name="Rectangle 32">
            <a:extLst>
              <a:ext uri="{FF2B5EF4-FFF2-40B4-BE49-F238E27FC236}">
                <a16:creationId xmlns:a16="http://schemas.microsoft.com/office/drawing/2014/main" id="{DEE498BD-06DD-E7D8-26A5-3637E27EB2DA}"/>
              </a:ext>
            </a:extLst>
          </p:cNvPr>
          <p:cNvSpPr/>
          <p:nvPr/>
        </p:nvSpPr>
        <p:spPr>
          <a:xfrm>
            <a:off x="9075234" y="1616531"/>
            <a:ext cx="2425701" cy="467995"/>
          </a:xfrm>
          <a:prstGeom prst="rect">
            <a:avLst/>
          </a:prstGeom>
          <a:solidFill>
            <a:srgbClr val="330072">
              <a:lumMod val="60000"/>
              <a:lumOff val="40000"/>
            </a:srgbClr>
          </a:solid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Delivering excellence</a:t>
            </a:r>
            <a:endParaRPr kumimoji="0" lang="en-GB" sz="12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97042F0E-3BED-7C43-BFB0-8574AE162C25}"/>
              </a:ext>
            </a:extLst>
          </p:cNvPr>
          <p:cNvGrpSpPr/>
          <p:nvPr/>
        </p:nvGrpSpPr>
        <p:grpSpPr>
          <a:xfrm>
            <a:off x="9081585" y="2354152"/>
            <a:ext cx="1955010" cy="3644900"/>
            <a:chOff x="0" y="0"/>
            <a:chExt cx="1304925" cy="3644900"/>
          </a:xfrm>
          <a:solidFill>
            <a:srgbClr val="330072">
              <a:lumMod val="60000"/>
              <a:lumOff val="40000"/>
            </a:srgbClr>
          </a:solidFill>
        </p:grpSpPr>
        <p:sp>
          <p:nvSpPr>
            <p:cNvPr id="35" name="Rectangle 34">
              <a:extLst>
                <a:ext uri="{FF2B5EF4-FFF2-40B4-BE49-F238E27FC236}">
                  <a16:creationId xmlns:a16="http://schemas.microsoft.com/office/drawing/2014/main" id="{450F587C-5ACE-DBF8-A282-EFEA47708C67}"/>
                </a:ext>
              </a:extLst>
            </p:cNvPr>
            <p:cNvSpPr/>
            <p:nvPr/>
          </p:nvSpPr>
          <p:spPr>
            <a:xfrm>
              <a:off x="0" y="742950"/>
              <a:ext cx="1295400" cy="539750"/>
            </a:xfrm>
            <a:prstGeom prst="rect">
              <a:avLst/>
            </a:prstGeom>
            <a:grpFill/>
            <a:ln w="12700" cap="flat" cmpd="sng" algn="ctr">
              <a:solidFill>
                <a:srgbClr val="005EB8">
                  <a:shade val="15000"/>
                </a:srgbClr>
              </a:solidFill>
              <a:prstDash val="solid"/>
              <a:miter lim="800000"/>
            </a:ln>
            <a:effectLst/>
          </p:spPr>
          <p:txBody>
            <a:bodyPr wrap="square" lIns="72000" tIns="36000" rIns="72000" bIns="3600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Patients get the best care</a:t>
              </a:r>
              <a:endParaRPr kumimoji="0" lang="en-GB" sz="16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95B76592-B963-EA69-27F4-D1F28D4B47F8}"/>
                </a:ext>
              </a:extLst>
            </p:cNvPr>
            <p:cNvSpPr/>
            <p:nvPr/>
          </p:nvSpPr>
          <p:spPr>
            <a:xfrm>
              <a:off x="0" y="0"/>
              <a:ext cx="1295400" cy="539750"/>
            </a:xfrm>
            <a:prstGeom prst="rect">
              <a:avLst/>
            </a:prstGeom>
            <a:grp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Our people feel proud to work here</a:t>
              </a:r>
              <a:endParaRPr kumimoji="0" lang="en-GB" sz="16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9E661E34-706D-A47B-5CFD-2BBB501197C6}"/>
                </a:ext>
              </a:extLst>
            </p:cNvPr>
            <p:cNvSpPr/>
            <p:nvPr/>
          </p:nvSpPr>
          <p:spPr>
            <a:xfrm>
              <a:off x="9525" y="1543050"/>
              <a:ext cx="1295400" cy="539750"/>
            </a:xfrm>
            <a:prstGeom prst="rect">
              <a:avLst/>
            </a:prstGeom>
            <a:grpFill/>
            <a:ln w="12700" cap="flat" cmpd="sng" algn="ctr">
              <a:solidFill>
                <a:srgbClr val="005EB8">
                  <a:shade val="15000"/>
                </a:srgbClr>
              </a:solidFill>
              <a:prstDash val="solid"/>
              <a:miter lim="800000"/>
            </a:ln>
            <a:effectLst/>
          </p:spPr>
          <p:txBody>
            <a:bodyPr wrap="square" lIns="36000" tIns="36000" rIns="36000" bIns="3600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Local people live more years in good health</a:t>
              </a:r>
              <a:endParaRPr kumimoji="0" lang="en-GB" sz="16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22FFEDB8-4480-B562-4664-961967EFB09D}"/>
                </a:ext>
              </a:extLst>
            </p:cNvPr>
            <p:cNvSpPr/>
            <p:nvPr/>
          </p:nvSpPr>
          <p:spPr>
            <a:xfrm>
              <a:off x="0" y="3105150"/>
              <a:ext cx="1295400" cy="539750"/>
            </a:xfrm>
            <a:prstGeom prst="rect">
              <a:avLst/>
            </a:prstGeom>
            <a:grpFill/>
            <a:ln w="12700" cap="flat" cmpd="sng" algn="ctr">
              <a:solidFill>
                <a:srgbClr val="005EB8">
                  <a:shade val="15000"/>
                </a:srgbClr>
              </a:solidFill>
              <a:prstDash val="solid"/>
              <a:miter lim="800000"/>
            </a:ln>
            <a:effectLst/>
          </p:spPr>
          <p:txBody>
            <a:bodyPr wrap="square" lIns="36000" tIns="36000" rIns="36000" bIns="3600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Our communities feel proud of what we offer</a:t>
              </a:r>
              <a:endParaRPr kumimoji="0" lang="en-GB" sz="16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27F25A5D-DF80-9CB5-4C88-9D5AF153C305}"/>
                </a:ext>
              </a:extLst>
            </p:cNvPr>
            <p:cNvSpPr/>
            <p:nvPr/>
          </p:nvSpPr>
          <p:spPr>
            <a:xfrm>
              <a:off x="0" y="2333625"/>
              <a:ext cx="1295400" cy="539750"/>
            </a:xfrm>
            <a:prstGeom prst="rect">
              <a:avLst/>
            </a:prstGeom>
            <a:grpFill/>
            <a:ln w="12700" cap="flat" cmpd="sng" algn="ctr">
              <a:solidFill>
                <a:srgbClr val="005EB8">
                  <a:shade val="15000"/>
                </a:srgbClr>
              </a:solidFill>
              <a:prstDash val="solid"/>
              <a:miter lim="800000"/>
            </a:ln>
            <a:effectLst/>
          </p:spPr>
          <p:txBody>
            <a:bodyPr wrap="square" lIns="36000" tIns="36000" rIns="36000" bIns="3600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We are recognised as leaders in our field</a:t>
              </a:r>
              <a:endParaRPr kumimoji="0" lang="en-GB" sz="16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grpSp>
      <p:sp>
        <p:nvSpPr>
          <p:cNvPr id="40" name="Rectangle 39">
            <a:extLst>
              <a:ext uri="{FF2B5EF4-FFF2-40B4-BE49-F238E27FC236}">
                <a16:creationId xmlns:a16="http://schemas.microsoft.com/office/drawing/2014/main" id="{BB756269-D5CA-2C11-3723-EE211CA236A6}"/>
              </a:ext>
            </a:extLst>
          </p:cNvPr>
          <p:cNvSpPr/>
          <p:nvPr/>
        </p:nvSpPr>
        <p:spPr>
          <a:xfrm>
            <a:off x="3697712" y="2497267"/>
            <a:ext cx="2090347" cy="792000"/>
          </a:xfrm>
          <a:prstGeom prst="rect">
            <a:avLst/>
          </a:prstGeom>
          <a:solidFill>
            <a:srgbClr val="005EB8"/>
          </a:solidFill>
          <a:ln w="12700" cap="flat" cmpd="sng" algn="ctr">
            <a:solidFill>
              <a:srgbClr val="005EB8">
                <a:lumMod val="50000"/>
              </a:srgbClr>
            </a:solidFill>
            <a:prstDash val="solid"/>
            <a:miter lim="800000"/>
          </a:ln>
          <a:effectLst/>
        </p:spPr>
        <p:txBody>
          <a:bodyPr l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panose="020B0604020202020204"/>
                <a:ea typeface="+mn-ea"/>
                <a:cs typeface="+mn-cs"/>
              </a:rPr>
              <a:t>E</a:t>
            </a:r>
            <a:r>
              <a:rPr kumimoji="0" lang="en-GB" sz="1600" b="1" i="0" u="none" strike="noStrike" kern="0" cap="none" spc="0" normalizeH="0" baseline="0" noProof="0" dirty="0">
                <a:ln>
                  <a:noFill/>
                </a:ln>
                <a:solidFill>
                  <a:prstClr val="white"/>
                </a:solidFill>
                <a:effectLst/>
                <a:uLnTx/>
                <a:uFillTx/>
                <a:latin typeface="Arial" panose="020B0604020202020204"/>
                <a:ea typeface="+mn-ea"/>
                <a:cs typeface="+mn-cs"/>
              </a:rPr>
              <a:t>quity</a:t>
            </a:r>
          </a:p>
        </p:txBody>
      </p:sp>
      <p:sp>
        <p:nvSpPr>
          <p:cNvPr id="41" name="Rectangle 40">
            <a:extLst>
              <a:ext uri="{FF2B5EF4-FFF2-40B4-BE49-F238E27FC236}">
                <a16:creationId xmlns:a16="http://schemas.microsoft.com/office/drawing/2014/main" id="{84C1EA20-43EB-FDF8-51FC-1126BC99A59C}"/>
              </a:ext>
            </a:extLst>
          </p:cNvPr>
          <p:cNvSpPr/>
          <p:nvPr/>
        </p:nvSpPr>
        <p:spPr>
          <a:xfrm>
            <a:off x="3697712" y="3356950"/>
            <a:ext cx="2090347" cy="792000"/>
          </a:xfrm>
          <a:prstGeom prst="rect">
            <a:avLst/>
          </a:prstGeom>
          <a:solidFill>
            <a:srgbClr val="005EB8"/>
          </a:solidFill>
          <a:ln w="12700" cap="flat" cmpd="sng" algn="ctr">
            <a:solidFill>
              <a:srgbClr val="005EB8">
                <a:lumMod val="50000"/>
              </a:srgbClr>
            </a:solidFill>
            <a:prstDash val="solid"/>
            <a:miter lim="800000"/>
          </a:ln>
          <a:effectLst/>
        </p:spPr>
        <p:txBody>
          <a:bodyPr l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panose="020B0604020202020204"/>
                <a:ea typeface="+mn-ea"/>
                <a:cs typeface="+mn-cs"/>
              </a:rPr>
              <a:t>P</a:t>
            </a:r>
            <a:r>
              <a:rPr kumimoji="0" lang="en-GB" sz="1600" b="1" i="0" u="none" strike="noStrike" kern="0" cap="none" spc="0" normalizeH="0" baseline="0" noProof="0" dirty="0">
                <a:ln>
                  <a:noFill/>
                </a:ln>
                <a:solidFill>
                  <a:prstClr val="white"/>
                </a:solidFill>
                <a:effectLst/>
                <a:uLnTx/>
                <a:uFillTx/>
                <a:latin typeface="Arial" panose="020B0604020202020204"/>
                <a:ea typeface="+mn-ea"/>
                <a:cs typeface="+mn-cs"/>
              </a:rPr>
              <a:t>artnerships</a:t>
            </a:r>
          </a:p>
        </p:txBody>
      </p:sp>
      <p:sp>
        <p:nvSpPr>
          <p:cNvPr id="42" name="Rectangle 41">
            <a:extLst>
              <a:ext uri="{FF2B5EF4-FFF2-40B4-BE49-F238E27FC236}">
                <a16:creationId xmlns:a16="http://schemas.microsoft.com/office/drawing/2014/main" id="{97931BA1-C3BE-BC2E-55F2-CA8FAAA404DE}"/>
              </a:ext>
            </a:extLst>
          </p:cNvPr>
          <p:cNvSpPr/>
          <p:nvPr/>
        </p:nvSpPr>
        <p:spPr>
          <a:xfrm>
            <a:off x="3697712" y="4216633"/>
            <a:ext cx="2090347" cy="792000"/>
          </a:xfrm>
          <a:prstGeom prst="rect">
            <a:avLst/>
          </a:prstGeom>
          <a:solidFill>
            <a:srgbClr val="005EB8"/>
          </a:solidFill>
          <a:ln w="12700" cap="flat" cmpd="sng" algn="ctr">
            <a:solidFill>
              <a:srgbClr val="005EB8">
                <a:lumMod val="50000"/>
              </a:srgbClr>
            </a:solidFill>
            <a:prstDash val="solid"/>
            <a:miter lim="800000"/>
          </a:ln>
          <a:effectLst/>
        </p:spPr>
        <p:txBody>
          <a:bodyPr l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panose="020B0604020202020204"/>
                <a:ea typeface="+mn-ea"/>
                <a:cs typeface="+mn-cs"/>
              </a:rPr>
              <a:t>I</a:t>
            </a:r>
            <a:r>
              <a:rPr kumimoji="0" lang="en-GB" sz="1600" b="1" i="0" u="none" strike="noStrike" kern="0" cap="none" spc="0" normalizeH="0" baseline="0" noProof="0" dirty="0">
                <a:ln>
                  <a:noFill/>
                </a:ln>
                <a:solidFill>
                  <a:prstClr val="white"/>
                </a:solidFill>
                <a:effectLst/>
                <a:uLnTx/>
                <a:uFillTx/>
                <a:latin typeface="Arial" panose="020B0604020202020204"/>
                <a:ea typeface="+mn-ea"/>
                <a:cs typeface="+mn-cs"/>
              </a:rPr>
              <a:t>nnovation</a:t>
            </a:r>
          </a:p>
        </p:txBody>
      </p:sp>
      <p:sp>
        <p:nvSpPr>
          <p:cNvPr id="43" name="Rectangle 42">
            <a:extLst>
              <a:ext uri="{FF2B5EF4-FFF2-40B4-BE49-F238E27FC236}">
                <a16:creationId xmlns:a16="http://schemas.microsoft.com/office/drawing/2014/main" id="{BDA85104-9EC8-FB36-BE6F-4F529382EABF}"/>
              </a:ext>
            </a:extLst>
          </p:cNvPr>
          <p:cNvSpPr/>
          <p:nvPr/>
        </p:nvSpPr>
        <p:spPr>
          <a:xfrm>
            <a:off x="3697711" y="5076316"/>
            <a:ext cx="2090347" cy="792000"/>
          </a:xfrm>
          <a:prstGeom prst="rect">
            <a:avLst/>
          </a:prstGeom>
          <a:solidFill>
            <a:srgbClr val="005EB8"/>
          </a:solidFill>
          <a:ln w="12700" cap="flat" cmpd="sng" algn="ctr">
            <a:solidFill>
              <a:srgbClr val="005EB8">
                <a:lumMod val="50000"/>
              </a:srgbClr>
            </a:solidFill>
            <a:prstDash val="solid"/>
            <a:miter lim="800000"/>
          </a:ln>
          <a:effectLst/>
        </p:spPr>
        <p:txBody>
          <a:bodyPr l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rial" panose="020B0604020202020204"/>
                <a:ea typeface="+mn-ea"/>
                <a:cs typeface="+mn-cs"/>
              </a:rPr>
              <a:t>C</a:t>
            </a:r>
            <a:r>
              <a:rPr kumimoji="0" lang="en-GB" sz="1600" b="1" i="0" u="none" strike="noStrike" kern="0" cap="none" spc="0" normalizeH="0" baseline="0" noProof="0" dirty="0">
                <a:ln>
                  <a:noFill/>
                </a:ln>
                <a:solidFill>
                  <a:prstClr val="white"/>
                </a:solidFill>
                <a:effectLst/>
                <a:uLnTx/>
                <a:uFillTx/>
                <a:latin typeface="Arial" panose="020B0604020202020204"/>
                <a:ea typeface="+mn-ea"/>
                <a:cs typeface="+mn-cs"/>
              </a:rPr>
              <a:t>are</a:t>
            </a:r>
          </a:p>
        </p:txBody>
      </p:sp>
      <p:sp>
        <p:nvSpPr>
          <p:cNvPr id="44" name="Rectangle 43">
            <a:extLst>
              <a:ext uri="{FF2B5EF4-FFF2-40B4-BE49-F238E27FC236}">
                <a16:creationId xmlns:a16="http://schemas.microsoft.com/office/drawing/2014/main" id="{E0485ECC-9580-7E33-1C59-09E011EAC666}"/>
              </a:ext>
            </a:extLst>
          </p:cNvPr>
          <p:cNvSpPr/>
          <p:nvPr/>
        </p:nvSpPr>
        <p:spPr>
          <a:xfrm>
            <a:off x="3697711" y="1614768"/>
            <a:ext cx="2090347" cy="467995"/>
          </a:xfrm>
          <a:prstGeom prst="rect">
            <a:avLst/>
          </a:prstGeom>
          <a:solidFill>
            <a:srgbClr val="005EB8"/>
          </a:solidFill>
          <a:ln w="12700" cap="flat" cmpd="sng" algn="ctr">
            <a:solidFill>
              <a:srgbClr val="005EB8">
                <a:shade val="15000"/>
              </a:srgbClr>
            </a:solidFill>
            <a:prstDash val="solid"/>
            <a:miter lim="800000"/>
          </a:ln>
          <a:effectLst/>
        </p:spPr>
        <p:txBody>
          <a:bodyPr wrap="square"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rPr>
              <a:t>Focused on four pillars</a:t>
            </a:r>
            <a:endParaRPr kumimoji="0" lang="en-GB" sz="12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156C2D3D-4AFA-C4F8-19E3-9939977F1AC4}"/>
              </a:ext>
            </a:extLst>
          </p:cNvPr>
          <p:cNvSpPr/>
          <p:nvPr/>
        </p:nvSpPr>
        <p:spPr>
          <a:xfrm rot="5400000">
            <a:off x="1171714" y="1561927"/>
            <a:ext cx="359410" cy="1719888"/>
          </a:xfrm>
          <a:prstGeom prst="rect">
            <a:avLst/>
          </a:prstGeom>
          <a:solidFill>
            <a:srgbClr val="330072"/>
          </a:solidFill>
          <a:ln w="12700" cap="flat" cmpd="sng" algn="ctr">
            <a:solidFill>
              <a:srgbClr val="005EB8">
                <a:shade val="15000"/>
              </a:srgbClr>
            </a:solidFill>
            <a:prstDash val="solid"/>
            <a:miter lim="800000"/>
          </a:ln>
          <a:effectLst/>
        </p:spPr>
        <p:txBody>
          <a:bodyPr vert="vert270" wrap="square" lIns="36000" tIns="0" rIns="36000" bIns="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Calibri" panose="020F0502020204030204" pitchFamily="34" charset="0"/>
              </a:rPr>
              <a:t>Excellent care</a:t>
            </a:r>
            <a:endParaRPr kumimoji="0" lang="en-GB" sz="11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46" name="Rectangle 45">
            <a:extLst>
              <a:ext uri="{FF2B5EF4-FFF2-40B4-BE49-F238E27FC236}">
                <a16:creationId xmlns:a16="http://schemas.microsoft.com/office/drawing/2014/main" id="{8DBB8097-B665-0D11-EF19-B76FD3434478}"/>
              </a:ext>
            </a:extLst>
          </p:cNvPr>
          <p:cNvSpPr/>
          <p:nvPr/>
        </p:nvSpPr>
        <p:spPr>
          <a:xfrm rot="5400000">
            <a:off x="1171714" y="3523033"/>
            <a:ext cx="359410" cy="1719888"/>
          </a:xfrm>
          <a:prstGeom prst="rect">
            <a:avLst/>
          </a:prstGeom>
          <a:solidFill>
            <a:srgbClr val="330072"/>
          </a:solidFill>
          <a:ln w="12700" cap="flat" cmpd="sng" algn="ctr">
            <a:solidFill>
              <a:srgbClr val="005EB8">
                <a:shade val="15000"/>
              </a:srgbClr>
            </a:solidFill>
            <a:prstDash val="solid"/>
            <a:miter lim="800000"/>
          </a:ln>
          <a:effectLst/>
        </p:spPr>
        <p:txBody>
          <a:bodyPr vert="vert270" wrap="square" lIns="36000" tIns="0" rIns="36000" bIns="0" rtlCol="0" anchor="ctr">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Calibri" panose="020F0502020204030204" pitchFamily="34" charset="0"/>
              </a:rPr>
              <a:t>Healthier communities</a:t>
            </a:r>
            <a:endParaRPr kumimoji="0" lang="en-GB" sz="1100" b="0" i="0" u="none" strike="noStrike" kern="100" cap="none" spc="0" normalizeH="0" baseline="0" noProof="0" dirty="0">
              <a:ln>
                <a:noFill/>
              </a:ln>
              <a:solidFill>
                <a:prstClr val="white"/>
              </a:solidFill>
              <a:effectLst/>
              <a:uLnTx/>
              <a:uFillTx/>
              <a:latin typeface="Arial"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8655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087"/>
        </a:solidFill>
        <a:effectLst/>
      </p:bgPr>
    </p:bg>
    <p:spTree>
      <p:nvGrpSpPr>
        <p:cNvPr id="1" name=""/>
        <p:cNvGrpSpPr/>
        <p:nvPr/>
      </p:nvGrpSpPr>
      <p:grpSpPr>
        <a:xfrm>
          <a:off x="0" y="0"/>
          <a:ext cx="0" cy="0"/>
          <a:chOff x="0" y="0"/>
          <a:chExt cx="0" cy="0"/>
        </a:xfrm>
      </p:grpSpPr>
      <p:sp>
        <p:nvSpPr>
          <p:cNvPr id="16" name="Freeform 15"/>
          <p:cNvSpPr/>
          <p:nvPr/>
        </p:nvSpPr>
        <p:spPr>
          <a:xfrm>
            <a:off x="0" y="1132244"/>
            <a:ext cx="12192000" cy="4245799"/>
          </a:xfrm>
          <a:custGeom>
            <a:avLst/>
            <a:gdLst>
              <a:gd name="connsiteX0" fmla="*/ 2032659 w 12192000"/>
              <a:gd name="connsiteY0" fmla="*/ 37 h 3759215"/>
              <a:gd name="connsiteX1" fmla="*/ 10247591 w 12192000"/>
              <a:gd name="connsiteY1" fmla="*/ 2315031 h 3759215"/>
              <a:gd name="connsiteX2" fmla="*/ 12109968 w 12192000"/>
              <a:gd name="connsiteY2" fmla="*/ 1199802 h 3759215"/>
              <a:gd name="connsiteX3" fmla="*/ 12192000 w 12192000"/>
              <a:gd name="connsiteY3" fmla="*/ 1128533 h 3759215"/>
              <a:gd name="connsiteX4" fmla="*/ 12192000 w 12192000"/>
              <a:gd name="connsiteY4" fmla="*/ 2228486 h 3759215"/>
              <a:gd name="connsiteX5" fmla="*/ 12183436 w 12192000"/>
              <a:gd name="connsiteY5" fmla="*/ 2236422 h 3759215"/>
              <a:gd name="connsiteX6" fmla="*/ 10402084 w 12192000"/>
              <a:gd name="connsiteY6" fmla="*/ 3430521 h 3759215"/>
              <a:gd name="connsiteX7" fmla="*/ 321223 w 12192000"/>
              <a:gd name="connsiteY7" fmla="*/ 3068350 h 3759215"/>
              <a:gd name="connsiteX8" fmla="*/ 0 w 12192000"/>
              <a:gd name="connsiteY8" fmla="*/ 3192859 h 3759215"/>
              <a:gd name="connsiteX9" fmla="*/ 0 w 12192000"/>
              <a:gd name="connsiteY9" fmla="*/ 319831 h 3759215"/>
              <a:gd name="connsiteX10" fmla="*/ 368867 w 12192000"/>
              <a:gd name="connsiteY10" fmla="*/ 214150 h 3759215"/>
              <a:gd name="connsiteX11" fmla="*/ 2032659 w 12192000"/>
              <a:gd name="connsiteY11" fmla="*/ 37 h 375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759215">
                <a:moveTo>
                  <a:pt x="2032659" y="37"/>
                </a:moveTo>
                <a:cubicBezTo>
                  <a:pt x="5631006" y="12535"/>
                  <a:pt x="7383351" y="3256507"/>
                  <a:pt x="10247591" y="2315031"/>
                </a:cubicBezTo>
                <a:cubicBezTo>
                  <a:pt x="10816743" y="2127949"/>
                  <a:pt x="11429799" y="1775604"/>
                  <a:pt x="12109968" y="1199802"/>
                </a:cubicBezTo>
                <a:lnTo>
                  <a:pt x="12192000" y="1128533"/>
                </a:lnTo>
                <a:lnTo>
                  <a:pt x="12192000" y="2228486"/>
                </a:lnTo>
                <a:lnTo>
                  <a:pt x="12183436" y="2236422"/>
                </a:lnTo>
                <a:cubicBezTo>
                  <a:pt x="11546142" y="2813276"/>
                  <a:pt x="10958593" y="3194016"/>
                  <a:pt x="10402084" y="3430521"/>
                </a:cubicBezTo>
                <a:cubicBezTo>
                  <a:pt x="7201378" y="4790755"/>
                  <a:pt x="5027387" y="1379940"/>
                  <a:pt x="321223" y="3068350"/>
                </a:cubicBezTo>
                <a:lnTo>
                  <a:pt x="0" y="3192859"/>
                </a:lnTo>
                <a:lnTo>
                  <a:pt x="0" y="319831"/>
                </a:lnTo>
                <a:lnTo>
                  <a:pt x="368867" y="214150"/>
                </a:lnTo>
                <a:cubicBezTo>
                  <a:pt x="966887" y="62415"/>
                  <a:pt x="1518610" y="-1748"/>
                  <a:pt x="2032659" y="37"/>
                </a:cubicBezTo>
                <a:close/>
              </a:path>
            </a:pathLst>
          </a:cu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Content Placeholder 5"/>
          <p:cNvSpPr>
            <a:spLocks noGrp="1"/>
          </p:cNvSpPr>
          <p:nvPr>
            <p:ph idx="1"/>
          </p:nvPr>
        </p:nvSpPr>
        <p:spPr>
          <a:xfrm>
            <a:off x="642565" y="284819"/>
            <a:ext cx="10515600" cy="4151313"/>
          </a:xfrm>
        </p:spPr>
        <p:txBody>
          <a:bodyPr/>
          <a:lstStyle/>
          <a:p>
            <a:pPr algn="ctr" eaLnBrk="1" hangingPunct="1">
              <a:spcBef>
                <a:spcPct val="0"/>
              </a:spcBef>
              <a:buFontTx/>
              <a:buNone/>
            </a:pPr>
            <a:r>
              <a:rPr lang="en-GB" altLang="en-US" sz="5400" b="1" dirty="0">
                <a:cs typeface="Calibri" panose="020F0502020204030204" pitchFamily="34" charset="0"/>
              </a:rPr>
              <a:t> </a:t>
            </a:r>
            <a:r>
              <a:rPr lang="en-GB" altLang="en-US" sz="5400" b="1" dirty="0">
                <a:solidFill>
                  <a:schemeClr val="bg1"/>
                </a:solidFill>
                <a:latin typeface="Arial" panose="020B0604020202020204" pitchFamily="34" charset="0"/>
              </a:rPr>
              <a:t>Staff charter</a:t>
            </a:r>
          </a:p>
        </p:txBody>
      </p:sp>
      <p:graphicFrame>
        <p:nvGraphicFramePr>
          <p:cNvPr id="11" name="Table 10"/>
          <p:cNvGraphicFramePr>
            <a:graphicFrameLocks noGrp="1"/>
          </p:cNvGraphicFramePr>
          <p:nvPr/>
        </p:nvGraphicFramePr>
        <p:xfrm>
          <a:off x="555810" y="1441670"/>
          <a:ext cx="11259672" cy="5205095"/>
        </p:xfrm>
        <a:graphic>
          <a:graphicData uri="http://schemas.openxmlformats.org/drawingml/2006/table">
            <a:tbl>
              <a:tblPr firstRow="1" firstCol="1" bandRow="1"/>
              <a:tblGrid>
                <a:gridCol w="2814918">
                  <a:extLst>
                    <a:ext uri="{9D8B030D-6E8A-4147-A177-3AD203B41FA5}">
                      <a16:colId xmlns:a16="http://schemas.microsoft.com/office/drawing/2014/main" val="2551872670"/>
                    </a:ext>
                  </a:extLst>
                </a:gridCol>
                <a:gridCol w="2814918">
                  <a:extLst>
                    <a:ext uri="{9D8B030D-6E8A-4147-A177-3AD203B41FA5}">
                      <a16:colId xmlns:a16="http://schemas.microsoft.com/office/drawing/2014/main" val="159418913"/>
                    </a:ext>
                  </a:extLst>
                </a:gridCol>
                <a:gridCol w="2814918">
                  <a:extLst>
                    <a:ext uri="{9D8B030D-6E8A-4147-A177-3AD203B41FA5}">
                      <a16:colId xmlns:a16="http://schemas.microsoft.com/office/drawing/2014/main" val="1904537726"/>
                    </a:ext>
                  </a:extLst>
                </a:gridCol>
                <a:gridCol w="2814918">
                  <a:extLst>
                    <a:ext uri="{9D8B030D-6E8A-4147-A177-3AD203B41FA5}">
                      <a16:colId xmlns:a16="http://schemas.microsoft.com/office/drawing/2014/main" val="4124462463"/>
                    </a:ext>
                  </a:extLst>
                </a:gridCol>
              </a:tblGrid>
              <a:tr h="477456">
                <a:tc>
                  <a:txBody>
                    <a:bodyPr/>
                    <a:lstStyle/>
                    <a:p>
                      <a:pPr algn="ctr">
                        <a:lnSpc>
                          <a:spcPct val="107000"/>
                        </a:lnSpc>
                        <a:spcAft>
                          <a:spcPts val="0"/>
                        </a:spcAft>
                      </a:pPr>
                      <a:r>
                        <a:rPr lang="en-GB" sz="2800" b="1" dirty="0">
                          <a:solidFill>
                            <a:schemeClr val="bg1"/>
                          </a:solidFill>
                          <a:effectLst/>
                          <a:latin typeface="Arial" panose="020B0604020202020204" pitchFamily="34" charset="0"/>
                          <a:ea typeface="Calibri" panose="020F0502020204030204" pitchFamily="34" charset="0"/>
                        </a:rPr>
                        <a:t>COMPASSION</a:t>
                      </a:r>
                      <a:endParaRPr lang="en-GB" sz="28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800" b="1" dirty="0">
                          <a:solidFill>
                            <a:schemeClr val="bg1"/>
                          </a:solidFill>
                          <a:effectLst/>
                          <a:latin typeface="Arial" panose="020B0604020202020204" pitchFamily="34" charset="0"/>
                          <a:ea typeface="Calibri" panose="020F0502020204030204" pitchFamily="34" charset="0"/>
                        </a:rPr>
                        <a:t>HONESTY</a:t>
                      </a:r>
                      <a:endParaRPr lang="en-GB" sz="28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800" b="1" dirty="0">
                          <a:solidFill>
                            <a:schemeClr val="bg1"/>
                          </a:solidFill>
                          <a:effectLst/>
                          <a:latin typeface="Arial" panose="020B0604020202020204" pitchFamily="34" charset="0"/>
                          <a:ea typeface="Calibri" panose="020F0502020204030204" pitchFamily="34" charset="0"/>
                        </a:rPr>
                        <a:t>RESPECT</a:t>
                      </a:r>
                      <a:endParaRPr lang="en-GB" sz="28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800" b="1" dirty="0">
                          <a:solidFill>
                            <a:schemeClr val="bg1"/>
                          </a:solidFill>
                          <a:effectLst/>
                          <a:latin typeface="Arial" panose="020B0604020202020204" pitchFamily="34" charset="0"/>
                          <a:ea typeface="Calibri" panose="020F0502020204030204" pitchFamily="34" charset="0"/>
                        </a:rPr>
                        <a:t>TEAMWORK</a:t>
                      </a:r>
                      <a:endParaRPr lang="en-GB" sz="28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433363"/>
                  </a:ext>
                </a:extLst>
              </a:tr>
              <a:tr h="842881">
                <a:tc>
                  <a:txBody>
                    <a:bodyPr/>
                    <a:lstStyle/>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Put the safety and care of patients and colleagues at the heart of everything you do</a:t>
                      </a:r>
                    </a:p>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p>
                      <a:pPr marL="0" marR="0" lvl="0" indent="0" algn="l" defTabSz="1008000" rtl="0" eaLnBrk="1" fontAlgn="auto" latinLnBrk="0" hangingPunct="1">
                        <a:lnSpc>
                          <a:spcPct val="107000"/>
                        </a:lnSpc>
                        <a:spcBef>
                          <a:spcPts val="0"/>
                        </a:spcBef>
                        <a:spcAft>
                          <a:spcPts val="0"/>
                        </a:spcAft>
                        <a:buClrTx/>
                        <a:buSzTx/>
                        <a:buFontTx/>
                        <a:buNone/>
                        <a:tabLst/>
                        <a:defRPr/>
                      </a:pPr>
                      <a:r>
                        <a:rPr lang="en-GB" sz="1400" dirty="0">
                          <a:solidFill>
                            <a:schemeClr val="bg1"/>
                          </a:solidFill>
                          <a:effectLst/>
                          <a:latin typeface="Arial" panose="020B0604020202020204" pitchFamily="34" charset="0"/>
                          <a:ea typeface="Calibri" panose="020F0502020204030204" pitchFamily="34" charset="0"/>
                        </a:rPr>
                        <a:t>Take responsibility for your actions, decisions and behaviours</a:t>
                      </a:r>
                    </a:p>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Trust and appreciate your colleagues -</a:t>
                      </a:r>
                      <a:r>
                        <a:rPr lang="en-GB" sz="1400" baseline="0" dirty="0">
                          <a:solidFill>
                            <a:schemeClr val="bg1"/>
                          </a:solidFill>
                          <a:effectLst/>
                          <a:latin typeface="Arial" panose="020B0604020202020204" pitchFamily="34" charset="0"/>
                          <a:ea typeface="Calibri" panose="020F0502020204030204" pitchFamily="34" charset="0"/>
                        </a:rPr>
                        <a:t> </a:t>
                      </a:r>
                      <a:r>
                        <a:rPr lang="en-GB" sz="1400" dirty="0">
                          <a:solidFill>
                            <a:schemeClr val="bg1"/>
                          </a:solidFill>
                          <a:effectLst/>
                          <a:latin typeface="Arial" panose="020B0604020202020204" pitchFamily="34" charset="0"/>
                          <a:ea typeface="Calibri" panose="020F0502020204030204" pitchFamily="34" charset="0"/>
                        </a:rPr>
                        <a:t>say thank you and well done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Meet regularly as a whole team</a:t>
                      </a:r>
                      <a:r>
                        <a:rPr lang="en-GB" sz="1400" baseline="0" dirty="0">
                          <a:solidFill>
                            <a:schemeClr val="bg1"/>
                          </a:solidFill>
                          <a:effectLst/>
                          <a:latin typeface="Arial" panose="020B0604020202020204" pitchFamily="34" charset="0"/>
                          <a:ea typeface="Calibri" panose="020F0502020204030204" pitchFamily="34" charset="0"/>
                        </a:rPr>
                        <a:t>,</a:t>
                      </a:r>
                      <a:r>
                        <a:rPr lang="en-GB" sz="1400" dirty="0">
                          <a:solidFill>
                            <a:schemeClr val="bg1"/>
                          </a:solidFill>
                          <a:effectLst/>
                          <a:latin typeface="Arial" panose="020B0604020202020204" pitchFamily="34" charset="0"/>
                          <a:ea typeface="Calibri" panose="020F0502020204030204" pitchFamily="34" charset="0"/>
                        </a:rPr>
                        <a:t> discuss goals,</a:t>
                      </a:r>
                      <a:r>
                        <a:rPr lang="en-GB" sz="1400" baseline="0" dirty="0">
                          <a:solidFill>
                            <a:schemeClr val="bg1"/>
                          </a:solidFill>
                          <a:effectLst/>
                          <a:latin typeface="Arial" panose="020B0604020202020204" pitchFamily="34" charset="0"/>
                          <a:ea typeface="Calibri" panose="020F0502020204030204" pitchFamily="34" charset="0"/>
                        </a:rPr>
                        <a:t> actions and ideas for improvement.  Commit to being good team members</a:t>
                      </a: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2774565"/>
                  </a:ext>
                </a:extLst>
              </a:tr>
              <a:tr h="842881">
                <a:tc>
                  <a:txBody>
                    <a:bodyPr/>
                    <a:lstStyle/>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Listen to your colleagues and patients, understand, empathise and take action to help</a:t>
                      </a:r>
                    </a:p>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08000" rtl="0" eaLnBrk="1" fontAlgn="auto" latinLnBrk="0" hangingPunct="1">
                        <a:lnSpc>
                          <a:spcPct val="107000"/>
                        </a:lnSpc>
                        <a:spcBef>
                          <a:spcPts val="0"/>
                        </a:spcBef>
                        <a:spcAft>
                          <a:spcPts val="0"/>
                        </a:spcAft>
                        <a:buClrTx/>
                        <a:buSzTx/>
                        <a:buFontTx/>
                        <a:buNone/>
                        <a:tabLst/>
                        <a:defRPr/>
                      </a:pPr>
                      <a:r>
                        <a:rPr lang="en-GB" sz="1400" dirty="0">
                          <a:solidFill>
                            <a:schemeClr val="bg1"/>
                          </a:solidFill>
                          <a:effectLst/>
                          <a:latin typeface="Arial" panose="020B0604020202020204" pitchFamily="34" charset="0"/>
                          <a:ea typeface="Calibri" panose="020F0502020204030204" pitchFamily="34" charset="0"/>
                        </a:rPr>
                        <a:t>Report concerns about safety, quality and negative behaviours as quickly as possible</a:t>
                      </a:r>
                    </a:p>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08000" rtl="0" eaLnBrk="1" fontAlgn="auto" latinLnBrk="0" hangingPunct="1">
                        <a:lnSpc>
                          <a:spcPct val="107000"/>
                        </a:lnSpc>
                        <a:spcBef>
                          <a:spcPts val="0"/>
                        </a:spcBef>
                        <a:spcAft>
                          <a:spcPts val="0"/>
                        </a:spcAft>
                        <a:buClrTx/>
                        <a:buSzTx/>
                        <a:buFontTx/>
                        <a:buNone/>
                        <a:tabLst/>
                        <a:defRPr/>
                      </a:pPr>
                      <a:r>
                        <a:rPr lang="en-GB" sz="1400" dirty="0">
                          <a:solidFill>
                            <a:schemeClr val="bg1"/>
                          </a:solidFill>
                          <a:effectLst/>
                          <a:latin typeface="Arial" panose="020B0604020202020204" pitchFamily="34" charset="0"/>
                          <a:ea typeface="Calibri" panose="020F0502020204030204" pitchFamily="34" charset="0"/>
                        </a:rPr>
                        <a:t>Talk to everyone in a respectful and polite manner and listen when others want to speak</a:t>
                      </a:r>
                    </a:p>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Include all colleagues in key discussions about the team </a:t>
                      </a:r>
                    </a:p>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or service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5775269"/>
                  </a:ext>
                </a:extLst>
              </a:tr>
              <a:tr h="842881">
                <a:tc>
                  <a:txBody>
                    <a:bodyPr/>
                    <a:lstStyle/>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Treat everyone with kindness </a:t>
                      </a:r>
                    </a:p>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and support those who need assistance or guidance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Communicate constantly and clearly</a:t>
                      </a:r>
                      <a:r>
                        <a:rPr lang="en-GB" sz="1400" baseline="0" dirty="0">
                          <a:solidFill>
                            <a:schemeClr val="bg1"/>
                          </a:solidFill>
                          <a:effectLst/>
                          <a:latin typeface="Arial" panose="020B0604020202020204" pitchFamily="34" charset="0"/>
                          <a:ea typeface="Calibri" panose="020F0502020204030204" pitchFamily="34" charset="0"/>
                        </a:rPr>
                        <a:t> </a:t>
                      </a:r>
                      <a:r>
                        <a:rPr lang="en-GB" sz="1400" dirty="0">
                          <a:solidFill>
                            <a:schemeClr val="bg1"/>
                          </a:solidFill>
                          <a:effectLst/>
                          <a:latin typeface="Arial" panose="020B0604020202020204" pitchFamily="34" charset="0"/>
                          <a:ea typeface="Calibri" panose="020F0502020204030204" pitchFamily="34" charset="0"/>
                        </a:rPr>
                        <a:t>at all times;</a:t>
                      </a:r>
                      <a:r>
                        <a:rPr lang="en-GB" sz="1400" baseline="0" dirty="0">
                          <a:solidFill>
                            <a:schemeClr val="bg1"/>
                          </a:solidFill>
                          <a:effectLst/>
                          <a:latin typeface="Arial" panose="020B0604020202020204" pitchFamily="34" charset="0"/>
                          <a:ea typeface="Calibri" panose="020F0502020204030204" pitchFamily="34" charset="0"/>
                        </a:rPr>
                        <a:t> create and respond to a constant loop of honest feedback</a:t>
                      </a: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08000" rtl="0" eaLnBrk="1" fontAlgn="auto" latinLnBrk="0" hangingPunct="1">
                        <a:lnSpc>
                          <a:spcPct val="107000"/>
                        </a:lnSpc>
                        <a:spcBef>
                          <a:spcPts val="0"/>
                        </a:spcBef>
                        <a:spcAft>
                          <a:spcPts val="0"/>
                        </a:spcAft>
                        <a:buClrTx/>
                        <a:buSzTx/>
                        <a:buFontTx/>
                        <a:buNone/>
                        <a:tabLst/>
                        <a:defRPr/>
                      </a:pPr>
                      <a:r>
                        <a:rPr lang="en-GB" sz="1400" dirty="0">
                          <a:solidFill>
                            <a:schemeClr val="bg1"/>
                          </a:solidFill>
                          <a:effectLst/>
                          <a:latin typeface="Arial" panose="020B0604020202020204" pitchFamily="34" charset="0"/>
                          <a:ea typeface="Calibri" panose="020F0502020204030204" pitchFamily="34" charset="0"/>
                        </a:rPr>
                        <a:t>Understand and appreciate the perspectives, choices and beliefs of others and never discriminate against anyone</a:t>
                      </a:r>
                    </a:p>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08000" rtl="0" eaLnBrk="1" fontAlgn="auto" latinLnBrk="0" hangingPunct="1">
                        <a:lnSpc>
                          <a:spcPct val="107000"/>
                        </a:lnSpc>
                        <a:spcBef>
                          <a:spcPts val="0"/>
                        </a:spcBef>
                        <a:spcAft>
                          <a:spcPts val="0"/>
                        </a:spcAft>
                        <a:buClrTx/>
                        <a:buSzTx/>
                        <a:buFontTx/>
                        <a:buNone/>
                        <a:tabLst/>
                        <a:defRPr/>
                      </a:pPr>
                      <a:r>
                        <a:rPr lang="en-GB" sz="1400" dirty="0">
                          <a:solidFill>
                            <a:schemeClr val="bg1"/>
                          </a:solidFill>
                          <a:effectLst/>
                          <a:latin typeface="Arial" panose="020B0604020202020204" pitchFamily="34" charset="0"/>
                          <a:ea typeface="Calibri" panose="020F0502020204030204" pitchFamily="34" charset="0"/>
                        </a:rPr>
                        <a:t>Tackle</a:t>
                      </a:r>
                      <a:r>
                        <a:rPr lang="en-GB" sz="1400" baseline="0" dirty="0">
                          <a:solidFill>
                            <a:schemeClr val="bg1"/>
                          </a:solidFill>
                          <a:effectLst/>
                          <a:latin typeface="Arial" panose="020B0604020202020204" pitchFamily="34" charset="0"/>
                          <a:ea typeface="Calibri" panose="020F0502020204030204" pitchFamily="34" charset="0"/>
                        </a:rPr>
                        <a:t> poor behaviours as they arise</a:t>
                      </a: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67219"/>
                  </a:ext>
                </a:extLst>
              </a:tr>
              <a:tr h="842881">
                <a:tc>
                  <a:txBody>
                    <a:bodyPr/>
                    <a:lstStyle/>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Do</a:t>
                      </a:r>
                      <a:r>
                        <a:rPr lang="en-GB" sz="1400" baseline="0" dirty="0">
                          <a:solidFill>
                            <a:schemeClr val="bg1"/>
                          </a:solidFill>
                          <a:effectLst/>
                          <a:latin typeface="Arial" panose="020B0604020202020204" pitchFamily="34" charset="0"/>
                          <a:ea typeface="Calibri" panose="020F0502020204030204" pitchFamily="34" charset="0"/>
                        </a:rPr>
                        <a:t> the right thing, even if this is more difficult to do </a:t>
                      </a: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08000" rtl="0" eaLnBrk="1" fontAlgn="auto" latinLnBrk="0" hangingPunct="1">
                        <a:lnSpc>
                          <a:spcPct val="107000"/>
                        </a:lnSpc>
                        <a:spcBef>
                          <a:spcPts val="0"/>
                        </a:spcBef>
                        <a:spcAft>
                          <a:spcPts val="0"/>
                        </a:spcAft>
                        <a:buClrTx/>
                        <a:buSzTx/>
                        <a:buFontTx/>
                        <a:buNone/>
                        <a:tabLst/>
                        <a:defRPr/>
                      </a:pPr>
                      <a:r>
                        <a:rPr lang="en-GB" sz="1400" dirty="0">
                          <a:solidFill>
                            <a:schemeClr val="bg1"/>
                          </a:solidFill>
                          <a:effectLst/>
                          <a:latin typeface="Arial" panose="020B0604020202020204" pitchFamily="34" charset="0"/>
                          <a:ea typeface="Calibri" panose="020F0502020204030204" pitchFamily="34" charset="0"/>
                        </a:rPr>
                        <a:t>Be open about mistakes, apologise,</a:t>
                      </a:r>
                      <a:r>
                        <a:rPr lang="en-GB" sz="1400" baseline="0" dirty="0">
                          <a:solidFill>
                            <a:schemeClr val="bg1"/>
                          </a:solidFill>
                          <a:effectLst/>
                          <a:latin typeface="Arial" panose="020B0604020202020204" pitchFamily="34" charset="0"/>
                          <a:ea typeface="Calibri" panose="020F0502020204030204" pitchFamily="34" charset="0"/>
                        </a:rPr>
                        <a:t> </a:t>
                      </a:r>
                      <a:r>
                        <a:rPr lang="en-GB" sz="1400" dirty="0">
                          <a:solidFill>
                            <a:schemeClr val="bg1"/>
                          </a:solidFill>
                          <a:effectLst/>
                          <a:latin typeface="Arial" panose="020B0604020202020204" pitchFamily="34" charset="0"/>
                          <a:ea typeface="Calibri" panose="020F0502020204030204" pitchFamily="34" charset="0"/>
                        </a:rPr>
                        <a:t>learn and improve</a:t>
                      </a:r>
                    </a:p>
                    <a:p>
                      <a:pPr marL="0" marR="0" lvl="0" indent="0" algn="l" defTabSz="1008000" rtl="0" eaLnBrk="1" fontAlgn="auto" latinLnBrk="0" hangingPunct="1">
                        <a:lnSpc>
                          <a:spcPct val="107000"/>
                        </a:lnSpc>
                        <a:spcBef>
                          <a:spcPts val="0"/>
                        </a:spcBef>
                        <a:spcAft>
                          <a:spcPts val="0"/>
                        </a:spcAft>
                        <a:buClrTx/>
                        <a:buSzTx/>
                        <a:buFontTx/>
                        <a:buNone/>
                        <a:tabLst/>
                        <a:defRPr/>
                      </a:pP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defTabSz="1008000">
                        <a:lnSpc>
                          <a:spcPct val="107000"/>
                        </a:lnSpc>
                        <a:spcAft>
                          <a:spcPts val="0"/>
                        </a:spcAft>
                      </a:pPr>
                      <a:r>
                        <a:rPr lang="en-GB" sz="1400" dirty="0">
                          <a:solidFill>
                            <a:schemeClr val="bg1"/>
                          </a:solidFill>
                          <a:effectLst/>
                          <a:latin typeface="Arial" panose="020B0604020202020204" pitchFamily="34" charset="0"/>
                          <a:ea typeface="Calibri" panose="020F0502020204030204" pitchFamily="34" charset="0"/>
                        </a:rPr>
                        <a:t>Respect and use </a:t>
                      </a:r>
                      <a:r>
                        <a:rPr lang="en-GB" sz="1400" baseline="0" dirty="0">
                          <a:solidFill>
                            <a:schemeClr val="bg1"/>
                          </a:solidFill>
                          <a:effectLst/>
                          <a:latin typeface="Arial" panose="020B0604020202020204" pitchFamily="34" charset="0"/>
                          <a:ea typeface="Calibri" panose="020F0502020204030204" pitchFamily="34" charset="0"/>
                        </a:rPr>
                        <a:t>each others’ strengths; act respectfully by giving, receiving and acting on constructive feedback</a:t>
                      </a: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08000" rtl="0" eaLnBrk="1" fontAlgn="auto" latinLnBrk="0" hangingPunct="1">
                        <a:lnSpc>
                          <a:spcPct val="107000"/>
                        </a:lnSpc>
                        <a:spcBef>
                          <a:spcPts val="0"/>
                        </a:spcBef>
                        <a:spcAft>
                          <a:spcPts val="0"/>
                        </a:spcAft>
                        <a:buClrTx/>
                        <a:buSzTx/>
                        <a:buFontTx/>
                        <a:buNone/>
                        <a:tabLst/>
                        <a:defRPr/>
                      </a:pPr>
                      <a:r>
                        <a:rPr lang="en-GB" sz="1400" dirty="0">
                          <a:solidFill>
                            <a:schemeClr val="bg1"/>
                          </a:solidFill>
                          <a:effectLst/>
                          <a:latin typeface="Arial" panose="020B0604020202020204" pitchFamily="34" charset="0"/>
                          <a:ea typeface="Calibri" panose="020F0502020204030204" pitchFamily="34" charset="0"/>
                        </a:rPr>
                        <a:t>Agree high professional standards as</a:t>
                      </a:r>
                      <a:r>
                        <a:rPr lang="en-GB" sz="1400" baseline="0" dirty="0">
                          <a:solidFill>
                            <a:schemeClr val="bg1"/>
                          </a:solidFill>
                          <a:effectLst/>
                          <a:latin typeface="Arial" panose="020B0604020202020204" pitchFamily="34" charset="0"/>
                          <a:ea typeface="Calibri" panose="020F0502020204030204" pitchFamily="34" charset="0"/>
                        </a:rPr>
                        <a:t> a team; give yourselves time to reflect on how to constantly improve</a:t>
                      </a:r>
                      <a:endParaRPr lang="en-GB" sz="2000" dirty="0">
                        <a:solidFill>
                          <a:schemeClr val="bg1"/>
                        </a:solidFill>
                        <a:effectLst/>
                        <a:latin typeface="Arial" panose="020B0604020202020204" pitchFamily="34" charset="0"/>
                        <a:ea typeface="Calibri" panose="020F0502020204030204" pitchFamily="34" charset="0"/>
                      </a:endParaRPr>
                    </a:p>
                    <a:p>
                      <a:pPr defTabSz="1008000">
                        <a:lnSpc>
                          <a:spcPct val="107000"/>
                        </a:lnSpc>
                        <a:spcAft>
                          <a:spcPts val="0"/>
                        </a:spcAft>
                      </a:pPr>
                      <a:endParaRPr lang="en-GB" sz="1400" dirty="0">
                        <a:solidFill>
                          <a:schemeClr val="bg1"/>
                        </a:solidFill>
                        <a:effectLst/>
                        <a:latin typeface="Arial" panose="020B060402020202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394974"/>
                  </a:ext>
                </a:extLst>
              </a:tr>
            </a:tbl>
          </a:graphicData>
        </a:graphic>
      </p:graphicFrame>
      <p:cxnSp>
        <p:nvCxnSpPr>
          <p:cNvPr id="3" name="Straight Connector 2"/>
          <p:cNvCxnSpPr/>
          <p:nvPr/>
        </p:nvCxnSpPr>
        <p:spPr>
          <a:xfrm flipH="1">
            <a:off x="3316947" y="1172726"/>
            <a:ext cx="8962" cy="50650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158765" y="1172721"/>
            <a:ext cx="8962" cy="50650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937815" y="1163761"/>
            <a:ext cx="8962" cy="50650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929" y="112918"/>
            <a:ext cx="2079812" cy="1052665"/>
          </a:xfrm>
          <a:prstGeom prst="rect">
            <a:avLst/>
          </a:prstGeom>
        </p:spPr>
      </p:pic>
    </p:spTree>
    <p:extLst>
      <p:ext uri="{BB962C8B-B14F-4D97-AF65-F5344CB8AC3E}">
        <p14:creationId xmlns:p14="http://schemas.microsoft.com/office/powerpoint/2010/main" val="3122972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FB56C-CED4-5EEB-635E-D33980BA210F}"/>
              </a:ext>
            </a:extLst>
          </p:cNvPr>
          <p:cNvSpPr>
            <a:spLocks noGrp="1"/>
          </p:cNvSpPr>
          <p:nvPr>
            <p:ph type="title"/>
          </p:nvPr>
        </p:nvSpPr>
        <p:spPr/>
        <p:txBody>
          <a:bodyPr/>
          <a:lstStyle/>
          <a:p>
            <a:r>
              <a:rPr lang="en-GB" dirty="0"/>
              <a:t>Activity levels</a:t>
            </a:r>
          </a:p>
        </p:txBody>
      </p:sp>
      <p:graphicFrame>
        <p:nvGraphicFramePr>
          <p:cNvPr id="4" name="Table 3">
            <a:extLst>
              <a:ext uri="{FF2B5EF4-FFF2-40B4-BE49-F238E27FC236}">
                <a16:creationId xmlns:a16="http://schemas.microsoft.com/office/drawing/2014/main" id="{42DCA2FC-B854-7CBA-CA05-B0696E8CDDCB}"/>
              </a:ext>
            </a:extLst>
          </p:cNvPr>
          <p:cNvGraphicFramePr>
            <a:graphicFrameLocks noGrp="1"/>
          </p:cNvGraphicFramePr>
          <p:nvPr>
            <p:extLst>
              <p:ext uri="{D42A27DB-BD31-4B8C-83A1-F6EECF244321}">
                <p14:modId xmlns:p14="http://schemas.microsoft.com/office/powerpoint/2010/main" val="1710382618"/>
              </p:ext>
            </p:extLst>
          </p:nvPr>
        </p:nvGraphicFramePr>
        <p:xfrm>
          <a:off x="1239520" y="1690688"/>
          <a:ext cx="9712959" cy="4747413"/>
        </p:xfrm>
        <a:graphic>
          <a:graphicData uri="http://schemas.openxmlformats.org/drawingml/2006/table">
            <a:tbl>
              <a:tblPr firstRow="1" firstCol="1" bandRow="1"/>
              <a:tblGrid>
                <a:gridCol w="5086653">
                  <a:extLst>
                    <a:ext uri="{9D8B030D-6E8A-4147-A177-3AD203B41FA5}">
                      <a16:colId xmlns:a16="http://schemas.microsoft.com/office/drawing/2014/main" val="680203174"/>
                    </a:ext>
                  </a:extLst>
                </a:gridCol>
                <a:gridCol w="1542102">
                  <a:extLst>
                    <a:ext uri="{9D8B030D-6E8A-4147-A177-3AD203B41FA5}">
                      <a16:colId xmlns:a16="http://schemas.microsoft.com/office/drawing/2014/main" val="2202202830"/>
                    </a:ext>
                  </a:extLst>
                </a:gridCol>
                <a:gridCol w="1542102">
                  <a:extLst>
                    <a:ext uri="{9D8B030D-6E8A-4147-A177-3AD203B41FA5}">
                      <a16:colId xmlns:a16="http://schemas.microsoft.com/office/drawing/2014/main" val="2651353165"/>
                    </a:ext>
                  </a:extLst>
                </a:gridCol>
                <a:gridCol w="1542102">
                  <a:extLst>
                    <a:ext uri="{9D8B030D-6E8A-4147-A177-3AD203B41FA5}">
                      <a16:colId xmlns:a16="http://schemas.microsoft.com/office/drawing/2014/main" val="1947662917"/>
                    </a:ext>
                  </a:extLst>
                </a:gridCol>
              </a:tblGrid>
              <a:tr h="285773">
                <a:tc>
                  <a:txBody>
                    <a:bodyPr/>
                    <a:lstStyle/>
                    <a:p>
                      <a:pPr algn="l"/>
                      <a:endParaRPr lang="en-GB" sz="18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2021/22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2022/23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2023/24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2437623249"/>
                  </a:ext>
                </a:extLst>
              </a:tr>
              <a:tr h="591188">
                <a:tc>
                  <a:txBody>
                    <a:bodyPr/>
                    <a:lstStyle/>
                    <a:p>
                      <a:pPr algn="l">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ED attendances at Grimsby and Scunthorpe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147,849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152,856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174,008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6730885"/>
                  </a:ext>
                </a:extLst>
              </a:tr>
              <a:tr h="495424">
                <a:tc>
                  <a:txBody>
                    <a:bodyPr/>
                    <a:lstStyle/>
                    <a:p>
                      <a:pPr algn="l">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Admissions into hospital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111,675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122,990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118,523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6619635"/>
                  </a:ext>
                </a:extLst>
              </a:tr>
              <a:tr h="591188">
                <a:tc>
                  <a:txBody>
                    <a:bodyPr/>
                    <a:lstStyle/>
                    <a:p>
                      <a:pPr algn="l">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Number of discharges (patients leaving hospital)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111,613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122,951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118,174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4991489"/>
                  </a:ext>
                </a:extLst>
              </a:tr>
              <a:tr h="588157">
                <a:tc>
                  <a:txBody>
                    <a:bodyPr/>
                    <a:lstStyle/>
                    <a:p>
                      <a:pPr algn="l">
                        <a:lnSpc>
                          <a:spcPct val="115000"/>
                        </a:lnSpc>
                        <a:spcAft>
                          <a:spcPts val="10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Outpatient appointments (Attendances)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398,317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417,903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339,021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7971911"/>
                  </a:ext>
                </a:extLst>
              </a:tr>
              <a:tr h="528320">
                <a:tc>
                  <a:txBody>
                    <a:bodyPr/>
                    <a:lstStyle/>
                    <a:p>
                      <a:pPr algn="l">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Births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3,802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3,719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3,703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8391166"/>
                  </a:ext>
                </a:extLst>
              </a:tr>
              <a:tr h="591188">
                <a:tc>
                  <a:txBody>
                    <a:bodyPr/>
                    <a:lstStyle/>
                    <a:p>
                      <a:pPr algn="l">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Patients who were admitted as an emergency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33,172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24,911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26,288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1568942"/>
                  </a:ext>
                </a:extLst>
              </a:tr>
              <a:tr h="475612">
                <a:tc>
                  <a:txBody>
                    <a:bodyPr/>
                    <a:lstStyle/>
                    <a:p>
                      <a:pPr algn="l">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number of operations in theatre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16,171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17,544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19,743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5358161"/>
                  </a:ext>
                </a:extLst>
              </a:tr>
              <a:tr h="591188">
                <a:tc>
                  <a:txBody>
                    <a:bodyPr/>
                    <a:lstStyle/>
                    <a:p>
                      <a:pPr marL="0" algn="l" defTabSz="914400" rtl="0" eaLnBrk="1" latinLnBrk="0" hangingPunct="1">
                        <a:lnSpc>
                          <a:spcPct val="115000"/>
                        </a:lnSpc>
                        <a:spcAft>
                          <a:spcPts val="1000"/>
                        </a:spcAft>
                      </a:pPr>
                      <a:r>
                        <a:rPr lang="en-GB"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number of elective operations in theatre</a:t>
                      </a:r>
                      <a:endParaRPr lang="en-GB"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11,677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12,911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14,965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6869981"/>
                  </a:ext>
                </a:extLst>
              </a:tr>
            </a:tbl>
          </a:graphicData>
        </a:graphic>
      </p:graphicFrame>
    </p:spTree>
    <p:extLst>
      <p:ext uri="{BB962C8B-B14F-4D97-AF65-F5344CB8AC3E}">
        <p14:creationId xmlns:p14="http://schemas.microsoft.com/office/powerpoint/2010/main" val="457245583"/>
      </p:ext>
    </p:extLst>
  </p:cSld>
  <p:clrMapOvr>
    <a:masterClrMapping/>
  </p:clrMapOvr>
</p:sld>
</file>

<file path=ppt/theme/theme1.xml><?xml version="1.0" encoding="utf-8"?>
<a:theme xmlns:a="http://schemas.openxmlformats.org/drawingml/2006/main" name="NEW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msi Pro Cond Ultr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HPP">
      <a:dk1>
        <a:srgbClr val="231F20"/>
      </a:dk1>
      <a:lt1>
        <a:sysClr val="window" lastClr="FFFFFF"/>
      </a:lt1>
      <a:dk2>
        <a:srgbClr val="003087"/>
      </a:dk2>
      <a:lt2>
        <a:srgbClr val="E8EDEE"/>
      </a:lt2>
      <a:accent1>
        <a:srgbClr val="005EB8"/>
      </a:accent1>
      <a:accent2>
        <a:srgbClr val="ED8B00"/>
      </a:accent2>
      <a:accent3>
        <a:srgbClr val="768692"/>
      </a:accent3>
      <a:accent4>
        <a:srgbClr val="FFB81C"/>
      </a:accent4>
      <a:accent5>
        <a:srgbClr val="0072CE"/>
      </a:accent5>
      <a:accent6>
        <a:srgbClr val="009639"/>
      </a:accent6>
      <a:hlink>
        <a:srgbClr val="00A9CE"/>
      </a:hlink>
      <a:folHlink>
        <a:srgbClr val="AE25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 Humber Health Partnership Powerpoint Presentation Template.potx" id="{27E35314-2E69-4BB3-BB0D-B127613EF0C7}" vid="{00CA6B63-8D46-497D-9D61-94AFD1B7E21A}"/>
    </a:ext>
  </a:extLst>
</a:theme>
</file>

<file path=ppt/theme/theme5.xml><?xml version="1.0" encoding="utf-8"?>
<a:theme xmlns:a="http://schemas.openxmlformats.org/drawingml/2006/main" name="1_Office Theme">
  <a:themeElements>
    <a:clrScheme name="HPP">
      <a:dk1>
        <a:srgbClr val="231F20"/>
      </a:dk1>
      <a:lt1>
        <a:sysClr val="window" lastClr="FFFFFF"/>
      </a:lt1>
      <a:dk2>
        <a:srgbClr val="003087"/>
      </a:dk2>
      <a:lt2>
        <a:srgbClr val="E8EDEE"/>
      </a:lt2>
      <a:accent1>
        <a:srgbClr val="005EB8"/>
      </a:accent1>
      <a:accent2>
        <a:srgbClr val="ED8B00"/>
      </a:accent2>
      <a:accent3>
        <a:srgbClr val="768692"/>
      </a:accent3>
      <a:accent4>
        <a:srgbClr val="FFB81C"/>
      </a:accent4>
      <a:accent5>
        <a:srgbClr val="0072CE"/>
      </a:accent5>
      <a:accent6>
        <a:srgbClr val="009639"/>
      </a:accent6>
      <a:hlink>
        <a:srgbClr val="005EB8"/>
      </a:hlink>
      <a:folHlink>
        <a:srgbClr val="AE25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C3D4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eneric-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CC08E44E-ADEF-42F7-A92B-FCD39F404BF0}" vid="{8404A267-3515-4EBF-9E2A-50099588D18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808</TotalTime>
  <Words>5234</Words>
  <Application>Microsoft Office PowerPoint</Application>
  <PresentationFormat>Widescreen</PresentationFormat>
  <Paragraphs>487</Paragraphs>
  <Slides>64</Slides>
  <Notes>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64</vt:i4>
      </vt:variant>
    </vt:vector>
  </HeadingPairs>
  <TitlesOfParts>
    <vt:vector size="85" baseType="lpstr">
      <vt:lpstr>Amsi Pro Cond Ultra</vt:lpstr>
      <vt:lpstr>Aptos</vt:lpstr>
      <vt:lpstr>Aptos Display</vt:lpstr>
      <vt:lpstr>Arial</vt:lpstr>
      <vt:lpstr>Barlow Condensed</vt:lpstr>
      <vt:lpstr>Barlow Condensed Light</vt:lpstr>
      <vt:lpstr>Barlow Condensed Medium</vt:lpstr>
      <vt:lpstr>Bradley Hand ITC</vt:lpstr>
      <vt:lpstr>Calibri</vt:lpstr>
      <vt:lpstr>Courier New</vt:lpstr>
      <vt:lpstr>Symbol</vt:lpstr>
      <vt:lpstr>Times New Roman</vt:lpstr>
      <vt:lpstr>Wingdings</vt:lpstr>
      <vt:lpstr>NEW Powerpoint Template</vt:lpstr>
      <vt:lpstr>1_Custom Design</vt:lpstr>
      <vt:lpstr>7_Office Theme</vt:lpstr>
      <vt:lpstr>Office Theme</vt:lpstr>
      <vt:lpstr>1_Office Theme</vt:lpstr>
      <vt:lpstr>2_Office Theme</vt:lpstr>
      <vt:lpstr>3_Office Theme</vt:lpstr>
      <vt:lpstr>Generic-Presentation</vt:lpstr>
      <vt:lpstr>Northern Lincolnshire and Goole NHS Foundation Trust   Annual Members’ Meeting</vt:lpstr>
      <vt:lpstr>Introduction and welcome</vt:lpstr>
      <vt:lpstr>Agenda</vt:lpstr>
      <vt:lpstr>Overview of 2023/24 and plans for 2024/25</vt:lpstr>
      <vt:lpstr>Group milestones</vt:lpstr>
      <vt:lpstr>Group milestones</vt:lpstr>
      <vt:lpstr>Strategic framework</vt:lpstr>
      <vt:lpstr>PowerPoint Presentation</vt:lpstr>
      <vt:lpstr>Activity levels</vt:lpstr>
      <vt:lpstr>Trust performance in 2023/24</vt:lpstr>
      <vt:lpstr>Significant milestones</vt:lpstr>
      <vt:lpstr>Priorities for 2024/25</vt:lpstr>
      <vt:lpstr>Questions</vt:lpstr>
      <vt:lpstr>Financial performance review 2023/24</vt:lpstr>
      <vt:lpstr>PowerPoint Presentation</vt:lpstr>
      <vt:lpstr>PowerPoint Presentation</vt:lpstr>
      <vt:lpstr>PowerPoint Presentation</vt:lpstr>
      <vt:lpstr>Financial regime 2023/24</vt:lpstr>
      <vt:lpstr>PowerPoint Presentation</vt:lpstr>
      <vt:lpstr>PowerPoint Presentation</vt:lpstr>
      <vt:lpstr>PowerPoint Presentation</vt:lpstr>
      <vt:lpstr>PowerPoint Presentation</vt:lpstr>
      <vt:lpstr>Trust borrowing</vt:lpstr>
      <vt:lpstr>Balance sheet strength</vt:lpstr>
      <vt:lpstr>Looking ahead: underlying financial position</vt:lpstr>
      <vt:lpstr>2024/25…</vt:lpstr>
      <vt:lpstr>Key financial risks</vt:lpstr>
      <vt:lpstr>Questions</vt:lpstr>
      <vt:lpstr>Annual Audit Report for 2023/24</vt:lpstr>
      <vt:lpstr>Outcome of the 2023/24 Annual Audit</vt:lpstr>
      <vt:lpstr>Questions</vt:lpstr>
      <vt:lpstr>Public Health in Northern Lincolnshire</vt:lpstr>
      <vt:lpstr>What is public health?</vt:lpstr>
      <vt:lpstr>What is public health? The Marmot Principles</vt:lpstr>
      <vt:lpstr>Marmot: Ten years on</vt:lpstr>
      <vt:lpstr>The public health story – NEL</vt:lpstr>
      <vt:lpstr>PowerPoint Presentation</vt:lpstr>
      <vt:lpstr>PowerPoint Presentation</vt:lpstr>
      <vt:lpstr>Life Expectancy in NEL</vt:lpstr>
      <vt:lpstr>Healthy Life Expectancy in NEL</vt:lpstr>
      <vt:lpstr>The Public Health Story – NL </vt:lpstr>
      <vt:lpstr>The Public Health Story – NL </vt:lpstr>
      <vt:lpstr>The Public Health Story – NL</vt:lpstr>
      <vt:lpstr>PowerPoint Presentation</vt:lpstr>
      <vt:lpstr>Life Expectancy at Birth, North Lincolnshire</vt:lpstr>
      <vt:lpstr>PowerPoint Presentation</vt:lpstr>
      <vt:lpstr>Under 75 mortality rate from causes considered preventable</vt:lpstr>
      <vt:lpstr>Under 75 mortality rate from all circulatory diseases considered preventable</vt:lpstr>
      <vt:lpstr>Under 75 mortality rate from all cancer considered preventable</vt:lpstr>
      <vt:lpstr>Under 75 mortality rate from all liver disease considered preventable</vt:lpstr>
      <vt:lpstr>Under 75 mortality rate from all respiratory disease considered preventable</vt:lpstr>
      <vt:lpstr>What contributes to our health and wellbeing in Northern Lincolnshire?</vt:lpstr>
      <vt:lpstr>RECOMMENDATIONS</vt:lpstr>
      <vt:lpstr>Existing collaborative public health initiatives with NLAG</vt:lpstr>
      <vt:lpstr>Collaboration with NLaG</vt:lpstr>
      <vt:lpstr>The art of the possible</vt:lpstr>
      <vt:lpstr>Learning from others: Barnsley Hospitals NHS Foundation Trust Create a strategy and action plan</vt:lpstr>
      <vt:lpstr>PowerPoint Presentation</vt:lpstr>
      <vt:lpstr>Suggested way forward</vt:lpstr>
      <vt:lpstr>Governor elections</vt:lpstr>
      <vt:lpstr>Seats for Election</vt:lpstr>
      <vt:lpstr>PowerPoint Presentation</vt:lpstr>
      <vt:lpstr>PowerPoint Presentation</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NLaG Annual  Members’ Meeting</dc:title>
  <cp:lastModifiedBy>BEDDOW, Adrian (NORTHERN LINCOLNSHIRE AND GOOLE NHS FOUNDATION TRUST)</cp:lastModifiedBy>
  <cp:revision>59</cp:revision>
  <dcterms:created xsi:type="dcterms:W3CDTF">2023-07-06T07:10:23Z</dcterms:created>
  <dcterms:modified xsi:type="dcterms:W3CDTF">2024-09-12T14:42:43Z</dcterms:modified>
</cp:coreProperties>
</file>