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5" r:id="rId6"/>
    <p:sldMasterId id="2147483667" r:id="rId7"/>
  </p:sldMasterIdLst>
  <p:notesMasterIdLst>
    <p:notesMasterId r:id="rId54"/>
  </p:notesMasterIdLst>
  <p:handoutMasterIdLst>
    <p:handoutMasterId r:id="rId55"/>
  </p:handoutMasterIdLst>
  <p:sldIdLst>
    <p:sldId id="261" r:id="rId8"/>
    <p:sldId id="4677" r:id="rId9"/>
    <p:sldId id="4690" r:id="rId10"/>
    <p:sldId id="4693" r:id="rId11"/>
    <p:sldId id="4694" r:id="rId12"/>
    <p:sldId id="4695" r:id="rId13"/>
    <p:sldId id="4697" r:id="rId14"/>
    <p:sldId id="4696" r:id="rId15"/>
    <p:sldId id="4703" r:id="rId16"/>
    <p:sldId id="4704" r:id="rId17"/>
    <p:sldId id="4698" r:id="rId18"/>
    <p:sldId id="4699" r:id="rId19"/>
    <p:sldId id="4700" r:id="rId20"/>
    <p:sldId id="4701" r:id="rId21"/>
    <p:sldId id="4702" r:id="rId22"/>
    <p:sldId id="262" r:id="rId23"/>
    <p:sldId id="264" r:id="rId24"/>
    <p:sldId id="265" r:id="rId25"/>
    <p:sldId id="268" r:id="rId26"/>
    <p:sldId id="269" r:id="rId27"/>
    <p:sldId id="270" r:id="rId28"/>
    <p:sldId id="272" r:id="rId29"/>
    <p:sldId id="273" r:id="rId30"/>
    <p:sldId id="285" r:id="rId31"/>
    <p:sldId id="287" r:id="rId32"/>
    <p:sldId id="289" r:id="rId33"/>
    <p:sldId id="290" r:id="rId34"/>
    <p:sldId id="291" r:id="rId35"/>
    <p:sldId id="292" r:id="rId36"/>
    <p:sldId id="293" r:id="rId37"/>
    <p:sldId id="294" r:id="rId38"/>
    <p:sldId id="295" r:id="rId39"/>
    <p:sldId id="296" r:id="rId40"/>
    <p:sldId id="297" r:id="rId41"/>
    <p:sldId id="298" r:id="rId42"/>
    <p:sldId id="299" r:id="rId43"/>
    <p:sldId id="2147483594" r:id="rId44"/>
    <p:sldId id="2147483595" r:id="rId45"/>
    <p:sldId id="2147483597" r:id="rId46"/>
    <p:sldId id="259" r:id="rId47"/>
    <p:sldId id="2147483634" r:id="rId48"/>
    <p:sldId id="258" r:id="rId49"/>
    <p:sldId id="2147483596" r:id="rId50"/>
    <p:sldId id="263" r:id="rId51"/>
    <p:sldId id="2147483635" r:id="rId52"/>
    <p:sldId id="2147483598"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81" d="100"/>
          <a:sy n="81" d="100"/>
        </p:scale>
        <p:origin x="65" y="396"/>
      </p:cViewPr>
      <p:guideLst/>
    </p:cSldViewPr>
  </p:slideViewPr>
  <p:notesTextViewPr>
    <p:cViewPr>
      <p:scale>
        <a:sx n="1" d="1"/>
        <a:sy n="1" d="1"/>
      </p:scale>
      <p:origin x="0" y="0"/>
    </p:cViewPr>
  </p:notesTextViewPr>
  <p:notesViewPr>
    <p:cSldViewPr snapToGrid="0">
      <p:cViewPr varScale="1">
        <p:scale>
          <a:sx n="104" d="100"/>
          <a:sy n="104" d="100"/>
        </p:scale>
        <p:origin x="348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handoutMaster" Target="handoutMasters/handoutMaster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heme" Target="theme/theme1.xml"/><Relationship Id="rId5" Type="http://schemas.openxmlformats.org/officeDocument/2006/relationships/slideMaster" Target="slideMasters/slideMaster1.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viewProps" Target="view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70922B-5FC7-4ABB-8F91-F39E1485DC73}" type="datetimeFigureOut">
              <a:rPr lang="en-GB" smtClean="0"/>
              <a:t>14/10/2026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0E4CFC-D81A-4C4A-83C6-C71A3186C805}" type="slidenum">
              <a:rPr lang="en-GB" smtClean="0"/>
              <a:t>‹#›</a:t>
            </a:fld>
            <a:endParaRPr lang="en-GB"/>
          </a:p>
        </p:txBody>
      </p:sp>
    </p:spTree>
    <p:extLst>
      <p:ext uri="{BB962C8B-B14F-4D97-AF65-F5344CB8AC3E}">
        <p14:creationId xmlns:p14="http://schemas.microsoft.com/office/powerpoint/2010/main" val="1848992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89447A-2183-4A5C-B94E-0232A265738E}" type="datetimeFigureOut">
              <a:rPr lang="en-GB" smtClean="0"/>
              <a:t>14/10/2026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E015E6-7765-41B0-91EE-CC1BB8C74D06}" type="slidenum">
              <a:rPr lang="en-GB" smtClean="0"/>
              <a:t>‹#›</a:t>
            </a:fld>
            <a:endParaRPr lang="en-GB"/>
          </a:p>
        </p:txBody>
      </p:sp>
    </p:spTree>
    <p:extLst>
      <p:ext uri="{BB962C8B-B14F-4D97-AF65-F5344CB8AC3E}">
        <p14:creationId xmlns:p14="http://schemas.microsoft.com/office/powerpoint/2010/main" val="2779829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Notes Text"/>
          <p:cNvSpPr>
            <a:spLocks noGrp="1"/>
          </p:cNvSpPr>
          <p:nvPr>
            <p:ph type="body" idx="1"/>
          </p:nvPr>
        </p:nvSpPr>
        <p:spPr/>
        <p:txBody>
          <a:bodyPr/>
          <a:lstStyle/>
          <a:p>
            <a:r>
              <a:rPr lang="en-GB"/>
              <a:t>Putting Patients First Accreditation Programme</a:t>
            </a:r>
            <a:endParaRPr/>
          </a:p>
          <a:p>
            <a:r>
              <a:t>Source: programme </a:t>
            </a:r>
            <a:r>
              <a:rPr lang="en-GB"/>
              <a:t>information supplied directly </a:t>
            </a:r>
            <a:r>
              <a:t>by the user</a:t>
            </a:r>
            <a:r>
              <a:rPr lang="en-GB"/>
              <a:t>, 8 October 2026.</a:t>
            </a:r>
          </a:p>
          <a:p>
            <a:endParaRPr lang="en-GB"/>
          </a:p>
          <a:p>
            <a:r>
              <a:rPr lang="en-GB"/>
              <a:t>Purpose: Humber Health Partnership’s programme supports patient safety and quality standards through continuous improvement and the highest standards of care.</a:t>
            </a:r>
          </a:p>
          <a:p>
            <a:endParaRPr lang="en-GB"/>
          </a:p>
          <a:p>
            <a:r>
              <a:rPr lang="en-GB"/>
              <a:t>Staff benefits: active involvement develops new skills and professional growth. Continuous improvement supports a more efficient and supportive work environment. The programme recognises and celebrates staff dedication and examples of excellent care.</a:t>
            </a:r>
          </a:p>
          <a:p>
            <a:endParaRPr lang="en-GB"/>
          </a:p>
          <a:p>
            <a:r>
              <a:rPr lang="en-GB"/>
              <a:t>Rollout starts with 25% of wards across the Group and will include other departments, including Theatres and Outpatients.</a:t>
            </a:r>
          </a:p>
          <a:p>
            <a:endParaRPr lang="en-GB"/>
          </a:p>
          <a:p>
            <a:r>
              <a:rPr lang="en-GB"/>
              <a:t>Assessment uses quality standards across the CQC’s five Key Lines of Enquiry. Evidence includes audits, incidents, complaints, workforce data and learning reviews; patient engagement; staff engagement, knowledge and understanding; manager and service lead engagement; digital and written patient records; care-environment observations; and patient journey, flow and discharge reviews.</a:t>
            </a:r>
          </a:p>
          <a:p>
            <a:endParaRPr lang="en-GB"/>
          </a:p>
          <a:p>
            <a:r>
              <a:rPr lang="en-GB"/>
              <a:t>Gold requires 90% overall compliance, including 90% in each of Safe and Well-Led. Diamond requires 95% overall, including 95% in each of Safe and Well-Led. Below the minimum 90%, no accreditation is awarded and the team remains</a:t>
            </a:r>
            <a:r>
              <a:t> in </a:t>
            </a:r>
            <a:r>
              <a:rPr lang="en-GB"/>
              <a:t>development</a:t>
            </a:r>
            <a:r>
              <a:t>. </a:t>
            </a:r>
            <a:r>
              <a:rPr lang="en-GB"/>
              <a:t>Teams revisit improvement areas and complete a new accreditation application when appropriate, with submission agreed by the care group senior team</a:t>
            </a:r>
            <a:r>
              <a:t>.</a:t>
            </a:r>
          </a:p>
          <a:p>
            <a:endParaRPr lang="en-GB"/>
          </a:p>
          <a:p>
            <a:r>
              <a:rPr lang="en-GB"/>
              <a:t>The programme provides ward-to-board assurance, demonstrates compliance, identifies improvement themes, supports shared priorities and learning at ward, department and Group level, and promotes frontline leadership and continuous improvement</a:t>
            </a:r>
            <a:r>
              <a:t>.</a:t>
            </a:r>
          </a:p>
          <a:p>
            <a:endParaRPr lang="en-GB"/>
          </a:p>
          <a:p>
            <a:r>
              <a:t>Existing five-stage diagram retained from the user’s </a:t>
            </a:r>
            <a:r>
              <a:rPr lang="en-GB"/>
              <a:t>presentation. Supporting document named in supplied text: Putting Patients First - Ward and Clinical Area Accreditation Standard Operating Procedure (PPF Visual SOP 2026 Correct </a:t>
            </a:r>
            <a:r>
              <a:t>.</a:t>
            </a:r>
            <a:r>
              <a:rPr lang="en-GB"/>
              <a:t>jpg).</a:t>
            </a:r>
            <a:endParaRPr/>
          </a:p>
        </p:txBody>
      </p:sp>
    </p:spTree>
    <p:extLst>
      <p:ext uri="{BB962C8B-B14F-4D97-AF65-F5344CB8AC3E}">
        <p14:creationId xmlns:p14="http://schemas.microsoft.com/office/powerpoint/2010/main" val="2812645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Notes Text"/>
          <p:cNvSpPr>
            <a:spLocks noGrp="1"/>
          </p:cNvSpPr>
          <p:nvPr>
            <p:ph type="body" idx="1"/>
          </p:nvPr>
        </p:nvSpPr>
        <p:spPr/>
        <p:txBody>
          <a:bodyPr/>
          <a:lstStyle/>
          <a:p>
            <a:r>
              <a:t>[Sources]</a:t>
            </a:r>
          </a:p>
          <a:p>
            <a:r>
              <a:t>20260312 staff survey (12 March 2026), entity key file_a33489c3, paragraphs 1–3. Retrieved from enterprise files.</a:t>
            </a:r>
          </a:p>
          <a:p>
            <a:r>
              <a:t>2025 versus 2024: HUTH improved in four of nine key themes and NLaG in seven. HUTH staff engagement was the only theme reported as deteriorating. Further work is required against some measures to reach and exceed national averages.</a:t>
            </a:r>
          </a:p>
          <a:p>
            <a:r>
              <a:t>[/Sources]</a:t>
            </a:r>
          </a:p>
        </p:txBody>
      </p:sp>
    </p:spTree>
    <p:extLst>
      <p:ext uri="{BB962C8B-B14F-4D97-AF65-F5344CB8AC3E}">
        <p14:creationId xmlns:p14="http://schemas.microsoft.com/office/powerpoint/2010/main" val="1612962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20E82-87F3-2B01-689A-7666CF67AA7D}"/>
            </a:ext>
          </a:extLst>
        </p:cNvPr>
        <p:cNvGrpSpPr/>
        <p:nvPr/>
      </p:nvGrpSpPr>
      <p:grpSpPr>
        <a:xfrm>
          <a:off x="0" y="0"/>
          <a:ext cx="0" cy="0"/>
          <a:chOff x="0" y="0"/>
          <a:chExt cx="0" cy="0"/>
        </a:xfrm>
      </p:grpSpPr>
      <p:sp>
        <p:nvSpPr>
          <p:cNvPr id="99" name="Notes Text">
            <a:extLst>
              <a:ext uri="{FF2B5EF4-FFF2-40B4-BE49-F238E27FC236}">
                <a16:creationId xmlns:a16="http://schemas.microsoft.com/office/drawing/2014/main" id="{F4975B91-0CF0-C1A0-9F37-133D39350207}"/>
              </a:ext>
            </a:extLst>
          </p:cNvPr>
          <p:cNvSpPr>
            <a:spLocks noGrp="1"/>
          </p:cNvSpPr>
          <p:nvPr>
            <p:ph type="body" idx="1"/>
          </p:nvPr>
        </p:nvSpPr>
        <p:spPr/>
        <p:txBody>
          <a:bodyPr/>
          <a:lstStyle/>
          <a:p>
            <a:r>
              <a:t>[Sources]</a:t>
            </a:r>
          </a:p>
          <a:p>
            <a:r>
              <a:rPr lang="en-GB"/>
              <a:t>HUTH Annual Report 2526 Draft V5 .docx, Finance section: Group deficit £36.5m, HUTH £22m; savings £94.8m versus £130m target; capital spend £144.2m in line with plan; ERF £5.1m below baselines with no additional income or penalties applied by ICB; agency and bank spend £66.9m, £0.4m lower than 2024/25. User attachment </a:t>
            </a:r>
            <a:r>
              <a:t>file_</a:t>
            </a:r>
            <a:r>
              <a:rPr lang="en-GB"/>
              <a:t>ba08a367.</a:t>
            </a:r>
          </a:p>
          <a:p>
            <a:r>
              <a:rPr lang="en-GB"/>
              <a:t>NLAG Annual Report 2526 Draft V5.docx</a:t>
            </a:r>
            <a:r>
              <a:t>, </a:t>
            </a:r>
            <a:r>
              <a:rPr lang="en-GB"/>
              <a:t>Finance section: NLaG deficit £14.5m. User attachment file_e25a1dc5.</a:t>
            </a:r>
          </a:p>
          <a:p>
            <a:r>
              <a:rPr lang="en-GB"/>
              <a:t>Calculation: £22.0m + £14.5m = £36.5m</a:t>
            </a:r>
            <a:r>
              <a:t>. </a:t>
            </a:r>
            <a:r>
              <a:rPr lang="en-GB"/>
              <a:t>Savings shortfall: £130.0m - £94.8m = £35.2m</a:t>
            </a:r>
            <a:r>
              <a:t>.</a:t>
            </a:r>
          </a:p>
          <a:p>
            <a:r>
              <a:rPr lang="en-GB"/>
              <a:t>Source discrepancy</a:t>
            </a:r>
            <a:r>
              <a:t>: NLaG </a:t>
            </a:r>
            <a:r>
              <a:rPr lang="en-GB"/>
              <a:t>narrative describes a £35.5m Group deficit target (implying £1.0m adverse variance), while its embedded finance table reports </a:t>
            </a:r>
            <a:r>
              <a:t>the </a:t>
            </a:r>
            <a:r>
              <a:rPr lang="en-GB"/>
              <a:t>£36.5m deficit </a:t>
            </a:r>
            <a:r>
              <a:t>as </a:t>
            </a:r>
            <a:r>
              <a:rPr lang="en-GB"/>
              <a:t>£36.5m adverse to a break-even plan</a:t>
            </a:r>
            <a:r>
              <a:t>. </a:t>
            </a:r>
            <a:r>
              <a:rPr lang="en-GB"/>
              <a:t>No definitive plan variance </a:t>
            </a:r>
            <a:r>
              <a:t>is </a:t>
            </a:r>
            <a:r>
              <a:rPr lang="en-GB"/>
              <a:t>stated on the slide. The embedded table also reports £19.9m year-to-date support for Group financial position. Draft basis retained visibly</a:t>
            </a:r>
            <a:r>
              <a:t>.</a:t>
            </a:r>
          </a:p>
          <a:p>
            <a:r>
              <a:t>[/Sources]</a:t>
            </a:r>
          </a:p>
        </p:txBody>
      </p:sp>
    </p:spTree>
    <p:extLst>
      <p:ext uri="{BB962C8B-B14F-4D97-AF65-F5344CB8AC3E}">
        <p14:creationId xmlns:p14="http://schemas.microsoft.com/office/powerpoint/2010/main" val="3376822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256BB-EC28-93B1-C346-0D30D14198CB}"/>
            </a:ext>
          </a:extLst>
        </p:cNvPr>
        <p:cNvGrpSpPr/>
        <p:nvPr/>
      </p:nvGrpSpPr>
      <p:grpSpPr>
        <a:xfrm>
          <a:off x="0" y="0"/>
          <a:ext cx="0" cy="0"/>
          <a:chOff x="0" y="0"/>
          <a:chExt cx="0" cy="0"/>
        </a:xfrm>
      </p:grpSpPr>
      <p:sp>
        <p:nvSpPr>
          <p:cNvPr id="99" name="Notes Text">
            <a:extLst>
              <a:ext uri="{FF2B5EF4-FFF2-40B4-BE49-F238E27FC236}">
                <a16:creationId xmlns:a16="http://schemas.microsoft.com/office/drawing/2014/main" id="{650118DB-61D4-EA29-9DE3-F93AB939B399}"/>
              </a:ext>
            </a:extLst>
          </p:cNvPr>
          <p:cNvSpPr>
            <a:spLocks noGrp="1"/>
          </p:cNvSpPr>
          <p:nvPr>
            <p:ph type="body" idx="1"/>
          </p:nvPr>
        </p:nvSpPr>
        <p:spPr/>
        <p:txBody>
          <a:bodyPr/>
          <a:lstStyle/>
          <a:p>
            <a:r>
              <a:t>Sources</a:t>
            </a:r>
            <a:r>
              <a:rPr lang="en-GB"/>
              <a:t> and supporting detail, 8 October 2026</a:t>
            </a:r>
            <a:endParaRPr/>
          </a:p>
          <a:p>
            <a:r>
              <a:rPr lang="en-GB"/>
              <a:t>NLaG appointments: Lyn Simpson staff announcement, 30 September 2026, “Murray Macdonald and Therese Patten appointed to interim leadership roles at NLaG” (email_b5db3b5f). NHS England and the Council of Governors approved the appointments. Murray starts 1 October and Therese 6 October. Existing management arrangements remain until advised otherwise. No exact separation date has been confirmed.</a:t>
            </a:r>
          </a:p>
          <a:p>
            <a:r>
              <a:rPr lang="en-GB"/>
              <a:t>Governance and workstreams: Lyn Simpson, “HHP: Transition Workstream Leadership”, 24 September 2026, in email_e4c2dcf5. Each workstream reports to the Programme Delivery Group, which reports to the Transition Steering Group. Carnall Farrar provides interim PMO support while a permanent function is established. Workstream owners: Strategy – Group Chief Policy Officer. People and leadership – Group Chief People Officer. Operating models and ICB commissioning – Group Chief Delivery Officer. Governance, Board and legal – Group Board Secretary. Communications and engagement – Director of Communications. Quality</a:t>
            </a:r>
            <a:r>
              <a:t>, </a:t>
            </a:r>
            <a:r>
              <a:rPr lang="en-GB"/>
              <a:t>safety and clinical continuity – Deputy Chief Nurse and Deputy Chief Medical Officer. Finance and resources – Group Chief Finance Officer.</a:t>
            </a:r>
          </a:p>
          <a:p>
            <a:r>
              <a:rPr lang="en-GB"/>
              <a:t>PDG operation: Jacqueline Roberts, “Transition Programme Delivery Group - 1/10 minutes and actions”, 5 October 2026 (email_771f9a6e) confirms the 1 October meeting</a:t>
            </a:r>
            <a:r>
              <a:t>. </a:t>
            </a:r>
            <a:r>
              <a:rPr lang="en-GB"/>
              <a:t>“HHP Transition - Communications and Engagement Workstream Meetings”, 5–6 October 2026 (email_11859195) confirms ongoing Carnall Farrar support and workstream reporting</a:t>
            </a:r>
            <a:r>
              <a:t>.</a:t>
            </a:r>
          </a:p>
          <a:p>
            <a:r>
              <a:rPr lang="en-GB"/>
              <a:t>Stakeholder engagement</a:t>
            </a:r>
            <a:r>
              <a:t>: </a:t>
            </a:r>
            <a:r>
              <a:rPr lang="en-GB"/>
              <a:t>source presentation slides 18, 20 and 22, and “23.9.26 CHH Staff Roadshow article FINAL” (file_6092ec95). Staff roadshows, briefings and trade union involvement support engagement. The ICB, NHS England, local authorities, MPs and healthcare partners are key stakeholders</a:t>
            </a:r>
            <a:r>
              <a:t>. </a:t>
            </a:r>
            <a:r>
              <a:rPr lang="en-GB"/>
              <a:t>No claim </a:t>
            </a:r>
            <a:r>
              <a:t>is </a:t>
            </a:r>
            <a:r>
              <a:rPr lang="en-GB"/>
              <a:t>made here that all stakeholder groups attend the operational PDG.</a:t>
            </a:r>
          </a:p>
          <a:p>
            <a:r>
              <a:rPr lang="en-GB"/>
              <a:t>Retained original intent: each trust will have its own board, chief executive and executive team, with leadership closer to local services and communities. Collaboration continues where it improves care</a:t>
            </a:r>
            <a:r>
              <a:t>.</a:t>
            </a:r>
          </a:p>
          <a:p>
            <a:endParaRPr/>
          </a:p>
          <a:p>
            <a:r>
              <a:rPr lang="en-GB"/>
              <a:t>Portraits: user-supplied Murray McDonald 01 square small.jpg and Therese Patten, Chief Executive - board pic.jpg. Images retain their original proportions using a centred square crop.</a:t>
            </a:r>
          </a:p>
        </p:txBody>
      </p:sp>
    </p:spTree>
    <p:extLst>
      <p:ext uri="{BB962C8B-B14F-4D97-AF65-F5344CB8AC3E}">
        <p14:creationId xmlns:p14="http://schemas.microsoft.com/office/powerpoint/2010/main" val="3317813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66486-A009-0CEF-0113-E77D062402F0}"/>
            </a:ext>
          </a:extLst>
        </p:cNvPr>
        <p:cNvGrpSpPr/>
        <p:nvPr/>
      </p:nvGrpSpPr>
      <p:grpSpPr>
        <a:xfrm>
          <a:off x="0" y="0"/>
          <a:ext cx="0" cy="0"/>
          <a:chOff x="0" y="0"/>
          <a:chExt cx="0" cy="0"/>
        </a:xfrm>
      </p:grpSpPr>
      <p:sp>
        <p:nvSpPr>
          <p:cNvPr id="99" name="Notes Text">
            <a:extLst>
              <a:ext uri="{FF2B5EF4-FFF2-40B4-BE49-F238E27FC236}">
                <a16:creationId xmlns:a16="http://schemas.microsoft.com/office/drawing/2014/main" id="{563E16EC-D148-CA95-BA0D-4F993743A934}"/>
              </a:ext>
            </a:extLst>
          </p:cNvPr>
          <p:cNvSpPr>
            <a:spLocks noGrp="1"/>
          </p:cNvSpPr>
          <p:nvPr>
            <p:ph type="body" idx="1"/>
          </p:nvPr>
        </p:nvSpPr>
        <p:spPr/>
        <p:txBody>
          <a:bodyPr/>
          <a:lstStyle/>
          <a:p>
            <a:r>
              <a:rPr lang="en-GB"/>
              <a:t>Three key programmes of activity for the next 12 months. Content supplied by the user on 8 October 2026.</a:t>
            </a:r>
          </a:p>
          <a:p>
            <a:endParaRPr lang="en-GB"/>
          </a:p>
          <a:p>
            <a:r>
              <a:rPr lang="en-GB"/>
              <a:t>Transition to HUTH and NLaG: explaining what is changing, why</a:t>
            </a:r>
            <a:r>
              <a:t>, </a:t>
            </a:r>
            <a:r>
              <a:rPr lang="en-GB"/>
              <a:t>and where collaboration will continue.</a:t>
            </a:r>
          </a:p>
          <a:p>
            <a:r>
              <a:rPr lang="en-GB"/>
              <a:t>Integrated Improvement Plan: demonstrating progress across the seven workstreams towards exit from NOF 4</a:t>
            </a:r>
            <a:r>
              <a:t>.</a:t>
            </a:r>
          </a:p>
          <a:p>
            <a:r>
              <a:rPr lang="en-GB"/>
              <a:t>Financial recovery</a:t>
            </a:r>
            <a:r>
              <a:t>: </a:t>
            </a:r>
            <a:r>
              <a:rPr lang="en-GB"/>
              <a:t>providing a clear account of the financial position and the role of staff in recovery.</a:t>
            </a:r>
          </a:p>
        </p:txBody>
      </p:sp>
    </p:spTree>
    <p:extLst>
      <p:ext uri="{BB962C8B-B14F-4D97-AF65-F5344CB8AC3E}">
        <p14:creationId xmlns:p14="http://schemas.microsoft.com/office/powerpoint/2010/main" val="1004582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1425"/>
            <a:ext cx="5956300"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lIns="80275" tIns="40138" rIns="80275" bIns="40138"/>
          <a:lstStyle/>
          <a:p>
            <a:endParaRPr lang="en-GB"/>
          </a:p>
        </p:txBody>
      </p:sp>
    </p:spTree>
    <p:extLst>
      <p:ext uri="{BB962C8B-B14F-4D97-AF65-F5344CB8AC3E}">
        <p14:creationId xmlns:p14="http://schemas.microsoft.com/office/powerpoint/2010/main" val="2452521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1425"/>
            <a:ext cx="5956300"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lIns="80275" tIns="40138" rIns="80275" bIns="40138"/>
          <a:lstStyle/>
          <a:p>
            <a:endParaRPr lang="en-GB"/>
          </a:p>
        </p:txBody>
      </p:sp>
    </p:spTree>
    <p:extLst>
      <p:ext uri="{BB962C8B-B14F-4D97-AF65-F5344CB8AC3E}">
        <p14:creationId xmlns:p14="http://schemas.microsoft.com/office/powerpoint/2010/main" val="1996217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1425"/>
            <a:ext cx="5956300"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lIns="80275" tIns="40138" rIns="80275" bIns="40138"/>
          <a:lstStyle/>
          <a:p>
            <a:endParaRPr lang="en-GB"/>
          </a:p>
        </p:txBody>
      </p:sp>
    </p:spTree>
    <p:extLst>
      <p:ext uri="{BB962C8B-B14F-4D97-AF65-F5344CB8AC3E}">
        <p14:creationId xmlns:p14="http://schemas.microsoft.com/office/powerpoint/2010/main" val="1405624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r>
              <a:rPr lang="en-US" dirty="0"/>
              <a:t>[Sources]
- North Lincolnshire Neighbourhood Health model deck
- HNY Neighbourhood Health stocktake deck, slide 35
[/Sources]</a:t>
            </a:r>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40</a:t>
            </a:fld>
            <a:endParaRPr lang="en-US"/>
          </a:p>
        </p:txBody>
      </p:sp>
    </p:spTree>
    <p:extLst>
      <p:ext uri="{BB962C8B-B14F-4D97-AF65-F5344CB8AC3E}">
        <p14:creationId xmlns:p14="http://schemas.microsoft.com/office/powerpoint/2010/main" val="57104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pPr algn="r" defTabSz="802752"/>
            <a:fld id="{F7021451-1387-4CA6-816F-3879F97B5CBC}" type="slidenum">
              <a:rPr lang="en-US" sz="1100">
                <a:solidFill>
                  <a:prstClr val="black"/>
                </a:solidFill>
                <a:latin typeface="Aptos" panose="02110004020202020204"/>
              </a:rPr>
              <a:pPr algn="r" defTabSz="802752"/>
              <a:t>41</a:t>
            </a:fld>
            <a:endParaRPr lang="en-US" sz="1100">
              <a:solidFill>
                <a:prstClr val="black"/>
              </a:solidFill>
              <a:latin typeface="Aptos" panose="02110004020202020204"/>
            </a:endParaRPr>
          </a:p>
        </p:txBody>
      </p:sp>
    </p:spTree>
    <p:extLst>
      <p:ext uri="{BB962C8B-B14F-4D97-AF65-F5344CB8AC3E}">
        <p14:creationId xmlns:p14="http://schemas.microsoft.com/office/powerpoint/2010/main" val="4005075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42</a:t>
            </a:fld>
            <a:endParaRPr lang="en-US"/>
          </a:p>
        </p:txBody>
      </p:sp>
    </p:spTree>
    <p:extLst>
      <p:ext uri="{BB962C8B-B14F-4D97-AF65-F5344CB8AC3E}">
        <p14:creationId xmlns:p14="http://schemas.microsoft.com/office/powerpoint/2010/main" val="47449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1425"/>
            <a:ext cx="5956300"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lIns="80275" tIns="40138" rIns="80275" bIns="40138"/>
          <a:lstStyle/>
          <a:p>
            <a:endParaRPr lang="en-GB" dirty="0"/>
          </a:p>
        </p:txBody>
      </p:sp>
    </p:spTree>
    <p:extLst>
      <p:ext uri="{BB962C8B-B14F-4D97-AF65-F5344CB8AC3E}">
        <p14:creationId xmlns:p14="http://schemas.microsoft.com/office/powerpoint/2010/main" val="15749993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a:p>
            <a:endParaRPr lang="en-US" sz="1100" dirty="0"/>
          </a:p>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44</a:t>
            </a:fld>
            <a:endParaRPr lang="en-US"/>
          </a:p>
        </p:txBody>
      </p:sp>
    </p:spTree>
    <p:extLst>
      <p:ext uri="{BB962C8B-B14F-4D97-AF65-F5344CB8AC3E}">
        <p14:creationId xmlns:p14="http://schemas.microsoft.com/office/powerpoint/2010/main" val="1449663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r>
              <a:rPr lang="en-US" dirty="0"/>
              <a:t>[Sources]
- HNY Neighbourhood Health stocktake deck, slide 25
[/Sources]</a:t>
            </a:r>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45</a:t>
            </a:fld>
            <a:endParaRPr lang="en-US"/>
          </a:p>
        </p:txBody>
      </p:sp>
    </p:spTree>
    <p:extLst>
      <p:ext uri="{BB962C8B-B14F-4D97-AF65-F5344CB8AC3E}">
        <p14:creationId xmlns:p14="http://schemas.microsoft.com/office/powerpoint/2010/main" val="1857573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0688" y="1241425"/>
            <a:ext cx="5956300" cy="3349625"/>
          </a:xfrm>
          <a:prstGeom prst="rect">
            <a:avLst/>
          </a:prstGeom>
          <a:noFill/>
          <a:ln w="12700">
            <a:solidFill>
              <a:prstClr val="black"/>
            </a:solidFill>
          </a:ln>
        </p:spPr>
      </p:sp>
      <p:sp>
        <p:nvSpPr>
          <p:cNvPr id="3" name="Notes Placeholder 2"/>
          <p:cNvSpPr>
            <a:spLocks noGrp="1"/>
          </p:cNvSpPr>
          <p:nvPr>
            <p:ph type="body" idx="1"/>
          </p:nvPr>
        </p:nvSpPr>
        <p:spPr>
          <a:xfrm>
            <a:off x="679768" y="4777194"/>
            <a:ext cx="5438140" cy="3908614"/>
          </a:xfrm>
          <a:prstGeom prst="rect">
            <a:avLst/>
          </a:prstGeom>
        </p:spPr>
        <p:txBody>
          <a:bodyPr lIns="80275" tIns="40138" rIns="80275" bIns="40138"/>
          <a:lstStyle/>
          <a:p>
            <a:endParaRPr lang="en-GB"/>
          </a:p>
        </p:txBody>
      </p:sp>
    </p:spTree>
    <p:extLst>
      <p:ext uri="{BB962C8B-B14F-4D97-AF65-F5344CB8AC3E}">
        <p14:creationId xmlns:p14="http://schemas.microsoft.com/office/powerpoint/2010/main" val="424409270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a:noFill/>
        </p:spPr>
      </p:pic>
      <p:sp>
        <p:nvSpPr>
          <p:cNvPr id="2" name="Title 1"/>
          <p:cNvSpPr>
            <a:spLocks noGrp="1"/>
          </p:cNvSpPr>
          <p:nvPr>
            <p:ph type="ctrTitle"/>
          </p:nvPr>
        </p:nvSpPr>
        <p:spPr>
          <a:xfrm>
            <a:off x="1524000" y="1122363"/>
            <a:ext cx="9144000" cy="2387600"/>
          </a:xfrm>
        </p:spPr>
        <p:txBody>
          <a:bodyPr anchor="b">
            <a:normAutofit/>
          </a:bodyPr>
          <a:lstStyle>
            <a:lvl1pPr algn="ctr">
              <a:defRPr sz="5400">
                <a:solidFill>
                  <a:schemeClr val="bg1"/>
                </a:solidFill>
              </a:defRPr>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73148466-6F2C-4F91-B1A5-A35FE48319E1}" type="datetimeFigureOut">
              <a:rPr lang="en-GB" smtClean="0"/>
              <a:pPr/>
              <a:t>14/10/2026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4F8591E6-7F98-4332-8299-F9FC5A32DAA2}" type="slidenum">
              <a:rPr lang="en-GB" smtClean="0"/>
              <a:pPr/>
              <a:t>‹#›</a:t>
            </a:fld>
            <a:endParaRPr lang="en-GB"/>
          </a:p>
        </p:txBody>
      </p:sp>
      <p:pic>
        <p:nvPicPr>
          <p:cNvPr id="11" name="Picture 10" descr="A black and white logo&#10;&#10;Description automatically generated">
            <a:extLst>
              <a:ext uri="{FF2B5EF4-FFF2-40B4-BE49-F238E27FC236}">
                <a16:creationId xmlns:a16="http://schemas.microsoft.com/office/drawing/2014/main" id="{EE328097-0DAC-9397-AA45-B458BF88893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91062" y="342898"/>
            <a:ext cx="1931025" cy="977359"/>
          </a:xfrm>
          <a:prstGeom prst="rect">
            <a:avLst/>
          </a:prstGeom>
        </p:spPr>
      </p:pic>
    </p:spTree>
    <p:extLst>
      <p:ext uri="{BB962C8B-B14F-4D97-AF65-F5344CB8AC3E}">
        <p14:creationId xmlns:p14="http://schemas.microsoft.com/office/powerpoint/2010/main" val="1854792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lum bright="70000" contrast="-7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122363"/>
            <a:ext cx="9144000" cy="2387600"/>
          </a:xfrm>
        </p:spPr>
        <p:txBody>
          <a:bodyPr anchor="b">
            <a:normAutofit/>
          </a:bodyPr>
          <a:lstStyle>
            <a:lvl1pPr algn="ctr">
              <a:defRPr sz="5400">
                <a:solidFill>
                  <a:srgbClr val="005EB8"/>
                </a:solidFill>
              </a:defRPr>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lvl1pPr>
              <a:defRPr>
                <a:solidFill>
                  <a:schemeClr val="tx1"/>
                </a:solidFill>
              </a:defRPr>
            </a:lvl1pPr>
          </a:lstStyle>
          <a:p>
            <a:fld id="{73148466-6F2C-4F91-B1A5-A35FE48319E1}" type="datetimeFigureOut">
              <a:rPr lang="en-GB" smtClean="0"/>
              <a:pPr/>
              <a:t>14/10/2026</a:t>
            </a:fld>
            <a:endParaRPr lang="en-GB"/>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F8591E6-7F98-4332-8299-F9FC5A32DAA2}" type="slidenum">
              <a:rPr lang="en-GB" smtClean="0"/>
              <a:pPr/>
              <a:t>‹#›</a:t>
            </a:fld>
            <a:endParaRPr lang="en-GB"/>
          </a:p>
        </p:txBody>
      </p:sp>
      <p:pic>
        <p:nvPicPr>
          <p:cNvPr id="10" name="Picture 9" descr="A black and blue sign with white text&#10;&#10;Description automatically generated">
            <a:extLst>
              <a:ext uri="{FF2B5EF4-FFF2-40B4-BE49-F238E27FC236}">
                <a16:creationId xmlns:a16="http://schemas.microsoft.com/office/drawing/2014/main" id="{6953D2E2-C06F-30B6-DEE4-F4F627890D3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55355" y="306753"/>
            <a:ext cx="2002438" cy="1013504"/>
          </a:xfrm>
          <a:prstGeom prst="rect">
            <a:avLst/>
          </a:prstGeom>
        </p:spPr>
      </p:pic>
    </p:spTree>
    <p:extLst>
      <p:ext uri="{BB962C8B-B14F-4D97-AF65-F5344CB8AC3E}">
        <p14:creationId xmlns:p14="http://schemas.microsoft.com/office/powerpoint/2010/main" val="654824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5" name="Rectangle 14"/>
          <p:cNvSpPr/>
          <p:nvPr userDrawn="1"/>
        </p:nvSpPr>
        <p:spPr>
          <a:xfrm>
            <a:off x="0" y="0"/>
            <a:ext cx="12192000" cy="6858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p:cNvSpPr>
            <a:spLocks noGrp="1"/>
          </p:cNvSpPr>
          <p:nvPr>
            <p:ph type="ctrTitle"/>
          </p:nvPr>
        </p:nvSpPr>
        <p:spPr>
          <a:xfrm>
            <a:off x="1524000" y="1122363"/>
            <a:ext cx="9144000" cy="2387600"/>
          </a:xfrm>
        </p:spPr>
        <p:txBody>
          <a:bodyPr anchor="b">
            <a:normAutofit/>
          </a:bodyPr>
          <a:lstStyle>
            <a:lvl1pPr algn="ctr">
              <a:defRPr sz="5400">
                <a:solidFill>
                  <a:schemeClr val="bg1"/>
                </a:solidFill>
              </a:defRPr>
            </a:lvl1pPr>
          </a:lstStyle>
          <a:p>
            <a:r>
              <a:rPr lang="en-GB"/>
              <a:t>Click to edit Master title style</a:t>
            </a:r>
            <a:endParaRPr lang="en-GB" dirty="0"/>
          </a:p>
        </p:txBody>
      </p:sp>
      <p:sp>
        <p:nvSpPr>
          <p:cNvPr id="9"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10" name="Date Placeholder 3"/>
          <p:cNvSpPr>
            <a:spLocks noGrp="1"/>
          </p:cNvSpPr>
          <p:nvPr>
            <p:ph type="dt" sz="half" idx="10"/>
          </p:nvPr>
        </p:nvSpPr>
        <p:spPr>
          <a:xfrm>
            <a:off x="838200" y="6356350"/>
            <a:ext cx="2743200" cy="365125"/>
          </a:xfrm>
        </p:spPr>
        <p:txBody>
          <a:bodyPr/>
          <a:lstStyle>
            <a:lvl1pPr>
              <a:defRPr>
                <a:solidFill>
                  <a:schemeClr val="bg1"/>
                </a:solidFill>
              </a:defRPr>
            </a:lvl1pPr>
          </a:lstStyle>
          <a:p>
            <a:fld id="{73148466-6F2C-4F91-B1A5-A35FE48319E1}" type="datetimeFigureOut">
              <a:rPr lang="en-GB" smtClean="0"/>
              <a:pPr/>
              <a:t>14/10/2026</a:t>
            </a:fld>
            <a:endParaRPr lang="en-GB"/>
          </a:p>
        </p:txBody>
      </p:sp>
      <p:sp>
        <p:nvSpPr>
          <p:cNvPr id="11" name="Footer Placeholder 4"/>
          <p:cNvSpPr>
            <a:spLocks noGrp="1"/>
          </p:cNvSpPr>
          <p:nvPr>
            <p:ph type="ftr" sz="quarter" idx="11"/>
          </p:nvPr>
        </p:nvSpPr>
        <p:spPr>
          <a:xfrm>
            <a:off x="4038600" y="6356350"/>
            <a:ext cx="4114800" cy="365125"/>
          </a:xfrm>
        </p:spPr>
        <p:txBody>
          <a:bodyPr/>
          <a:lstStyle>
            <a:lvl1pPr>
              <a:defRPr>
                <a:solidFill>
                  <a:schemeClr val="bg1"/>
                </a:solidFill>
              </a:defRPr>
            </a:lvl1pPr>
          </a:lstStyle>
          <a:p>
            <a:endParaRPr lang="en-GB"/>
          </a:p>
        </p:txBody>
      </p:sp>
      <p:sp>
        <p:nvSpPr>
          <p:cNvPr id="12" name="Slide Number Placeholder 5"/>
          <p:cNvSpPr>
            <a:spLocks noGrp="1"/>
          </p:cNvSpPr>
          <p:nvPr>
            <p:ph type="sldNum" sz="quarter" idx="12"/>
          </p:nvPr>
        </p:nvSpPr>
        <p:spPr>
          <a:xfrm>
            <a:off x="8610600" y="6356350"/>
            <a:ext cx="2743200" cy="365125"/>
          </a:xfrm>
        </p:spPr>
        <p:txBody>
          <a:bodyPr/>
          <a:lstStyle>
            <a:lvl1pPr>
              <a:defRPr>
                <a:solidFill>
                  <a:schemeClr val="bg1"/>
                </a:solidFill>
              </a:defRPr>
            </a:lvl1pPr>
          </a:lstStyle>
          <a:p>
            <a:fld id="{4F8591E6-7F98-4332-8299-F9FC5A32DAA2}" type="slidenum">
              <a:rPr lang="en-GB" smtClean="0"/>
              <a:pPr/>
              <a:t>‹#›</a:t>
            </a:fld>
            <a:endParaRPr lang="en-GB"/>
          </a:p>
        </p:txBody>
      </p:sp>
      <p:pic>
        <p:nvPicPr>
          <p:cNvPr id="2" name="Picture 1" descr="A black and white logo&#10;&#10;Description automatically generated">
            <a:extLst>
              <a:ext uri="{FF2B5EF4-FFF2-40B4-BE49-F238E27FC236}">
                <a16:creationId xmlns:a16="http://schemas.microsoft.com/office/drawing/2014/main" id="{7E54D075-D288-D8FE-6BC5-C1E11E6011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91062" y="342898"/>
            <a:ext cx="1931025" cy="977359"/>
          </a:xfrm>
          <a:prstGeom prst="rect">
            <a:avLst/>
          </a:prstGeom>
        </p:spPr>
      </p:pic>
    </p:spTree>
    <p:extLst>
      <p:ext uri="{BB962C8B-B14F-4D97-AF65-F5344CB8AC3E}">
        <p14:creationId xmlns:p14="http://schemas.microsoft.com/office/powerpoint/2010/main" val="2833202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Title 1"/>
          <p:cNvSpPr>
            <a:spLocks noGrp="1"/>
          </p:cNvSpPr>
          <p:nvPr>
            <p:ph type="ctrTitle"/>
          </p:nvPr>
        </p:nvSpPr>
        <p:spPr>
          <a:xfrm>
            <a:off x="1524000" y="1122363"/>
            <a:ext cx="9144000" cy="2387600"/>
          </a:xfrm>
        </p:spPr>
        <p:txBody>
          <a:bodyPr anchor="b">
            <a:normAutofit/>
          </a:bodyPr>
          <a:lstStyle>
            <a:lvl1pPr algn="ctr">
              <a:defRPr sz="5400">
                <a:solidFill>
                  <a:schemeClr val="tx1"/>
                </a:solidFill>
              </a:defRPr>
            </a:lvl1pPr>
          </a:lstStyle>
          <a:p>
            <a:r>
              <a:rPr lang="en-GB"/>
              <a:t>Click to edit Master title style</a:t>
            </a:r>
            <a:endParaRPr lang="en-GB" dirty="0"/>
          </a:p>
        </p:txBody>
      </p:sp>
      <p:sp>
        <p:nvSpPr>
          <p:cNvPr id="9" name="Subtitle 2"/>
          <p:cNvSpPr>
            <a:spLocks noGrp="1"/>
          </p:cNvSpPr>
          <p:nvPr>
            <p:ph type="subTitle" idx="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10" name="Date Placeholder 3"/>
          <p:cNvSpPr>
            <a:spLocks noGrp="1"/>
          </p:cNvSpPr>
          <p:nvPr>
            <p:ph type="dt" sz="half" idx="10"/>
          </p:nvPr>
        </p:nvSpPr>
        <p:spPr>
          <a:xfrm>
            <a:off x="838200" y="6356350"/>
            <a:ext cx="2743200" cy="365125"/>
          </a:xfrm>
        </p:spPr>
        <p:txBody>
          <a:bodyPr/>
          <a:lstStyle>
            <a:lvl1pPr>
              <a:defRPr>
                <a:solidFill>
                  <a:schemeClr val="tx1"/>
                </a:solidFill>
              </a:defRPr>
            </a:lvl1pPr>
          </a:lstStyle>
          <a:p>
            <a:fld id="{73148466-6F2C-4F91-B1A5-A35FE48319E1}" type="datetimeFigureOut">
              <a:rPr lang="en-GB" smtClean="0"/>
              <a:pPr/>
              <a:t>14/10/2026</a:t>
            </a:fld>
            <a:endParaRPr lang="en-GB"/>
          </a:p>
        </p:txBody>
      </p:sp>
      <p:sp>
        <p:nvSpPr>
          <p:cNvPr id="11" name="Footer Placeholder 4"/>
          <p:cNvSpPr>
            <a:spLocks noGrp="1"/>
          </p:cNvSpPr>
          <p:nvPr>
            <p:ph type="ftr" sz="quarter" idx="11"/>
          </p:nvPr>
        </p:nvSpPr>
        <p:spPr>
          <a:xfrm>
            <a:off x="4038600" y="6356350"/>
            <a:ext cx="4114800" cy="365125"/>
          </a:xfrm>
        </p:spPr>
        <p:txBody>
          <a:bodyPr/>
          <a:lstStyle>
            <a:lvl1pPr>
              <a:defRPr>
                <a:solidFill>
                  <a:schemeClr val="tx1"/>
                </a:solidFill>
              </a:defRPr>
            </a:lvl1pPr>
          </a:lstStyle>
          <a:p>
            <a:endParaRPr lang="en-GB"/>
          </a:p>
        </p:txBody>
      </p:sp>
      <p:sp>
        <p:nvSpPr>
          <p:cNvPr id="12" name="Slide Number Placeholder 5"/>
          <p:cNvSpPr>
            <a:spLocks noGrp="1"/>
          </p:cNvSpPr>
          <p:nvPr>
            <p:ph type="sldNum" sz="quarter" idx="12"/>
          </p:nvPr>
        </p:nvSpPr>
        <p:spPr>
          <a:xfrm>
            <a:off x="8610600" y="6356350"/>
            <a:ext cx="2743200" cy="365125"/>
          </a:xfrm>
        </p:spPr>
        <p:txBody>
          <a:bodyPr/>
          <a:lstStyle>
            <a:lvl1pPr>
              <a:defRPr>
                <a:solidFill>
                  <a:schemeClr val="tx1"/>
                </a:solidFill>
              </a:defRPr>
            </a:lvl1pPr>
          </a:lstStyle>
          <a:p>
            <a:fld id="{4F8591E6-7F98-4332-8299-F9FC5A32DAA2}" type="slidenum">
              <a:rPr lang="en-GB" smtClean="0"/>
              <a:pPr/>
              <a:t>‹#›</a:t>
            </a:fld>
            <a:endParaRPr lang="en-GB"/>
          </a:p>
        </p:txBody>
      </p:sp>
      <p:pic>
        <p:nvPicPr>
          <p:cNvPr id="3" name="Picture 2" descr="A black and blue sign with white text&#10;&#10;Description automatically generated">
            <a:extLst>
              <a:ext uri="{FF2B5EF4-FFF2-40B4-BE49-F238E27FC236}">
                <a16:creationId xmlns:a16="http://schemas.microsoft.com/office/drawing/2014/main" id="{F008E838-9D4D-81D1-59C1-4827FCE089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5355" y="306753"/>
            <a:ext cx="2002438" cy="1013504"/>
          </a:xfrm>
          <a:prstGeom prst="rect">
            <a:avLst/>
          </a:prstGeom>
        </p:spPr>
      </p:pic>
    </p:spTree>
    <p:extLst>
      <p:ext uri="{BB962C8B-B14F-4D97-AF65-F5344CB8AC3E}">
        <p14:creationId xmlns:p14="http://schemas.microsoft.com/office/powerpoint/2010/main" val="56921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838200" y="1470514"/>
            <a:ext cx="10515600" cy="896993"/>
          </a:xfrm>
        </p:spPr>
        <p:txBody>
          <a:bodyPr/>
          <a:lstStyle>
            <a:lvl1pPr>
              <a:defRPr>
                <a:solidFill>
                  <a:schemeClr val="bg1"/>
                </a:solidFill>
              </a:defRPr>
            </a:lvl1pPr>
          </a:lstStyle>
          <a:p>
            <a:r>
              <a:rPr lang="en-GB"/>
              <a:t>Click to edit Master title style</a:t>
            </a:r>
          </a:p>
        </p:txBody>
      </p:sp>
      <p:sp>
        <p:nvSpPr>
          <p:cNvPr id="3" name="Content Placeholder 2"/>
          <p:cNvSpPr>
            <a:spLocks noGrp="1"/>
          </p:cNvSpPr>
          <p:nvPr>
            <p:ph idx="1"/>
          </p:nvPr>
        </p:nvSpPr>
        <p:spPr>
          <a:xfrm>
            <a:off x="838200" y="2397759"/>
            <a:ext cx="10515600" cy="377920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solidFill>
                  <a:schemeClr val="bg1"/>
                </a:solidFill>
              </a:defRPr>
            </a:lvl1pPr>
          </a:lstStyle>
          <a:p>
            <a:fld id="{73148466-6F2C-4F91-B1A5-A35FE48319E1}" type="datetimeFigureOut">
              <a:rPr lang="en-GB" smtClean="0"/>
              <a:pPr/>
              <a:t>14/10/2026</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4F8591E6-7F98-4332-8299-F9FC5A32DAA2}" type="slidenum">
              <a:rPr lang="en-GB" smtClean="0"/>
              <a:pPr/>
              <a:t>‹#›</a:t>
            </a:fld>
            <a:endParaRPr lang="en-GB"/>
          </a:p>
        </p:txBody>
      </p:sp>
      <p:pic>
        <p:nvPicPr>
          <p:cNvPr id="10" name="Picture 9" descr="A black and white logo&#10;&#10;Description automatically generated">
            <a:extLst>
              <a:ext uri="{FF2B5EF4-FFF2-40B4-BE49-F238E27FC236}">
                <a16:creationId xmlns:a16="http://schemas.microsoft.com/office/drawing/2014/main" id="{842D3973-B409-F77F-BE62-D9FE478C37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91062" y="342898"/>
            <a:ext cx="1931025" cy="977359"/>
          </a:xfrm>
          <a:prstGeom prst="rect">
            <a:avLst/>
          </a:prstGeom>
        </p:spPr>
      </p:pic>
    </p:spTree>
    <p:extLst>
      <p:ext uri="{BB962C8B-B14F-4D97-AF65-F5344CB8AC3E}">
        <p14:creationId xmlns:p14="http://schemas.microsoft.com/office/powerpoint/2010/main" val="2303799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470514"/>
            <a:ext cx="10515600" cy="896993"/>
          </a:xfrm>
        </p:spPr>
        <p:txBody>
          <a:bodyPr/>
          <a:lstStyle>
            <a:lvl1pPr>
              <a:defRPr>
                <a:solidFill>
                  <a:schemeClr val="tx1"/>
                </a:solidFill>
              </a:defRPr>
            </a:lvl1pPr>
          </a:lstStyle>
          <a:p>
            <a:r>
              <a:rPr lang="en-GB"/>
              <a:t>Click to edit Master title style</a:t>
            </a:r>
            <a:endParaRPr lang="en-GB" dirty="0"/>
          </a:p>
        </p:txBody>
      </p:sp>
      <p:sp>
        <p:nvSpPr>
          <p:cNvPr id="3" name="Content Placeholder 2"/>
          <p:cNvSpPr>
            <a:spLocks noGrp="1"/>
          </p:cNvSpPr>
          <p:nvPr>
            <p:ph idx="1"/>
          </p:nvPr>
        </p:nvSpPr>
        <p:spPr>
          <a:xfrm>
            <a:off x="838200" y="2397759"/>
            <a:ext cx="10515600" cy="377920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lvl1pPr>
              <a:defRPr>
                <a:solidFill>
                  <a:schemeClr val="tx1"/>
                </a:solidFill>
              </a:defRPr>
            </a:lvl1pPr>
          </a:lstStyle>
          <a:p>
            <a:fld id="{73148466-6F2C-4F91-B1A5-A35FE48319E1}" type="datetimeFigureOut">
              <a:rPr lang="en-GB" smtClean="0"/>
              <a:pPr/>
              <a:t>14/10/2026</a:t>
            </a:fld>
            <a:endParaRPr lang="en-GB"/>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F8591E6-7F98-4332-8299-F9FC5A32DAA2}" type="slidenum">
              <a:rPr lang="en-GB" smtClean="0"/>
              <a:pPr/>
              <a:t>‹#›</a:t>
            </a:fld>
            <a:endParaRPr lang="en-GB"/>
          </a:p>
        </p:txBody>
      </p:sp>
      <p:pic>
        <p:nvPicPr>
          <p:cNvPr id="7" name="Picture 6" descr="A black and blue sign with white text&#10;&#10;Description automatically generated">
            <a:extLst>
              <a:ext uri="{FF2B5EF4-FFF2-40B4-BE49-F238E27FC236}">
                <a16:creationId xmlns:a16="http://schemas.microsoft.com/office/drawing/2014/main" id="{1965AB9E-E516-1479-C347-48B64F32CE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5355" y="306753"/>
            <a:ext cx="2002438" cy="1013504"/>
          </a:xfrm>
          <a:prstGeom prst="rect">
            <a:avLst/>
          </a:prstGeom>
        </p:spPr>
      </p:pic>
    </p:spTree>
    <p:extLst>
      <p:ext uri="{BB962C8B-B14F-4D97-AF65-F5344CB8AC3E}">
        <p14:creationId xmlns:p14="http://schemas.microsoft.com/office/powerpoint/2010/main" val="3987041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 name="Title 1"/>
          <p:cNvSpPr>
            <a:spLocks noGrp="1"/>
          </p:cNvSpPr>
          <p:nvPr>
            <p:ph type="title"/>
          </p:nvPr>
        </p:nvSpPr>
        <p:spPr>
          <a:xfrm>
            <a:off x="838200" y="1470514"/>
            <a:ext cx="10515600" cy="896993"/>
          </a:xfrm>
        </p:spPr>
        <p:txBody>
          <a:bodyPr/>
          <a:lstStyle>
            <a:lvl1pPr>
              <a:defRPr>
                <a:solidFill>
                  <a:schemeClr val="bg1"/>
                </a:solidFill>
              </a:defRPr>
            </a:lvl1pPr>
          </a:lstStyle>
          <a:p>
            <a:r>
              <a:rPr lang="en-US"/>
              <a:t>Click to edit Master title style</a:t>
            </a:r>
            <a:endParaRPr lang="en-GB"/>
          </a:p>
        </p:txBody>
      </p:sp>
      <p:sp>
        <p:nvSpPr>
          <p:cNvPr id="3" name="Content Placeholder 2"/>
          <p:cNvSpPr>
            <a:spLocks noGrp="1"/>
          </p:cNvSpPr>
          <p:nvPr>
            <p:ph idx="1"/>
          </p:nvPr>
        </p:nvSpPr>
        <p:spPr>
          <a:xfrm>
            <a:off x="838200" y="2397759"/>
            <a:ext cx="10515600" cy="377920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3148466-6F2C-4F91-B1A5-A35FE48319E1}" type="datetimeFigureOut">
              <a:rPr kumimoji="0" lang="en-GB" sz="12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14/10/2026</a:t>
            </a:fld>
            <a:endParaRPr kumimoji="0" lang="en-GB" sz="12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5" name="Footer Placeholder 4"/>
          <p:cNvSpPr>
            <a:spLocks noGrp="1"/>
          </p:cNvSpPr>
          <p:nvPr>
            <p:ph type="ftr" sz="quarter" idx="11"/>
          </p:nvPr>
        </p:nvSpPr>
        <p:spPr/>
        <p:txBody>
          <a:bodyPr/>
          <a:lstStyle>
            <a:lvl1pPr>
              <a:defRPr>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F8591E6-7F98-4332-8299-F9FC5A32DAA2}" type="slidenum">
              <a:rPr kumimoji="0" lang="en-GB" sz="12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10" name="Picture 9" descr="A black and white logo&#10;&#10;Description automatically generated">
            <a:extLst>
              <a:ext uri="{FF2B5EF4-FFF2-40B4-BE49-F238E27FC236}">
                <a16:creationId xmlns:a16="http://schemas.microsoft.com/office/drawing/2014/main" id="{842D3973-B409-F77F-BE62-D9FE478C37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91062" y="342898"/>
            <a:ext cx="1931025" cy="977359"/>
          </a:xfrm>
          <a:prstGeom prst="rect">
            <a:avLst/>
          </a:prstGeom>
        </p:spPr>
      </p:pic>
    </p:spTree>
    <p:extLst>
      <p:ext uri="{BB962C8B-B14F-4D97-AF65-F5344CB8AC3E}">
        <p14:creationId xmlns:p14="http://schemas.microsoft.com/office/powerpoint/2010/main" val="3841021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26C36-2821-1ABC-6E79-FD7A94089B5F}"/>
              </a:ext>
            </a:extLst>
          </p:cNvPr>
          <p:cNvSpPr txBox="1">
            <a:spLocks noGrp="1"/>
          </p:cNvSpPr>
          <p:nvPr>
            <p:ph type="ctrTitle"/>
          </p:nvPr>
        </p:nvSpPr>
        <p:spPr>
          <a:xfrm>
            <a:off x="1524003" y="1122361"/>
            <a:ext cx="9144000" cy="2387598"/>
          </a:xfrm>
          <a:prstGeom prst="rect">
            <a:avLst/>
          </a:prstGeom>
          <a:noFill/>
          <a:ln>
            <a:noFill/>
          </a:ln>
        </p:spPr>
        <p:txBody>
          <a:bodyPr vert="horz" wrap="square" lIns="91440" tIns="45720" rIns="91440" bIns="45720" anchor="b" anchorCtr="1" compatLnSpc="1">
            <a:noAutofit/>
          </a:bodyPr>
          <a:lstStyle>
            <a:lvl1pPr marL="0" marR="0" lvl="0" indent="0" algn="ctr" fontAlgn="auto">
              <a:spcBef>
                <a:spcPts val="0"/>
              </a:spcBef>
              <a:spcAft>
                <a:spcPts val="0"/>
              </a:spcAft>
              <a:tabLst/>
              <a:defRPr lang="en-US" sz="4800" b="1" i="0" u="none" strike="noStrike" cap="none" spc="0" baseline="0">
                <a:solidFill>
                  <a:srgbClr val="FFFFFF"/>
                </a:solidFill>
                <a:uFillTx/>
                <a:latin typeface="Aptos Display"/>
              </a:defRPr>
            </a:lvl1pPr>
          </a:lstStyle>
          <a:p>
            <a:pPr lvl="0"/>
            <a:r>
              <a:rPr lang="en-US"/>
              <a:t>Title</a:t>
            </a:r>
            <a:endParaRPr lang="en-GB"/>
          </a:p>
        </p:txBody>
      </p:sp>
      <p:sp>
        <p:nvSpPr>
          <p:cNvPr id="3" name="Subtitle 2">
            <a:extLst>
              <a:ext uri="{FF2B5EF4-FFF2-40B4-BE49-F238E27FC236}">
                <a16:creationId xmlns:a16="http://schemas.microsoft.com/office/drawing/2014/main" id="{61E7E5A0-F1C8-A48C-2668-E53E8380502F}"/>
              </a:ext>
            </a:extLst>
          </p:cNvPr>
          <p:cNvSpPr txBox="1">
            <a:spLocks noGrp="1"/>
          </p:cNvSpPr>
          <p:nvPr>
            <p:ph type="subTitle" idx="1"/>
          </p:nvPr>
        </p:nvSpPr>
        <p:spPr>
          <a:xfrm>
            <a:off x="1524003" y="3602041"/>
            <a:ext cx="9144000" cy="1655758"/>
          </a:xfrm>
          <a:prstGeom prst="rect">
            <a:avLst/>
          </a:prstGeom>
          <a:noFill/>
          <a:ln>
            <a:noFill/>
          </a:ln>
        </p:spPr>
        <p:txBody>
          <a:bodyPr vert="horz" wrap="square" lIns="91440" tIns="45720" rIns="91440" bIns="45720" anchor="t" anchorCtr="1" compatLnSpc="1">
            <a:noAutofit/>
          </a:bodyPr>
          <a:lstStyle>
            <a:lvl1pPr marL="0" marR="0" lvl="0" indent="0" algn="ctr" fontAlgn="auto">
              <a:spcAft>
                <a:spcPts val="0"/>
              </a:spcAft>
              <a:buNone/>
              <a:tabLst/>
              <a:defRPr lang="en-US" sz="2400" b="0" i="0" u="none" strike="noStrike" cap="none" spc="0" baseline="0">
                <a:solidFill>
                  <a:srgbClr val="FFFFFF"/>
                </a:solidFill>
                <a:uFillTx/>
                <a:latin typeface="Aptos"/>
              </a:defRPr>
            </a:lvl1pPr>
          </a:lstStyle>
          <a:p>
            <a:pPr lvl="0"/>
            <a:r>
              <a:rPr lang="en-US"/>
              <a:t>Subtitle</a:t>
            </a:r>
            <a:endParaRPr lang="en-GB"/>
          </a:p>
        </p:txBody>
      </p:sp>
      <p:pic>
        <p:nvPicPr>
          <p:cNvPr id="4" name="Picture 3" descr="A black and white sign with white text&#10;&#10;Description automatically generated">
            <a:extLst>
              <a:ext uri="{FF2B5EF4-FFF2-40B4-BE49-F238E27FC236}">
                <a16:creationId xmlns:a16="http://schemas.microsoft.com/office/drawing/2014/main" id="{55F11C71-A91C-FD4D-99A3-FFC2A2613730}"/>
              </a:ext>
            </a:extLst>
          </p:cNvPr>
          <p:cNvPicPr>
            <a:picLocks noChangeAspect="1"/>
          </p:cNvPicPr>
          <p:nvPr/>
        </p:nvPicPr>
        <p:blipFill>
          <a:blip r:embed="rId3"/>
          <a:stretch>
            <a:fillRect/>
          </a:stretch>
        </p:blipFill>
        <p:spPr>
          <a:xfrm>
            <a:off x="4768714" y="286710"/>
            <a:ext cx="2654567" cy="504995"/>
          </a:xfrm>
          <a:prstGeom prst="rect">
            <a:avLst/>
          </a:prstGeom>
          <a:noFill/>
          <a:ln cap="flat">
            <a:noFill/>
          </a:ln>
        </p:spPr>
      </p:pic>
    </p:spTree>
    <p:extLst>
      <p:ext uri="{BB962C8B-B14F-4D97-AF65-F5344CB8AC3E}">
        <p14:creationId xmlns:p14="http://schemas.microsoft.com/office/powerpoint/2010/main" val="253180912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6215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NEL">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38912" y="164592"/>
            <a:ext cx="2560320" cy="164592"/>
          </a:xfrm>
          <a:prstGeom prst="rect">
            <a:avLst/>
          </a:prstGeom>
          <a:noFill/>
          <a:ln/>
        </p:spPr>
        <p:txBody>
          <a:bodyPr wrap="square" lIns="0" tIns="0" rIns="0" bIns="0" rtlCol="0" anchor="ctr"/>
          <a:lstStyle/>
          <a:p>
            <a:pPr marL="0" indent="0">
              <a:buNone/>
            </a:pPr>
            <a:r>
              <a:rPr lang="en-US" sz="750" b="1" kern="0" spc="120">
                <a:solidFill>
                  <a:srgbClr val="008C95"/>
                </a:solidFill>
                <a:latin typeface="Aptos" pitchFamily="34" charset="0"/>
                <a:ea typeface="Aptos" pitchFamily="34" charset="-122"/>
                <a:cs typeface="Aptos" pitchFamily="34" charset="-120"/>
              </a:rPr>
              <a:t>NORTH EAST LINCOLNSHIRE</a:t>
            </a:r>
            <a:endParaRPr lang="en-US" sz="750"/>
          </a:p>
        </p:txBody>
      </p:sp>
      <p:sp>
        <p:nvSpPr>
          <p:cNvPr id="3" name="Text 1"/>
          <p:cNvSpPr/>
          <p:nvPr/>
        </p:nvSpPr>
        <p:spPr>
          <a:xfrm>
            <a:off x="438912" y="310896"/>
            <a:ext cx="2560320" cy="274320"/>
          </a:xfrm>
          <a:prstGeom prst="rect">
            <a:avLst/>
          </a:prstGeom>
          <a:noFill/>
          <a:ln/>
        </p:spPr>
        <p:txBody>
          <a:bodyPr wrap="square" lIns="0" tIns="0" rIns="0" bIns="0" rtlCol="0" anchor="ctr"/>
          <a:lstStyle/>
          <a:p>
            <a:pPr marL="0" indent="0">
              <a:buNone/>
            </a:pPr>
            <a:r>
              <a:rPr lang="en-US" sz="1400" b="1">
                <a:solidFill>
                  <a:srgbClr val="E45B65"/>
                </a:solidFill>
                <a:latin typeface="Aptos Display" pitchFamily="34" charset="0"/>
                <a:ea typeface="Aptos Display" pitchFamily="34" charset="-122"/>
                <a:cs typeface="Aptos Display" pitchFamily="34" charset="-120"/>
              </a:rPr>
              <a:t>Health and Care Partnership</a:t>
            </a:r>
            <a:endParaRPr lang="en-US" sz="1400"/>
          </a:p>
        </p:txBody>
      </p:sp>
      <p:sp>
        <p:nvSpPr>
          <p:cNvPr id="4" name="Text 2"/>
          <p:cNvSpPr/>
          <p:nvPr/>
        </p:nvSpPr>
        <p:spPr>
          <a:xfrm>
            <a:off x="9281160" y="246888"/>
            <a:ext cx="2450592" cy="219456"/>
          </a:xfrm>
          <a:prstGeom prst="rect">
            <a:avLst/>
          </a:prstGeom>
          <a:noFill/>
          <a:ln/>
        </p:spPr>
        <p:txBody>
          <a:bodyPr wrap="square" lIns="0" tIns="0" rIns="0" bIns="0" rtlCol="0" anchor="ctr"/>
          <a:lstStyle/>
          <a:p>
            <a:pPr marL="0" indent="0" algn="r">
              <a:buNone/>
            </a:pPr>
            <a:r>
              <a:rPr lang="en-US" sz="900">
                <a:solidFill>
                  <a:srgbClr val="546670"/>
                </a:solidFill>
                <a:latin typeface="Aptos" pitchFamily="34" charset="0"/>
                <a:ea typeface="Aptos" pitchFamily="34" charset="-122"/>
                <a:cs typeface="Aptos" pitchFamily="34" charset="-120"/>
              </a:rPr>
              <a:t>Health &amp; Wellbeing Board</a:t>
            </a:r>
            <a:endParaRPr lang="en-US" sz="900"/>
          </a:p>
        </p:txBody>
      </p:sp>
      <p:sp>
        <p:nvSpPr>
          <p:cNvPr id="5" name="Text 3"/>
          <p:cNvSpPr/>
          <p:nvPr/>
        </p:nvSpPr>
        <p:spPr>
          <a:xfrm>
            <a:off x="10058400" y="6565392"/>
            <a:ext cx="1664208" cy="146304"/>
          </a:xfrm>
          <a:prstGeom prst="rect">
            <a:avLst/>
          </a:prstGeom>
          <a:noFill/>
          <a:ln/>
        </p:spPr>
        <p:txBody>
          <a:bodyPr wrap="square" lIns="0" tIns="0" rIns="0" bIns="0" rtlCol="0" anchor="ctr"/>
          <a:lstStyle/>
          <a:p>
            <a:pPr marL="0" indent="0" algn="r">
              <a:buNone/>
            </a:pPr>
            <a:r>
              <a:rPr lang="en-US" sz="700">
                <a:solidFill>
                  <a:srgbClr val="7A8890"/>
                </a:solidFill>
                <a:latin typeface="Aptos" pitchFamily="34" charset="0"/>
                <a:ea typeface="Aptos" pitchFamily="34" charset="-122"/>
                <a:cs typeface="Aptos" pitchFamily="34" charset="-120"/>
              </a:rPr>
              <a:t>NNHIP update</a:t>
            </a:r>
            <a:endParaRPr lang="en-US" sz="700"/>
          </a:p>
        </p:txBody>
      </p:sp>
      <p:sp>
        <p:nvSpPr>
          <p:cNvPr id="25" name="Slide Number Placeholder 0"/>
          <p:cNvSpPr>
            <a:spLocks noGrp="1"/>
          </p:cNvSpPr>
          <p:nvPr>
            <p:ph type="sldNum" sz="quarter" idx="4294967295"/>
          </p:nvPr>
        </p:nvSpPr>
        <p:spPr>
          <a:xfrm>
            <a:off x="438912" y="6547104"/>
            <a:ext cx="800000" cy="300000"/>
          </a:xfrm>
          <a:prstGeom prst="rect">
            <a:avLst/>
          </a:prstGeom>
          <a:extLst>
            <a:ext uri="{C572A759-6A51-4108-AA02-DFA0A04FC94B}">
              <ma14:wrappingTextBoxFlag xmlns:ma14="http://schemas.microsoft.com/office/mac/drawingml/2011/main" xmlns="" val="0"/>
            </a:ext>
          </a:extLst>
        </p:spPr>
        <p:txBody>
          <a:bodyPr/>
          <a:lstStyle>
            <a:lvl1pPr>
              <a:defRPr sz="700">
                <a:solidFill>
                  <a:srgbClr val="7A8890"/>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208401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a:xfrm>
            <a:off x="838203" y="1470510"/>
            <a:ext cx="10515600" cy="896989"/>
          </a:xfrm>
        </p:spPr>
        <p:txBody>
          <a:bodyPr/>
          <a:lstStyle>
            <a:lvl1pPr>
              <a:defRPr/>
            </a:lvl1pPr>
          </a:lstStyle>
          <a:p>
            <a:pPr lvl="0"/>
            <a:r>
              <a:rPr lang="en-GB"/>
              <a:t>Click to edit Master title style</a:t>
            </a:r>
          </a:p>
        </p:txBody>
      </p:sp>
      <p:sp>
        <p:nvSpPr>
          <p:cNvPr id="3" name="Content Placeholder 2"/>
          <p:cNvSpPr txBox="1">
            <a:spLocks noGrp="1"/>
          </p:cNvSpPr>
          <p:nvPr>
            <p:ph idx="1"/>
          </p:nvPr>
        </p:nvSpPr>
        <p:spPr>
          <a:xfrm>
            <a:off x="838203" y="2397757"/>
            <a:ext cx="10515600" cy="377920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C2156E8-083B-CEB7-BCE5-6A139C6FD40B}"/>
              </a:ext>
            </a:extLst>
          </p:cNvPr>
          <p:cNvSpPr txBox="1">
            <a:spLocks noGrp="1"/>
          </p:cNvSpPr>
          <p:nvPr>
            <p:ph type="dt" sz="half" idx="10"/>
          </p:nvPr>
        </p:nvSpPr>
        <p:spPr/>
        <p:txBody>
          <a:bodyPr/>
          <a:lstStyle>
            <a:lvl1pPr>
              <a:defRPr>
                <a:solidFill>
                  <a:srgbClr val="231F2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1BEB428-7E3D-4863-8FB4-1EC96002589C}" type="datetime1">
              <a:rPr kumimoji="0" lang="en-US" sz="1200" b="0" i="0" u="none" strike="noStrike" kern="1200" cap="none" spc="0" normalizeH="0" baseline="0" noProof="0">
                <a:ln>
                  <a:noFill/>
                </a:ln>
                <a:solidFill>
                  <a:srgbClr val="231F2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10/14/2026</a:t>
            </a:fld>
            <a:endParaRPr kumimoji="0" lang="en-GB" sz="1200" b="0" i="0" u="none" strike="noStrike" kern="1200" cap="none" spc="0" normalizeH="0" baseline="0" noProof="0">
              <a:ln>
                <a:noFill/>
              </a:ln>
              <a:solidFill>
                <a:srgbClr val="231F20"/>
              </a:solidFill>
              <a:effectLst/>
              <a:uLnTx/>
              <a:uFillTx/>
              <a:latin typeface="Arial"/>
              <a:ea typeface="+mn-ea"/>
              <a:cs typeface="+mn-cs"/>
            </a:endParaRPr>
          </a:p>
        </p:txBody>
      </p:sp>
      <p:sp>
        <p:nvSpPr>
          <p:cNvPr id="5" name="Footer Placeholder 4">
            <a:extLst>
              <a:ext uri="{FF2B5EF4-FFF2-40B4-BE49-F238E27FC236}">
                <a16:creationId xmlns:a16="http://schemas.microsoft.com/office/drawing/2014/main" id="{54D3F4BE-47E1-8C61-40C7-D9100197C727}"/>
              </a:ext>
            </a:extLst>
          </p:cNvPr>
          <p:cNvSpPr txBox="1">
            <a:spLocks noGrp="1"/>
          </p:cNvSpPr>
          <p:nvPr>
            <p:ph type="ftr" sz="quarter" idx="11"/>
          </p:nvPr>
        </p:nvSpPr>
        <p:spPr/>
        <p:txBody>
          <a:bodyPr/>
          <a:lstStyle>
            <a:lvl1pPr>
              <a:defRPr>
                <a:solidFill>
                  <a:srgbClr val="231F20"/>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231F20"/>
              </a:solidFill>
              <a:effectLst/>
              <a:uLnTx/>
              <a:uFillTx/>
              <a:latin typeface="Arial"/>
              <a:ea typeface="+mn-ea"/>
              <a:cs typeface="+mn-cs"/>
            </a:endParaRPr>
          </a:p>
        </p:txBody>
      </p:sp>
      <p:sp>
        <p:nvSpPr>
          <p:cNvPr id="6" name="Slide Number Placeholder 5">
            <a:extLst>
              <a:ext uri="{FF2B5EF4-FFF2-40B4-BE49-F238E27FC236}">
                <a16:creationId xmlns:a16="http://schemas.microsoft.com/office/drawing/2014/main" id="{693FE441-6B9E-061D-9354-D1D6793BBBE7}"/>
              </a:ext>
            </a:extLst>
          </p:cNvPr>
          <p:cNvSpPr txBox="1">
            <a:spLocks noGrp="1"/>
          </p:cNvSpPr>
          <p:nvPr>
            <p:ph type="sldNum" sz="quarter" idx="12"/>
          </p:nvPr>
        </p:nvSpPr>
        <p:spPr/>
        <p:txBody>
          <a:bodyPr/>
          <a:lstStyle>
            <a:lvl1pPr>
              <a:defRPr>
                <a:solidFill>
                  <a:srgbClr val="231F20"/>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0568D30-5A3D-4CB6-A7C1-DF54F428C481}" type="slidenum">
              <a:rPr kumimoji="0" lang="en-GB" sz="1200" b="0" i="0" u="none" strike="noStrike" kern="1200" cap="none" spc="0" normalizeH="0" baseline="0" noProof="0">
                <a:ln>
                  <a:noFill/>
                </a:ln>
                <a:solidFill>
                  <a:srgbClr val="231F2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srgbClr val="231F20"/>
              </a:solidFill>
              <a:effectLst/>
              <a:uLnTx/>
              <a:uFillTx/>
              <a:latin typeface="Arial"/>
              <a:ea typeface="+mn-ea"/>
              <a:cs typeface="+mn-cs"/>
            </a:endParaRPr>
          </a:p>
        </p:txBody>
      </p:sp>
    </p:spTree>
    <p:extLst>
      <p:ext uri="{BB962C8B-B14F-4D97-AF65-F5344CB8AC3E}">
        <p14:creationId xmlns:p14="http://schemas.microsoft.com/office/powerpoint/2010/main" val="236401527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heme" Target="../theme/theme2.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148466-6F2C-4F91-B1A5-A35FE48319E1}" type="datetimeFigureOut">
              <a:rPr lang="en-GB" smtClean="0"/>
              <a:t>14/10/2026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8591E6-7F98-4332-8299-F9FC5A32DAA2}" type="slidenum">
              <a:rPr lang="en-GB" smtClean="0"/>
              <a:t>‹#›</a:t>
            </a:fld>
            <a:endParaRPr lang="en-GB"/>
          </a:p>
        </p:txBody>
      </p:sp>
    </p:spTree>
    <p:extLst>
      <p:ext uri="{BB962C8B-B14F-4D97-AF65-F5344CB8AC3E}">
        <p14:creationId xmlns:p14="http://schemas.microsoft.com/office/powerpoint/2010/main" val="298120122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50" r:id="rId5"/>
    <p:sldLayoutId id="214748366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148466-6F2C-4F91-B1A5-A35FE48319E1}" type="datetimeFigureOut">
              <a:rPr lang="en-GB" smtClean="0"/>
              <a:t>14/10/2026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8591E6-7F98-4332-8299-F9FC5A32DAA2}" type="slidenum">
              <a:rPr lang="en-GB" smtClean="0"/>
              <a:t>‹#›</a:t>
            </a:fld>
            <a:endParaRPr lang="en-GB" dirty="0"/>
          </a:p>
        </p:txBody>
      </p:sp>
    </p:spTree>
    <p:extLst>
      <p:ext uri="{BB962C8B-B14F-4D97-AF65-F5344CB8AC3E}">
        <p14:creationId xmlns:p14="http://schemas.microsoft.com/office/powerpoint/2010/main" val="2788634539"/>
      </p:ext>
    </p:extLst>
  </p:cSld>
  <p:clrMap bg1="lt1" tx1="dk1" bg2="lt2" tx2="dk2" accent1="accent1" accent2="accent2" accent3="accent3" accent4="accent4" accent5="accent5" accent6="accent6" hlink="hlink" folHlink="folHlink"/>
  <p:sldLayoutIdLst>
    <p:sldLayoutId id="2147483666" r:id="rId1"/>
    <p:sldLayoutId id="2147483669" r:id="rId2"/>
    <p:sldLayoutId id="2147483670" r:id="rId3"/>
    <p:sldLayoutId id="2147483671"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7E64655-F750-0D58-EB23-74449ACE5742}"/>
              </a:ext>
            </a:extLst>
          </p:cNvPr>
          <p:cNvSpPr txBox="1">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Text Placeholder 2">
            <a:extLst>
              <a:ext uri="{FF2B5EF4-FFF2-40B4-BE49-F238E27FC236}">
                <a16:creationId xmlns:a16="http://schemas.microsoft.com/office/drawing/2014/main" id="{9E13B2D3-203E-0995-64A1-67A77EB47748}"/>
              </a:ext>
            </a:extLst>
          </p:cNvPr>
          <p:cNvSpPr txBox="1">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4" name="Date Placeholder 3">
            <a:extLst>
              <a:ext uri="{FF2B5EF4-FFF2-40B4-BE49-F238E27FC236}">
                <a16:creationId xmlns:a16="http://schemas.microsoft.com/office/drawing/2014/main" id="{0C3E0139-ACC9-0031-3737-BBA70287A408}"/>
              </a:ext>
            </a:extLst>
          </p:cNvPr>
          <p:cNvSpPr txBox="1">
            <a:spLocks noGrp="1"/>
          </p:cNvSpPr>
          <p:nvPr>
            <p:ph type="dt" sz="half" idx="2"/>
          </p:nvPr>
        </p:nvSpPr>
        <p:spPr>
          <a:xfrm>
            <a:off x="838200" y="6356350"/>
            <a:ext cx="2743200" cy="365125"/>
          </a:xfrm>
          <a:prstGeom prst="rect">
            <a:avLst/>
          </a:prstGeom>
          <a:noFill/>
          <a:ln>
            <a:noFill/>
          </a:ln>
        </p:spPr>
        <p:txBody>
          <a:bodyPr vert="horz" wrap="square" lIns="91440" tIns="45720" rIns="91440" bIns="4572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0" baseline="0">
                <a:solidFill>
                  <a:srgbClr val="8C8C8C"/>
                </a:solidFill>
                <a:uFillTx/>
                <a:latin typeface="Arial"/>
              </a:defRPr>
            </a:lvl1pPr>
          </a:lstStyle>
          <a:p>
            <a:pPr>
              <a:defRPr/>
            </a:pPr>
            <a:fld id="{2834AF6B-5248-4F3F-AFDD-6AA2DDC3A331}" type="datetime1">
              <a:rPr lang="en-US"/>
              <a:pPr>
                <a:defRPr/>
              </a:pPr>
              <a:t>10/14/2026</a:t>
            </a:fld>
            <a:endParaRPr/>
          </a:p>
        </p:txBody>
      </p:sp>
      <p:sp>
        <p:nvSpPr>
          <p:cNvPr id="5" name="Footer Placeholder 4">
            <a:extLst>
              <a:ext uri="{FF2B5EF4-FFF2-40B4-BE49-F238E27FC236}">
                <a16:creationId xmlns:a16="http://schemas.microsoft.com/office/drawing/2014/main" id="{36FC128F-FE8C-DCDB-F10D-3B86B2E24A69}"/>
              </a:ext>
            </a:extLst>
          </p:cNvPr>
          <p:cNvSpPr txBox="1">
            <a:spLocks noGrp="1"/>
          </p:cNvSpPr>
          <p:nvPr>
            <p:ph type="ftr" sz="quarter" idx="3"/>
          </p:nvPr>
        </p:nvSpPr>
        <p:spPr>
          <a:xfrm>
            <a:off x="4038600" y="6356350"/>
            <a:ext cx="4114800" cy="365125"/>
          </a:xfrm>
          <a:prstGeom prst="rect">
            <a:avLst/>
          </a:prstGeom>
          <a:noFill/>
          <a:ln>
            <a:noFill/>
          </a:ln>
        </p:spPr>
        <p:txBody>
          <a:bodyPr vert="horz" wrap="square" lIns="91440" tIns="45720" rIns="91440" bIns="45720" anchor="ctr" anchorCtr="1" compatLnSpc="1">
            <a:noAutofit/>
          </a:bodyPr>
          <a:lstStyle>
            <a:lvl1pPr marL="0" marR="0" lvl="0" indent="0" algn="ctr" defTabSz="914400" rtl="0" eaLnBrk="1" fontAlgn="auto" hangingPunct="1">
              <a:lnSpc>
                <a:spcPct val="100000"/>
              </a:lnSpc>
              <a:spcBef>
                <a:spcPts val="0"/>
              </a:spcBef>
              <a:spcAft>
                <a:spcPts val="0"/>
              </a:spcAft>
              <a:buNone/>
              <a:tabLst/>
              <a:defRPr lang="en-GB" sz="1200" b="0" i="0" u="none" strike="noStrike" kern="1200" cap="none" spc="0" baseline="0">
                <a:solidFill>
                  <a:srgbClr val="8C8C8C"/>
                </a:solidFill>
                <a:uFillTx/>
                <a:latin typeface="Arial"/>
              </a:defRPr>
            </a:lvl1pPr>
          </a:lstStyle>
          <a:p>
            <a:pPr>
              <a:defRPr/>
            </a:pPr>
            <a:endParaRPr/>
          </a:p>
        </p:txBody>
      </p:sp>
      <p:sp>
        <p:nvSpPr>
          <p:cNvPr id="6" name="Slide Number Placeholder 5">
            <a:extLst>
              <a:ext uri="{FF2B5EF4-FFF2-40B4-BE49-F238E27FC236}">
                <a16:creationId xmlns:a16="http://schemas.microsoft.com/office/drawing/2014/main" id="{BAE93D53-B66A-19E1-B9A5-700CCD5AFE94}"/>
              </a:ext>
            </a:extLst>
          </p:cNvPr>
          <p:cNvSpPr txBox="1">
            <a:spLocks noGrp="1"/>
          </p:cNvSpPr>
          <p:nvPr>
            <p:ph type="sldNum" sz="quarter" idx="4"/>
          </p:nvPr>
        </p:nvSpPr>
        <p:spPr>
          <a:xfrm>
            <a:off x="8610600" y="6356350"/>
            <a:ext cx="2743200" cy="365125"/>
          </a:xfrm>
          <a:prstGeom prst="rect">
            <a:avLst/>
          </a:prstGeom>
          <a:noFill/>
          <a:ln>
            <a:noFill/>
          </a:ln>
        </p:spPr>
        <p:txBody>
          <a:bodyPr vert="horz" wrap="square" lIns="91440" tIns="45720" rIns="91440" bIns="45720" anchor="ctr" anchorCtr="0" compatLnSpc="1">
            <a:noAutofit/>
          </a:bodyPr>
          <a:lstStyle>
            <a:lvl1pPr marL="0" marR="0" lvl="0" indent="0" algn="r" defTabSz="914400" rtl="0" eaLnBrk="1" fontAlgn="auto" hangingPunct="1">
              <a:lnSpc>
                <a:spcPct val="100000"/>
              </a:lnSpc>
              <a:spcBef>
                <a:spcPts val="0"/>
              </a:spcBef>
              <a:spcAft>
                <a:spcPts val="0"/>
              </a:spcAft>
              <a:buNone/>
              <a:tabLst/>
              <a:defRPr lang="en-GB" sz="1200" b="0" i="0" u="none" strike="noStrike" kern="1200" cap="none" spc="0" baseline="0">
                <a:solidFill>
                  <a:srgbClr val="8C8C8C"/>
                </a:solidFill>
                <a:uFillTx/>
                <a:latin typeface="Arial"/>
              </a:defRPr>
            </a:lvl1pPr>
          </a:lstStyle>
          <a:p>
            <a:pPr>
              <a:defRPr/>
            </a:pPr>
            <a:fld id="{ED54FB9D-9439-40DA-B610-A95095F2E1C4}" type="slidenum">
              <a:rPr/>
              <a:pPr>
                <a:defRPr/>
              </a:pPr>
              <a:t>‹#›</a:t>
            </a:fld>
            <a:endParaRPr/>
          </a:p>
        </p:txBody>
      </p:sp>
    </p:spTree>
    <p:extLst>
      <p:ext uri="{BB962C8B-B14F-4D97-AF65-F5344CB8AC3E}">
        <p14:creationId xmlns:p14="http://schemas.microsoft.com/office/powerpoint/2010/main" val="2097712312"/>
      </p:ext>
    </p:extLst>
  </p:cSld>
  <p:clrMap bg1="lt1" tx1="dk1" bg2="lt2" tx2="dk2" accent1="accent1" accent2="accent2" accent3="accent3" accent4="accent4" accent5="accent5" accent6="accent6" hlink="hlink" folHlink="folHlink"/>
  <p:sldLayoutIdLst>
    <p:sldLayoutId id="2147483668" r:id="rId1"/>
  </p:sldLayoutIdLst>
  <p:transition spd="slow"/>
  <p:txStyles>
    <p:titleStyle>
      <a:lvl1pPr algn="l" rtl="0" eaLnBrk="0" fontAlgn="base" hangingPunct="0">
        <a:lnSpc>
          <a:spcPct val="90000"/>
        </a:lnSpc>
        <a:spcBef>
          <a:spcPct val="0"/>
        </a:spcBef>
        <a:spcAft>
          <a:spcPct val="0"/>
        </a:spcAft>
        <a:defRPr lang="en-GB" sz="4400" kern="1200">
          <a:solidFill>
            <a:srgbClr val="231F20"/>
          </a:solidFill>
          <a:latin typeface="Arial"/>
        </a:defRPr>
      </a:lvl1pPr>
      <a:lvl2pPr algn="l" rtl="0" eaLnBrk="0" fontAlgn="base" hangingPunct="0">
        <a:lnSpc>
          <a:spcPct val="90000"/>
        </a:lnSpc>
        <a:spcBef>
          <a:spcPct val="0"/>
        </a:spcBef>
        <a:spcAft>
          <a:spcPct val="0"/>
        </a:spcAft>
        <a:defRPr sz="4400">
          <a:solidFill>
            <a:srgbClr val="231F20"/>
          </a:solidFill>
          <a:latin typeface="Arial" panose="020B0604020202020204" pitchFamily="34" charset="0"/>
        </a:defRPr>
      </a:lvl2pPr>
      <a:lvl3pPr algn="l" rtl="0" eaLnBrk="0" fontAlgn="base" hangingPunct="0">
        <a:lnSpc>
          <a:spcPct val="90000"/>
        </a:lnSpc>
        <a:spcBef>
          <a:spcPct val="0"/>
        </a:spcBef>
        <a:spcAft>
          <a:spcPct val="0"/>
        </a:spcAft>
        <a:defRPr sz="4400">
          <a:solidFill>
            <a:srgbClr val="231F20"/>
          </a:solidFill>
          <a:latin typeface="Arial" panose="020B0604020202020204" pitchFamily="34" charset="0"/>
        </a:defRPr>
      </a:lvl3pPr>
      <a:lvl4pPr algn="l" rtl="0" eaLnBrk="0" fontAlgn="base" hangingPunct="0">
        <a:lnSpc>
          <a:spcPct val="90000"/>
        </a:lnSpc>
        <a:spcBef>
          <a:spcPct val="0"/>
        </a:spcBef>
        <a:spcAft>
          <a:spcPct val="0"/>
        </a:spcAft>
        <a:defRPr sz="4400">
          <a:solidFill>
            <a:srgbClr val="231F20"/>
          </a:solidFill>
          <a:latin typeface="Arial" panose="020B0604020202020204" pitchFamily="34" charset="0"/>
        </a:defRPr>
      </a:lvl4pPr>
      <a:lvl5pPr algn="l" rtl="0" eaLnBrk="0" fontAlgn="base" hangingPunct="0">
        <a:lnSpc>
          <a:spcPct val="90000"/>
        </a:lnSpc>
        <a:spcBef>
          <a:spcPct val="0"/>
        </a:spcBef>
        <a:spcAft>
          <a:spcPct val="0"/>
        </a:spcAft>
        <a:defRPr sz="4400">
          <a:solidFill>
            <a:srgbClr val="231F20"/>
          </a:solidFill>
          <a:latin typeface="Arial" panose="020B0604020202020204" pitchFamily="34" charset="0"/>
        </a:defRPr>
      </a:lvl5pPr>
      <a:lvl6pPr marL="457200" algn="l" rtl="0" eaLnBrk="0" fontAlgn="base" hangingPunct="0">
        <a:lnSpc>
          <a:spcPct val="90000"/>
        </a:lnSpc>
        <a:spcBef>
          <a:spcPct val="0"/>
        </a:spcBef>
        <a:spcAft>
          <a:spcPct val="0"/>
        </a:spcAft>
        <a:defRPr sz="4400">
          <a:solidFill>
            <a:srgbClr val="231F20"/>
          </a:solidFill>
          <a:latin typeface="Arial" panose="020B0604020202020204" pitchFamily="34" charset="0"/>
        </a:defRPr>
      </a:lvl6pPr>
      <a:lvl7pPr marL="914400" algn="l" rtl="0" eaLnBrk="0" fontAlgn="base" hangingPunct="0">
        <a:lnSpc>
          <a:spcPct val="90000"/>
        </a:lnSpc>
        <a:spcBef>
          <a:spcPct val="0"/>
        </a:spcBef>
        <a:spcAft>
          <a:spcPct val="0"/>
        </a:spcAft>
        <a:defRPr sz="4400">
          <a:solidFill>
            <a:srgbClr val="231F20"/>
          </a:solidFill>
          <a:latin typeface="Arial" panose="020B0604020202020204" pitchFamily="34" charset="0"/>
        </a:defRPr>
      </a:lvl7pPr>
      <a:lvl8pPr marL="1371600" algn="l" rtl="0" eaLnBrk="0" fontAlgn="base" hangingPunct="0">
        <a:lnSpc>
          <a:spcPct val="90000"/>
        </a:lnSpc>
        <a:spcBef>
          <a:spcPct val="0"/>
        </a:spcBef>
        <a:spcAft>
          <a:spcPct val="0"/>
        </a:spcAft>
        <a:defRPr sz="4400">
          <a:solidFill>
            <a:srgbClr val="231F20"/>
          </a:solidFill>
          <a:latin typeface="Arial" panose="020B0604020202020204" pitchFamily="34" charset="0"/>
        </a:defRPr>
      </a:lvl8pPr>
      <a:lvl9pPr marL="1828800" algn="l" rtl="0" eaLnBrk="0" fontAlgn="base" hangingPunct="0">
        <a:lnSpc>
          <a:spcPct val="90000"/>
        </a:lnSpc>
        <a:spcBef>
          <a:spcPct val="0"/>
        </a:spcBef>
        <a:spcAft>
          <a:spcPct val="0"/>
        </a:spcAft>
        <a:defRPr sz="4400">
          <a:solidFill>
            <a:srgbClr val="231F20"/>
          </a:solidFill>
          <a:latin typeface="Arial" panose="020B0604020202020204" pitchFamily="34" charset="0"/>
        </a:defRPr>
      </a:lvl9pPr>
    </p:titleStyle>
    <p:bodyStyle>
      <a:lvl1pPr marL="228600" indent="-228600" algn="l" rtl="0" eaLnBrk="0" fontAlgn="base" hangingPunct="0">
        <a:lnSpc>
          <a:spcPct val="90000"/>
        </a:lnSpc>
        <a:spcBef>
          <a:spcPts val="1000"/>
        </a:spcBef>
        <a:spcAft>
          <a:spcPct val="0"/>
        </a:spcAft>
        <a:buSzPct val="100000"/>
        <a:buFont typeface="Arial" panose="020B0604020202020204" pitchFamily="34" charset="0"/>
        <a:buChar char="•"/>
        <a:defRPr lang="en-GB" sz="2800" kern="1200">
          <a:solidFill>
            <a:srgbClr val="231F20"/>
          </a:solidFill>
          <a:latin typeface="Arial"/>
        </a:defRPr>
      </a:lvl1pPr>
      <a:lvl2pPr marL="685800" lvl="1" indent="-228600" algn="l" rtl="0" eaLnBrk="0" fontAlgn="base" hangingPunct="0">
        <a:lnSpc>
          <a:spcPct val="90000"/>
        </a:lnSpc>
        <a:spcBef>
          <a:spcPts val="500"/>
        </a:spcBef>
        <a:spcAft>
          <a:spcPct val="0"/>
        </a:spcAft>
        <a:buSzPct val="100000"/>
        <a:buFont typeface="Arial" panose="020B0604020202020204" pitchFamily="34" charset="0"/>
        <a:buChar char="•"/>
        <a:defRPr lang="en-GB" sz="2400" kern="1200">
          <a:solidFill>
            <a:srgbClr val="231F20"/>
          </a:solidFill>
          <a:latin typeface="Arial"/>
        </a:defRPr>
      </a:lvl2pPr>
      <a:lvl3pPr marL="1143000" lvl="2" indent="-228600" algn="l" rtl="0" eaLnBrk="0" fontAlgn="base" hangingPunct="0">
        <a:lnSpc>
          <a:spcPct val="90000"/>
        </a:lnSpc>
        <a:spcBef>
          <a:spcPts val="500"/>
        </a:spcBef>
        <a:spcAft>
          <a:spcPct val="0"/>
        </a:spcAft>
        <a:buSzPct val="100000"/>
        <a:buFont typeface="Arial" panose="020B0604020202020204" pitchFamily="34" charset="0"/>
        <a:buChar char="•"/>
        <a:defRPr lang="en-GB" sz="2000" kern="1200">
          <a:solidFill>
            <a:srgbClr val="231F20"/>
          </a:solidFill>
          <a:latin typeface="Arial"/>
        </a:defRPr>
      </a:lvl3pPr>
      <a:lvl4pPr marL="1600200" lvl="3" indent="-228600" algn="l" rtl="0" eaLnBrk="0" fontAlgn="base" hangingPunct="0">
        <a:lnSpc>
          <a:spcPct val="90000"/>
        </a:lnSpc>
        <a:spcBef>
          <a:spcPts val="500"/>
        </a:spcBef>
        <a:spcAft>
          <a:spcPct val="0"/>
        </a:spcAft>
        <a:buSzPct val="100000"/>
        <a:buFont typeface="Arial" panose="020B0604020202020204" pitchFamily="34" charset="0"/>
        <a:buChar char="•"/>
        <a:defRPr lang="en-GB" kern="1200">
          <a:solidFill>
            <a:srgbClr val="231F20"/>
          </a:solidFill>
          <a:latin typeface="Arial"/>
        </a:defRPr>
      </a:lvl4pPr>
      <a:lvl5pPr marL="2057400" lvl="4" indent="-228600" algn="l" rtl="0" eaLnBrk="0" fontAlgn="base" hangingPunct="0">
        <a:lnSpc>
          <a:spcPct val="90000"/>
        </a:lnSpc>
        <a:spcBef>
          <a:spcPts val="500"/>
        </a:spcBef>
        <a:spcAft>
          <a:spcPct val="0"/>
        </a:spcAft>
        <a:buSzPct val="100000"/>
        <a:buFont typeface="Arial" panose="020B0604020202020204" pitchFamily="34" charset="0"/>
        <a:buChar char="•"/>
        <a:defRPr lang="en-GB" kern="1200">
          <a:solidFill>
            <a:srgbClr val="231F20"/>
          </a:solidFill>
          <a:latin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3.png"/><Relationship Id="rId7" Type="http://schemas.openxmlformats.org/officeDocument/2006/relationships/image" Target="../media/image38.sv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37.png"/><Relationship Id="rId11" Type="http://schemas.openxmlformats.org/officeDocument/2006/relationships/image" Target="../media/image42.svg"/><Relationship Id="rId5" Type="http://schemas.openxmlformats.org/officeDocument/2006/relationships/image" Target="../media/image36.sv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sv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3200" dirty="0" err="1"/>
              <a:t>NLaG</a:t>
            </a:r>
            <a:r>
              <a:rPr lang="en-GB" sz="3200" dirty="0"/>
              <a:t> Annual Members’ Meeting and HUTH Annual General Meeting</a:t>
            </a:r>
          </a:p>
        </p:txBody>
      </p:sp>
      <p:sp>
        <p:nvSpPr>
          <p:cNvPr id="3" name="Subtitle 2"/>
          <p:cNvSpPr>
            <a:spLocks noGrp="1"/>
          </p:cNvSpPr>
          <p:nvPr>
            <p:ph type="subTitle" idx="1"/>
          </p:nvPr>
        </p:nvSpPr>
        <p:spPr>
          <a:xfrm>
            <a:off x="1524000" y="3602038"/>
            <a:ext cx="9144000" cy="3036154"/>
          </a:xfrm>
        </p:spPr>
        <p:txBody>
          <a:bodyPr>
            <a:normAutofit/>
          </a:bodyPr>
          <a:lstStyle/>
          <a:p>
            <a:r>
              <a:rPr lang="en-GB" dirty="0"/>
              <a:t>Wednesday 14 October 2026</a:t>
            </a:r>
          </a:p>
          <a:p>
            <a:r>
              <a:rPr lang="en-GB" dirty="0"/>
              <a:t>The event will start soon</a:t>
            </a:r>
          </a:p>
          <a:p>
            <a:endParaRPr lang="en-GB" dirty="0"/>
          </a:p>
          <a:p>
            <a:endParaRPr lang="en-GB" dirty="0"/>
          </a:p>
          <a:p>
            <a:r>
              <a:rPr lang="en-GB" dirty="0"/>
              <a:t>Please ensure your microphone is muted when you are not speaking.</a:t>
            </a:r>
          </a:p>
        </p:txBody>
      </p:sp>
    </p:spTree>
    <p:extLst>
      <p:ext uri="{BB962C8B-B14F-4D97-AF65-F5344CB8AC3E}">
        <p14:creationId xmlns:p14="http://schemas.microsoft.com/office/powerpoint/2010/main" val="49391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1826B15-330A-2A1A-4D14-2180FD9DA9B6}"/>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Content Placeholder 4">
            <a:extLst>
              <a:ext uri="{FF2B5EF4-FFF2-40B4-BE49-F238E27FC236}">
                <a16:creationId xmlns:a16="http://schemas.microsoft.com/office/drawing/2014/main" id="{6F838A56-9999-775A-8187-0043CECF6F6D}"/>
              </a:ext>
            </a:extLst>
          </p:cNvPr>
          <p:cNvSpPr>
            <a:spLocks noGrp="1"/>
          </p:cNvSpPr>
          <p:nvPr>
            <p:ph idx="1"/>
          </p:nvPr>
        </p:nvSpPr>
        <p:spPr>
          <a:xfrm>
            <a:off x="3004307" y="3358285"/>
            <a:ext cx="6183385" cy="1247570"/>
          </a:xfrm>
        </p:spPr>
        <p:txBody>
          <a:bodyPr/>
          <a:lstStyle/>
          <a:p>
            <a:pPr marL="0" indent="0">
              <a:buNone/>
            </a:pPr>
            <a:r>
              <a:rPr lang="en-GB" dirty="0">
                <a:solidFill>
                  <a:schemeClr val="tx1"/>
                </a:solidFill>
              </a:rPr>
              <a:t>Lyn Simpson, Group Chief Executive</a:t>
            </a:r>
          </a:p>
          <a:p>
            <a:pPr marL="0" indent="0">
              <a:buNone/>
            </a:pPr>
            <a:r>
              <a:rPr lang="en-GB" dirty="0">
                <a:solidFill>
                  <a:schemeClr val="tx1"/>
                </a:solidFill>
              </a:rPr>
              <a:t>NHS Humber Health Partnership</a:t>
            </a:r>
          </a:p>
          <a:p>
            <a:pPr marL="0" indent="0">
              <a:buNone/>
            </a:pPr>
            <a:endParaRPr lang="en-GB" dirty="0">
              <a:solidFill>
                <a:schemeClr val="tx1"/>
              </a:solidFill>
            </a:endParaRPr>
          </a:p>
        </p:txBody>
      </p:sp>
      <p:pic>
        <p:nvPicPr>
          <p:cNvPr id="7" name="Picture 6">
            <a:extLst>
              <a:ext uri="{FF2B5EF4-FFF2-40B4-BE49-F238E27FC236}">
                <a16:creationId xmlns:a16="http://schemas.microsoft.com/office/drawing/2014/main" id="{83303FDD-CC47-0EFD-2186-303CABDC51EB}"/>
              </a:ext>
            </a:extLst>
          </p:cNvPr>
          <p:cNvPicPr>
            <a:picLocks noChangeAspect="1"/>
          </p:cNvPicPr>
          <p:nvPr/>
        </p:nvPicPr>
        <p:blipFill>
          <a:blip r:embed="rId2"/>
          <a:stretch>
            <a:fillRect/>
          </a:stretch>
        </p:blipFill>
        <p:spPr>
          <a:xfrm>
            <a:off x="531650" y="307829"/>
            <a:ext cx="3034017" cy="1541206"/>
          </a:xfrm>
          <a:prstGeom prst="rect">
            <a:avLst/>
          </a:prstGeom>
        </p:spPr>
      </p:pic>
      <p:pic>
        <p:nvPicPr>
          <p:cNvPr id="10" name="Picture 9">
            <a:extLst>
              <a:ext uri="{FF2B5EF4-FFF2-40B4-BE49-F238E27FC236}">
                <a16:creationId xmlns:a16="http://schemas.microsoft.com/office/drawing/2014/main" id="{E152504A-5590-7087-80F7-ED4304E78F1E}"/>
              </a:ext>
            </a:extLst>
          </p:cNvPr>
          <p:cNvPicPr>
            <a:picLocks noChangeAspect="1"/>
          </p:cNvPicPr>
          <p:nvPr/>
        </p:nvPicPr>
        <p:blipFill>
          <a:blip r:embed="rId3"/>
          <a:stretch>
            <a:fillRect/>
          </a:stretch>
        </p:blipFill>
        <p:spPr>
          <a:xfrm>
            <a:off x="8223317" y="307829"/>
            <a:ext cx="3295428" cy="1431076"/>
          </a:xfrm>
          <a:prstGeom prst="rect">
            <a:avLst/>
          </a:prstGeom>
        </p:spPr>
      </p:pic>
      <p:sp>
        <p:nvSpPr>
          <p:cNvPr id="12" name="Text 3">
            <a:extLst>
              <a:ext uri="{FF2B5EF4-FFF2-40B4-BE49-F238E27FC236}">
                <a16:creationId xmlns:a16="http://schemas.microsoft.com/office/drawing/2014/main" id="{ED628363-390C-EB51-70F7-F8AE3728805A}"/>
              </a:ext>
            </a:extLst>
          </p:cNvPr>
          <p:cNvSpPr/>
          <p:nvPr/>
        </p:nvSpPr>
        <p:spPr>
          <a:xfrm>
            <a:off x="2529840" y="2536195"/>
            <a:ext cx="7132320" cy="43891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231F20"/>
                </a:solidFill>
                <a:effectLst/>
                <a:uLnTx/>
                <a:uFillTx/>
                <a:latin typeface="Arial" panose="020B0604020202020204"/>
                <a:ea typeface="+mn-ea"/>
                <a:cs typeface="+mn-cs"/>
              </a:rPr>
              <a:t>Joint AGM and Annual Members Meeting</a:t>
            </a:r>
          </a:p>
        </p:txBody>
      </p:sp>
    </p:spTree>
    <p:extLst>
      <p:ext uri="{BB962C8B-B14F-4D97-AF65-F5344CB8AC3E}">
        <p14:creationId xmlns:p14="http://schemas.microsoft.com/office/powerpoint/2010/main" val="1876685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reeform 3">
            <a:extLst>
              <a:ext uri="{FF2B5EF4-FFF2-40B4-BE49-F238E27FC236}">
                <a16:creationId xmlns:a16="http://schemas.microsoft.com/office/drawing/2014/main" id="{620BB344-084F-0D90-9395-B766E848FCD0}"/>
              </a:ext>
            </a:extLst>
          </p:cNvPr>
          <p:cNvSpPr>
            <a:spLocks/>
          </p:cNvSpPr>
          <p:nvPr/>
        </p:nvSpPr>
        <p:spPr bwMode="auto">
          <a:xfrm>
            <a:off x="-13952" y="-10048"/>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 0">
            <a:extLst>
              <a:ext uri="{FF2B5EF4-FFF2-40B4-BE49-F238E27FC236}">
                <a16:creationId xmlns:a16="http://schemas.microsoft.com/office/drawing/2014/main" id="{2DDE5FDC-28EC-545E-C636-DC10D48BA885}"/>
              </a:ext>
            </a:extLst>
          </p:cNvPr>
          <p:cNvSpPr/>
          <p:nvPr/>
        </p:nvSpPr>
        <p:spPr>
          <a:xfrm>
            <a:off x="626128" y="1007953"/>
            <a:ext cx="110642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One year, two trusts, one shared purpose</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 1">
            <a:extLst>
              <a:ext uri="{FF2B5EF4-FFF2-40B4-BE49-F238E27FC236}">
                <a16:creationId xmlns:a16="http://schemas.microsoft.com/office/drawing/2014/main" id="{8557C588-E0C9-5F5E-E7CF-5CE7622420D5}"/>
              </a:ext>
            </a:extLst>
          </p:cNvPr>
          <p:cNvSpPr/>
          <p:nvPr/>
        </p:nvSpPr>
        <p:spPr>
          <a:xfrm>
            <a:off x="644416" y="1529161"/>
            <a:ext cx="1088136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year of sustained demand, stabilisation and clinically </a:t>
            </a: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led</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improvement</a:t>
            </a:r>
          </a:p>
        </p:txBody>
      </p:sp>
      <p:sp>
        <p:nvSpPr>
          <p:cNvPr id="6" name="Shape 2">
            <a:extLst>
              <a:ext uri="{FF2B5EF4-FFF2-40B4-BE49-F238E27FC236}">
                <a16:creationId xmlns:a16="http://schemas.microsoft.com/office/drawing/2014/main" id="{59E90C55-9F84-1565-04A9-6D8F8F31E17B}"/>
              </a:ext>
            </a:extLst>
          </p:cNvPr>
          <p:cNvSpPr/>
          <p:nvPr/>
        </p:nvSpPr>
        <p:spPr>
          <a:xfrm>
            <a:off x="671848" y="2013793"/>
            <a:ext cx="2651760" cy="1828800"/>
          </a:xfrm>
          <a:prstGeom prst="roundRect">
            <a:avLst>
              <a:gd name="adj" fmla="val 4000"/>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Shape 3">
            <a:extLst>
              <a:ext uri="{FF2B5EF4-FFF2-40B4-BE49-F238E27FC236}">
                <a16:creationId xmlns:a16="http://schemas.microsoft.com/office/drawing/2014/main" id="{9D82EE86-0651-8770-BEB8-5F7796A78BC8}"/>
              </a:ext>
            </a:extLst>
          </p:cNvPr>
          <p:cNvSpPr/>
          <p:nvPr/>
        </p:nvSpPr>
        <p:spPr>
          <a:xfrm>
            <a:off x="671848" y="2013793"/>
            <a:ext cx="82296" cy="1828800"/>
          </a:xfrm>
          <a:prstGeom prst="rect">
            <a:avLst/>
          </a:prstGeom>
          <a:solidFill>
            <a:srgbClr val="005EB8"/>
          </a:solidFill>
          <a:ln w="12700">
            <a:solidFill>
              <a:srgbClr val="005EB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 4">
            <a:extLst>
              <a:ext uri="{FF2B5EF4-FFF2-40B4-BE49-F238E27FC236}">
                <a16:creationId xmlns:a16="http://schemas.microsoft.com/office/drawing/2014/main" id="{D5AB540D-5AEF-A0C6-8EFD-FD7AEB1600FB}"/>
              </a:ext>
            </a:extLst>
          </p:cNvPr>
          <p:cNvSpPr/>
          <p:nvPr/>
        </p:nvSpPr>
        <p:spPr>
          <a:xfrm>
            <a:off x="900448" y="2214961"/>
            <a:ext cx="224028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19,000</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 5">
            <a:extLst>
              <a:ext uri="{FF2B5EF4-FFF2-40B4-BE49-F238E27FC236}">
                <a16:creationId xmlns:a16="http://schemas.microsoft.com/office/drawing/2014/main" id="{4C16E649-F36E-985B-F0FC-4CE6AD0C2307}"/>
              </a:ext>
            </a:extLst>
          </p:cNvPr>
          <p:cNvSpPr/>
          <p:nvPr/>
        </p:nvSpPr>
        <p:spPr>
          <a:xfrm>
            <a:off x="900448" y="2699593"/>
            <a:ext cx="224028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staff across both trusts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 6">
            <a:extLst>
              <a:ext uri="{FF2B5EF4-FFF2-40B4-BE49-F238E27FC236}">
                <a16:creationId xmlns:a16="http://schemas.microsoft.com/office/drawing/2014/main" id="{62D1C891-2C91-A6A9-81F2-EDAC2186D408}"/>
              </a:ext>
            </a:extLst>
          </p:cNvPr>
          <p:cNvSpPr/>
          <p:nvPr/>
        </p:nvSpPr>
        <p:spPr>
          <a:xfrm>
            <a:off x="900448" y="3056209"/>
            <a:ext cx="2240280" cy="6400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6770"/>
                </a:solidFill>
                <a:effectLst/>
                <a:uLnTx/>
                <a:uFillTx/>
                <a:latin typeface="Arial" panose="020B0604020202020204" pitchFamily="34" charset="0"/>
                <a:ea typeface="+mn-ea"/>
                <a:cs typeface="Arial" panose="020B0604020202020204" pitchFamily="34" charset="0"/>
              </a:rPr>
              <a:t>Serving communities on both banks of the Humber.</a:t>
            </a: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Shape 7">
            <a:extLst>
              <a:ext uri="{FF2B5EF4-FFF2-40B4-BE49-F238E27FC236}">
                <a16:creationId xmlns:a16="http://schemas.microsoft.com/office/drawing/2014/main" id="{12372DE0-EB66-0926-B1EE-8A029D1C9B62}"/>
              </a:ext>
            </a:extLst>
          </p:cNvPr>
          <p:cNvSpPr/>
          <p:nvPr/>
        </p:nvSpPr>
        <p:spPr>
          <a:xfrm>
            <a:off x="3533920" y="2013793"/>
            <a:ext cx="2651760" cy="1828800"/>
          </a:xfrm>
          <a:prstGeom prst="roundRect">
            <a:avLst>
              <a:gd name="adj" fmla="val 4000"/>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Shape 8">
            <a:extLst>
              <a:ext uri="{FF2B5EF4-FFF2-40B4-BE49-F238E27FC236}">
                <a16:creationId xmlns:a16="http://schemas.microsoft.com/office/drawing/2014/main" id="{B6068013-FA17-A8E8-0A9D-DB8E7DE1D976}"/>
              </a:ext>
            </a:extLst>
          </p:cNvPr>
          <p:cNvSpPr/>
          <p:nvPr/>
        </p:nvSpPr>
        <p:spPr>
          <a:xfrm>
            <a:off x="3533920" y="2013793"/>
            <a:ext cx="82296" cy="1828800"/>
          </a:xfrm>
          <a:prstGeom prst="rect">
            <a:avLst/>
          </a:prstGeom>
          <a:solidFill>
            <a:schemeClr val="tx2">
              <a:lumMod val="50000"/>
              <a:lumOff val="50000"/>
            </a:schemeClr>
          </a:solidFill>
          <a:ln w="12700">
            <a:solidFill>
              <a:srgbClr val="00A49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 9">
            <a:extLst>
              <a:ext uri="{FF2B5EF4-FFF2-40B4-BE49-F238E27FC236}">
                <a16:creationId xmlns:a16="http://schemas.microsoft.com/office/drawing/2014/main" id="{1F0D97B0-115B-17F8-8226-6C30BDDE1D02}"/>
              </a:ext>
            </a:extLst>
          </p:cNvPr>
          <p:cNvSpPr/>
          <p:nvPr/>
        </p:nvSpPr>
        <p:spPr>
          <a:xfrm>
            <a:off x="3762520" y="2214961"/>
            <a:ext cx="224028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£1.7bn</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 10">
            <a:extLst>
              <a:ext uri="{FF2B5EF4-FFF2-40B4-BE49-F238E27FC236}">
                <a16:creationId xmlns:a16="http://schemas.microsoft.com/office/drawing/2014/main" id="{70AAEA3F-0DCC-3849-9885-BC08BD3EBCD9}"/>
              </a:ext>
            </a:extLst>
          </p:cNvPr>
          <p:cNvSpPr/>
          <p:nvPr/>
        </p:nvSpPr>
        <p:spPr>
          <a:xfrm>
            <a:off x="3762520" y="2699593"/>
            <a:ext cx="224028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combined budget</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 11">
            <a:extLst>
              <a:ext uri="{FF2B5EF4-FFF2-40B4-BE49-F238E27FC236}">
                <a16:creationId xmlns:a16="http://schemas.microsoft.com/office/drawing/2014/main" id="{209707B9-403B-2350-C6EC-92476ABC52F4}"/>
              </a:ext>
            </a:extLst>
          </p:cNvPr>
          <p:cNvSpPr/>
          <p:nvPr/>
        </p:nvSpPr>
        <p:spPr>
          <a:xfrm>
            <a:off x="3762520" y="3056209"/>
            <a:ext cx="2240280" cy="6400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6770"/>
                </a:solidFill>
                <a:effectLst/>
                <a:uLnTx/>
                <a:uFillTx/>
                <a:latin typeface="Arial" panose="020B0604020202020204" pitchFamily="34" charset="0"/>
                <a:ea typeface="+mn-ea"/>
                <a:cs typeface="Arial" panose="020B0604020202020204" pitchFamily="34" charset="0"/>
              </a:rPr>
              <a:t>Five main hospital sites plus community services.</a:t>
            </a: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Shape 12">
            <a:extLst>
              <a:ext uri="{FF2B5EF4-FFF2-40B4-BE49-F238E27FC236}">
                <a16:creationId xmlns:a16="http://schemas.microsoft.com/office/drawing/2014/main" id="{0492C054-01C0-A373-1655-78CFFADB347E}"/>
              </a:ext>
            </a:extLst>
          </p:cNvPr>
          <p:cNvSpPr/>
          <p:nvPr/>
        </p:nvSpPr>
        <p:spPr>
          <a:xfrm>
            <a:off x="6395992" y="2013793"/>
            <a:ext cx="2651760" cy="1828800"/>
          </a:xfrm>
          <a:prstGeom prst="roundRect">
            <a:avLst>
              <a:gd name="adj" fmla="val 4000"/>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Shape 13">
            <a:extLst>
              <a:ext uri="{FF2B5EF4-FFF2-40B4-BE49-F238E27FC236}">
                <a16:creationId xmlns:a16="http://schemas.microsoft.com/office/drawing/2014/main" id="{CF6F5F90-1333-FD23-9188-61600074B9C6}"/>
              </a:ext>
            </a:extLst>
          </p:cNvPr>
          <p:cNvSpPr/>
          <p:nvPr/>
        </p:nvSpPr>
        <p:spPr>
          <a:xfrm>
            <a:off x="6395992" y="2013793"/>
            <a:ext cx="82296" cy="1828800"/>
          </a:xfrm>
          <a:prstGeom prst="rect">
            <a:avLst/>
          </a:prstGeom>
          <a:solidFill>
            <a:schemeClr val="tx2">
              <a:lumMod val="25000"/>
              <a:lumOff val="75000"/>
            </a:schemeClr>
          </a:solidFill>
          <a:ln w="12700">
            <a:solidFill>
              <a:schemeClr val="tx2">
                <a:lumMod val="25000"/>
                <a:lumOff val="75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Text 14">
            <a:extLst>
              <a:ext uri="{FF2B5EF4-FFF2-40B4-BE49-F238E27FC236}">
                <a16:creationId xmlns:a16="http://schemas.microsoft.com/office/drawing/2014/main" id="{767E8D34-BC20-F6D4-4576-910E5CF09B31}"/>
              </a:ext>
            </a:extLst>
          </p:cNvPr>
          <p:cNvSpPr/>
          <p:nvPr/>
        </p:nvSpPr>
        <p:spPr>
          <a:xfrm>
            <a:off x="6624592" y="2214961"/>
            <a:ext cx="224028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1m+</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Text 15">
            <a:extLst>
              <a:ext uri="{FF2B5EF4-FFF2-40B4-BE49-F238E27FC236}">
                <a16:creationId xmlns:a16="http://schemas.microsoft.com/office/drawing/2014/main" id="{B814F47A-05DD-2D3B-FBE0-65BC7FF3D9DE}"/>
              </a:ext>
            </a:extLst>
          </p:cNvPr>
          <p:cNvSpPr/>
          <p:nvPr/>
        </p:nvSpPr>
        <p:spPr>
          <a:xfrm>
            <a:off x="6624592" y="2699593"/>
            <a:ext cx="224028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patients seen each year</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 16">
            <a:extLst>
              <a:ext uri="{FF2B5EF4-FFF2-40B4-BE49-F238E27FC236}">
                <a16:creationId xmlns:a16="http://schemas.microsoft.com/office/drawing/2014/main" id="{6EAB59C9-4B50-7C1A-6381-15C0335CD685}"/>
              </a:ext>
            </a:extLst>
          </p:cNvPr>
          <p:cNvSpPr/>
          <p:nvPr/>
        </p:nvSpPr>
        <p:spPr>
          <a:xfrm>
            <a:off x="6624592" y="3056209"/>
            <a:ext cx="2240280" cy="6400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6770"/>
                </a:solidFill>
                <a:effectLst/>
                <a:uLnTx/>
                <a:uFillTx/>
                <a:latin typeface="Arial" panose="020B0604020202020204" pitchFamily="34" charset="0"/>
                <a:ea typeface="+mn-ea"/>
                <a:cs typeface="Arial" panose="020B0604020202020204" pitchFamily="34" charset="0"/>
              </a:rPr>
              <a:t>Local, acute, tertiary and community care.</a:t>
            </a: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Shape 17">
            <a:extLst>
              <a:ext uri="{FF2B5EF4-FFF2-40B4-BE49-F238E27FC236}">
                <a16:creationId xmlns:a16="http://schemas.microsoft.com/office/drawing/2014/main" id="{83271A35-09A4-E662-F99C-E957F46987E9}"/>
              </a:ext>
            </a:extLst>
          </p:cNvPr>
          <p:cNvSpPr/>
          <p:nvPr/>
        </p:nvSpPr>
        <p:spPr>
          <a:xfrm>
            <a:off x="9258064" y="2013793"/>
            <a:ext cx="2423160" cy="1828800"/>
          </a:xfrm>
          <a:prstGeom prst="roundRect">
            <a:avLst>
              <a:gd name="adj" fmla="val 4000"/>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Shape 18">
            <a:extLst>
              <a:ext uri="{FF2B5EF4-FFF2-40B4-BE49-F238E27FC236}">
                <a16:creationId xmlns:a16="http://schemas.microsoft.com/office/drawing/2014/main" id="{AE2F98B0-BC0F-7B3C-CB19-F48978226001}"/>
              </a:ext>
            </a:extLst>
          </p:cNvPr>
          <p:cNvSpPr/>
          <p:nvPr/>
        </p:nvSpPr>
        <p:spPr>
          <a:xfrm>
            <a:off x="9258064" y="2013793"/>
            <a:ext cx="82296" cy="1828800"/>
          </a:xfrm>
          <a:prstGeom prst="rect">
            <a:avLst/>
          </a:prstGeom>
          <a:solidFill>
            <a:schemeClr val="tx2">
              <a:lumMod val="10000"/>
              <a:lumOff val="90000"/>
            </a:schemeClr>
          </a:solidFill>
          <a:ln w="12700">
            <a:solidFill>
              <a:schemeClr val="tx2">
                <a:lumMod val="10000"/>
                <a:lumOff val="9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Text 19">
            <a:extLst>
              <a:ext uri="{FF2B5EF4-FFF2-40B4-BE49-F238E27FC236}">
                <a16:creationId xmlns:a16="http://schemas.microsoft.com/office/drawing/2014/main" id="{A5E666CF-EDA7-2E55-F3E2-A4B2A36C8A7A}"/>
              </a:ext>
            </a:extLst>
          </p:cNvPr>
          <p:cNvSpPr/>
          <p:nvPr/>
        </p:nvSpPr>
        <p:spPr>
          <a:xfrm>
            <a:off x="9486664" y="2214961"/>
            <a:ext cx="201168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1.5m</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4" name="Text 20">
            <a:extLst>
              <a:ext uri="{FF2B5EF4-FFF2-40B4-BE49-F238E27FC236}">
                <a16:creationId xmlns:a16="http://schemas.microsoft.com/office/drawing/2014/main" id="{B8907BCB-FEEB-3C98-1D47-97B9A71052BD}"/>
              </a:ext>
            </a:extLst>
          </p:cNvPr>
          <p:cNvSpPr/>
          <p:nvPr/>
        </p:nvSpPr>
        <p:spPr>
          <a:xfrm>
            <a:off x="9486664" y="2699593"/>
            <a:ext cx="201168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people served</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Text 21">
            <a:extLst>
              <a:ext uri="{FF2B5EF4-FFF2-40B4-BE49-F238E27FC236}">
                <a16:creationId xmlns:a16="http://schemas.microsoft.com/office/drawing/2014/main" id="{C80183D3-5858-1342-341A-DDF353AFBD0E}"/>
              </a:ext>
            </a:extLst>
          </p:cNvPr>
          <p:cNvSpPr/>
          <p:nvPr/>
        </p:nvSpPr>
        <p:spPr>
          <a:xfrm>
            <a:off x="9486664" y="3056209"/>
            <a:ext cx="2011680" cy="6400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B6770"/>
                </a:solidFill>
                <a:effectLst/>
                <a:uLnTx/>
                <a:uFillTx/>
                <a:latin typeface="Arial" panose="020B0604020202020204" pitchFamily="34" charset="0"/>
                <a:ea typeface="+mn-ea"/>
                <a:cs typeface="Arial" panose="020B0604020202020204" pitchFamily="34" charset="0"/>
              </a:rPr>
              <a:t>Across Hull, East Riding and Northern Lincolnshire.</a:t>
            </a:r>
            <a:endPar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Text 23">
            <a:extLst>
              <a:ext uri="{FF2B5EF4-FFF2-40B4-BE49-F238E27FC236}">
                <a16:creationId xmlns:a16="http://schemas.microsoft.com/office/drawing/2014/main" id="{D983A0EB-4F9B-5B8C-37EC-1F94CFD687F9}"/>
              </a:ext>
            </a:extLst>
          </p:cNvPr>
          <p:cNvSpPr/>
          <p:nvPr/>
        </p:nvSpPr>
        <p:spPr>
          <a:xfrm>
            <a:off x="1727650" y="4061184"/>
            <a:ext cx="8321040" cy="1965960"/>
          </a:xfrm>
          <a:prstGeom prst="rect">
            <a:avLst/>
          </a:prstGeom>
          <a:noFill/>
          <a:ln/>
        </p:spPr>
        <p:txBody>
          <a:bodyPr wrap="square" lIns="381" tIns="381" rIns="381" bIns="381" rtlCol="0" anchor="ctr">
            <a:normAutofit/>
          </a:bodyPr>
          <a:lstStyle/>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Our people continued to deliver compassionate care under significant operational and financial pressure.</a:t>
            </a: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clinically led improvement plan created a clearer route to safer care, better access and sustained learning.</a:t>
            </a: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Early signs of recovery are visible, while major challenges remain in access, finance, culture and governance.</a:t>
            </a:r>
          </a:p>
        </p:txBody>
      </p:sp>
      <p:sp>
        <p:nvSpPr>
          <p:cNvPr id="28" name="Slide Number Placeholder 0">
            <a:extLst>
              <a:ext uri="{FF2B5EF4-FFF2-40B4-BE49-F238E27FC236}">
                <a16:creationId xmlns:a16="http://schemas.microsoft.com/office/drawing/2014/main" id="{E2C3E2A2-6BEE-350D-2968-95153CCCA306}"/>
              </a:ext>
            </a:extLst>
          </p:cNvPr>
          <p:cNvSpPr txBox="1">
            <a:spLocks/>
          </p:cNvSpPr>
          <p:nvPr/>
        </p:nvSpPr>
        <p:spPr>
          <a:xfrm>
            <a:off x="11736088" y="7475220"/>
            <a:ext cx="228600" cy="182880"/>
          </a:xfrm>
          <a:prstGeom prst="rect">
            <a:avLst/>
          </a:prstGeom>
          <a:noFill/>
          <a:ln>
            <a:noFill/>
          </a:ln>
          <a:extLst>
            <a:ext uri="{C572A759-6A51-4108-AA02-DFA0A04FC94B}">
              <ma14:wrappingTextBoxFlag xmlns="" xmlns:ma14="http://schemas.microsoft.com/office/mac/drawingml/2011/main" val="0"/>
            </a:ext>
          </a:extLst>
        </p:spPr>
        <p:txBody>
          <a:bodyPr vert="horz" wrap="square" lIns="91440" tIns="45720" rIns="91440" bIns="45720" anchor="ctr" anchorCtr="0" compatLnSpc="1">
            <a:noAutofit/>
          </a:bodyPr>
          <a:lstStyle>
            <a:lvl1pPr marL="0" marR="0" lvl="0" indent="0" algn="r" defTabSz="914400" rtl="0" eaLnBrk="1" fontAlgn="auto" latinLnBrk="0" hangingPunct="1">
              <a:lnSpc>
                <a:spcPct val="100000"/>
              </a:lnSpc>
              <a:spcBef>
                <a:spcPts val="0"/>
              </a:spcBef>
              <a:spcAft>
                <a:spcPts val="0"/>
              </a:spcAft>
              <a:buNone/>
              <a:tabLst/>
              <a:defRPr lang="en-GB" sz="800" b="0" i="0" u="none" strike="noStrike" kern="1200" cap="none" spc="0" baseline="0">
                <a:solidFill>
                  <a:srgbClr val="5B6770"/>
                </a:solidFill>
                <a:uFillTx/>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80877123"/>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5108B-606D-8984-88D7-C6FFB0A31C3A}"/>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B4A7FC9B-30BE-436B-D908-C41BF0FEF538}"/>
              </a:ext>
            </a:extLst>
          </p:cNvPr>
          <p:cNvSpPr>
            <a:spLocks/>
          </p:cNvSpPr>
          <p:nvPr/>
        </p:nvSpPr>
        <p:spPr bwMode="auto">
          <a:xfrm>
            <a:off x="0" y="-2789"/>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Slide Number Placeholder 0">
            <a:extLst>
              <a:ext uri="{FF2B5EF4-FFF2-40B4-BE49-F238E27FC236}">
                <a16:creationId xmlns:a16="http://schemas.microsoft.com/office/drawing/2014/main" id="{5F5BCD91-467A-27AD-E1BD-4940D5532337}"/>
              </a:ext>
            </a:extLst>
          </p:cNvPr>
          <p:cNvSpPr txBox="1">
            <a:spLocks/>
          </p:cNvSpPr>
          <p:nvPr/>
        </p:nvSpPr>
        <p:spPr>
          <a:xfrm>
            <a:off x="11736088" y="8031402"/>
            <a:ext cx="228600" cy="182880"/>
          </a:xfrm>
          <a:prstGeom prst="rect">
            <a:avLst/>
          </a:prstGeom>
          <a:noFill/>
          <a:ln>
            <a:noFill/>
          </a:ln>
          <a:extLst>
            <a:ext uri="{C572A759-6A51-4108-AA02-DFA0A04FC94B}">
              <ma14:wrappingTextBoxFlag xmlns:ma14="http://schemas.microsoft.com/office/mac/drawingml/2011/main" xmlns="" val="0"/>
            </a:ext>
          </a:extLst>
        </p:spPr>
        <p:txBody>
          <a:bodyPr vert="horz" wrap="square" lIns="91440" tIns="45720" rIns="91440" bIns="45720" anchor="ctr" anchorCtr="0" compatLnSpc="1">
            <a:noAutofit/>
          </a:bodyPr>
          <a:lstStyle>
            <a:lvl1pPr marL="0" marR="0" lvl="0" indent="0" algn="r" defTabSz="914400" rtl="0" eaLnBrk="1" fontAlgn="auto" latinLnBrk="0" hangingPunct="1">
              <a:lnSpc>
                <a:spcPct val="100000"/>
              </a:lnSpc>
              <a:spcBef>
                <a:spcPts val="0"/>
              </a:spcBef>
              <a:spcAft>
                <a:spcPts val="0"/>
              </a:spcAft>
              <a:buNone/>
              <a:tabLst/>
              <a:defRPr lang="en-GB" sz="800" b="0" i="0" u="none" strike="noStrike" kern="1200" cap="none" spc="0" baseline="0">
                <a:solidFill>
                  <a:srgbClr val="5B6770"/>
                </a:solidFill>
                <a:uFillTx/>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
        <p:nvSpPr>
          <p:cNvPr id="2" name="Text 0">
            <a:extLst>
              <a:ext uri="{FF2B5EF4-FFF2-40B4-BE49-F238E27FC236}">
                <a16:creationId xmlns:a16="http://schemas.microsoft.com/office/drawing/2014/main" id="{346F43A0-4C6C-449D-231E-692F85D24A61}"/>
              </a:ext>
            </a:extLst>
          </p:cNvPr>
          <p:cNvSpPr/>
          <p:nvPr/>
        </p:nvSpPr>
        <p:spPr>
          <a:xfrm>
            <a:off x="548640" y="967662"/>
            <a:ext cx="110642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The scale of care delivered in 2025/26</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ext 1">
            <a:extLst>
              <a:ext uri="{FF2B5EF4-FFF2-40B4-BE49-F238E27FC236}">
                <a16:creationId xmlns:a16="http://schemas.microsoft.com/office/drawing/2014/main" id="{DC392347-938B-2ABB-A2DA-1F48F9173AC8}"/>
              </a:ext>
            </a:extLst>
          </p:cNvPr>
          <p:cNvSpPr/>
          <p:nvPr/>
        </p:nvSpPr>
        <p:spPr>
          <a:xfrm>
            <a:off x="640080" y="1707478"/>
            <a:ext cx="1088136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Activity increased in urgent care and outpatient services</a:t>
            </a:r>
          </a:p>
        </p:txBody>
      </p:sp>
      <p:sp>
        <p:nvSpPr>
          <p:cNvPr id="29" name="Text 2">
            <a:extLst>
              <a:ext uri="{FF2B5EF4-FFF2-40B4-BE49-F238E27FC236}">
                <a16:creationId xmlns:a16="http://schemas.microsoft.com/office/drawing/2014/main" id="{93C84D89-5BAF-8B1D-94C3-90620588656F}"/>
              </a:ext>
            </a:extLst>
          </p:cNvPr>
          <p:cNvSpPr/>
          <p:nvPr/>
        </p:nvSpPr>
        <p:spPr>
          <a:xfrm>
            <a:off x="685800" y="2325971"/>
            <a:ext cx="18288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HUTH</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Shape 3">
            <a:extLst>
              <a:ext uri="{FF2B5EF4-FFF2-40B4-BE49-F238E27FC236}">
                <a16:creationId xmlns:a16="http://schemas.microsoft.com/office/drawing/2014/main" id="{961F3C87-4A6A-2EDF-3609-05DF38472585}"/>
              </a:ext>
            </a:extLst>
          </p:cNvPr>
          <p:cNvSpPr/>
          <p:nvPr/>
        </p:nvSpPr>
        <p:spPr>
          <a:xfrm>
            <a:off x="640080" y="2719163"/>
            <a:ext cx="2514600" cy="1444752"/>
          </a:xfrm>
          <a:prstGeom prst="roundRect">
            <a:avLst>
              <a:gd name="adj" fmla="val 5063"/>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1" name="Shape 4">
            <a:extLst>
              <a:ext uri="{FF2B5EF4-FFF2-40B4-BE49-F238E27FC236}">
                <a16:creationId xmlns:a16="http://schemas.microsoft.com/office/drawing/2014/main" id="{EF7A610D-8313-7868-8DB8-BEEAC9064D25}"/>
              </a:ext>
            </a:extLst>
          </p:cNvPr>
          <p:cNvSpPr/>
          <p:nvPr/>
        </p:nvSpPr>
        <p:spPr>
          <a:xfrm>
            <a:off x="640080" y="2719163"/>
            <a:ext cx="82296" cy="1444752"/>
          </a:xfrm>
          <a:prstGeom prst="rect">
            <a:avLst/>
          </a:prstGeom>
          <a:solidFill>
            <a:srgbClr val="005EB8"/>
          </a:solidFill>
          <a:ln w="12700">
            <a:solidFill>
              <a:srgbClr val="005EB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Text 5">
            <a:extLst>
              <a:ext uri="{FF2B5EF4-FFF2-40B4-BE49-F238E27FC236}">
                <a16:creationId xmlns:a16="http://schemas.microsoft.com/office/drawing/2014/main" id="{09E82D2B-F210-47AC-769B-38252A05F780}"/>
              </a:ext>
            </a:extLst>
          </p:cNvPr>
          <p:cNvSpPr/>
          <p:nvPr/>
        </p:nvSpPr>
        <p:spPr>
          <a:xfrm>
            <a:off x="868680" y="2920331"/>
            <a:ext cx="21031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116,703</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 name="Text 6">
            <a:extLst>
              <a:ext uri="{FF2B5EF4-FFF2-40B4-BE49-F238E27FC236}">
                <a16:creationId xmlns:a16="http://schemas.microsoft.com/office/drawing/2014/main" id="{ADB8C59E-1FD9-DD47-B062-8EF6ECEB09BB}"/>
              </a:ext>
            </a:extLst>
          </p:cNvPr>
          <p:cNvSpPr/>
          <p:nvPr/>
        </p:nvSpPr>
        <p:spPr>
          <a:xfrm>
            <a:off x="845820" y="3498758"/>
            <a:ext cx="21031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A&amp;E attendances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Hull Royal Infirmary</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Shape 7">
            <a:extLst>
              <a:ext uri="{FF2B5EF4-FFF2-40B4-BE49-F238E27FC236}">
                <a16:creationId xmlns:a16="http://schemas.microsoft.com/office/drawing/2014/main" id="{3D4CA43F-B8C8-F1D6-D882-51045D1C73DB}"/>
              </a:ext>
            </a:extLst>
          </p:cNvPr>
          <p:cNvSpPr/>
          <p:nvPr/>
        </p:nvSpPr>
        <p:spPr>
          <a:xfrm>
            <a:off x="3337560" y="2719163"/>
            <a:ext cx="2514600" cy="1444752"/>
          </a:xfrm>
          <a:prstGeom prst="roundRect">
            <a:avLst>
              <a:gd name="adj" fmla="val 5063"/>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Shape 8">
            <a:extLst>
              <a:ext uri="{FF2B5EF4-FFF2-40B4-BE49-F238E27FC236}">
                <a16:creationId xmlns:a16="http://schemas.microsoft.com/office/drawing/2014/main" id="{08BD63D9-2ADB-197B-905D-6FAA89697781}"/>
              </a:ext>
            </a:extLst>
          </p:cNvPr>
          <p:cNvSpPr/>
          <p:nvPr/>
        </p:nvSpPr>
        <p:spPr>
          <a:xfrm>
            <a:off x="3337560" y="2719163"/>
            <a:ext cx="82296" cy="1444752"/>
          </a:xfrm>
          <a:prstGeom prst="rect">
            <a:avLst/>
          </a:prstGeom>
          <a:solidFill>
            <a:srgbClr val="005EB8"/>
          </a:solidFill>
          <a:ln w="12700">
            <a:solidFill>
              <a:srgbClr val="005EB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Text 9">
            <a:extLst>
              <a:ext uri="{FF2B5EF4-FFF2-40B4-BE49-F238E27FC236}">
                <a16:creationId xmlns:a16="http://schemas.microsoft.com/office/drawing/2014/main" id="{C332CBA8-97C5-D231-5A6F-17F122DF182D}"/>
              </a:ext>
            </a:extLst>
          </p:cNvPr>
          <p:cNvSpPr/>
          <p:nvPr/>
        </p:nvSpPr>
        <p:spPr>
          <a:xfrm>
            <a:off x="3566160" y="2920331"/>
            <a:ext cx="21031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182,018</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Text 10">
            <a:extLst>
              <a:ext uri="{FF2B5EF4-FFF2-40B4-BE49-F238E27FC236}">
                <a16:creationId xmlns:a16="http://schemas.microsoft.com/office/drawing/2014/main" id="{51F7FE3A-8E64-365A-3742-066B06B0ACD5}"/>
              </a:ext>
            </a:extLst>
          </p:cNvPr>
          <p:cNvSpPr/>
          <p:nvPr/>
        </p:nvSpPr>
        <p:spPr>
          <a:xfrm>
            <a:off x="3566160" y="3404963"/>
            <a:ext cx="21031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admissions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8" name="Shape 11">
            <a:extLst>
              <a:ext uri="{FF2B5EF4-FFF2-40B4-BE49-F238E27FC236}">
                <a16:creationId xmlns:a16="http://schemas.microsoft.com/office/drawing/2014/main" id="{41C75226-764B-6C2E-B02B-0B6A21E9FFDD}"/>
              </a:ext>
            </a:extLst>
          </p:cNvPr>
          <p:cNvSpPr/>
          <p:nvPr/>
        </p:nvSpPr>
        <p:spPr>
          <a:xfrm>
            <a:off x="640080" y="4410803"/>
            <a:ext cx="2514600" cy="1444752"/>
          </a:xfrm>
          <a:prstGeom prst="roundRect">
            <a:avLst>
              <a:gd name="adj" fmla="val 5063"/>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 name="Shape 12">
            <a:extLst>
              <a:ext uri="{FF2B5EF4-FFF2-40B4-BE49-F238E27FC236}">
                <a16:creationId xmlns:a16="http://schemas.microsoft.com/office/drawing/2014/main" id="{2065D2D0-946C-8CC7-0496-54B93934AE60}"/>
              </a:ext>
            </a:extLst>
          </p:cNvPr>
          <p:cNvSpPr/>
          <p:nvPr/>
        </p:nvSpPr>
        <p:spPr>
          <a:xfrm>
            <a:off x="640080" y="4410803"/>
            <a:ext cx="82296" cy="1444752"/>
          </a:xfrm>
          <a:prstGeom prst="rect">
            <a:avLst/>
          </a:prstGeom>
          <a:solidFill>
            <a:srgbClr val="005EB8"/>
          </a:solidFill>
          <a:ln w="12700">
            <a:solidFill>
              <a:srgbClr val="005EB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0" name="Text 13">
            <a:extLst>
              <a:ext uri="{FF2B5EF4-FFF2-40B4-BE49-F238E27FC236}">
                <a16:creationId xmlns:a16="http://schemas.microsoft.com/office/drawing/2014/main" id="{CFBA8034-2EB5-404D-5AF9-A58D8DE98B16}"/>
              </a:ext>
            </a:extLst>
          </p:cNvPr>
          <p:cNvSpPr/>
          <p:nvPr/>
        </p:nvSpPr>
        <p:spPr>
          <a:xfrm>
            <a:off x="868680" y="4611971"/>
            <a:ext cx="21031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974,987</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Text 14">
            <a:extLst>
              <a:ext uri="{FF2B5EF4-FFF2-40B4-BE49-F238E27FC236}">
                <a16:creationId xmlns:a16="http://schemas.microsoft.com/office/drawing/2014/main" id="{0D7882C0-47A7-A136-4E5F-45D14DFF6EF4}"/>
              </a:ext>
            </a:extLst>
          </p:cNvPr>
          <p:cNvSpPr/>
          <p:nvPr/>
        </p:nvSpPr>
        <p:spPr>
          <a:xfrm>
            <a:off x="868680" y="5096603"/>
            <a:ext cx="21031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outpatient attendances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 name="Shape 15">
            <a:extLst>
              <a:ext uri="{FF2B5EF4-FFF2-40B4-BE49-F238E27FC236}">
                <a16:creationId xmlns:a16="http://schemas.microsoft.com/office/drawing/2014/main" id="{F28D8229-3341-49BA-CC70-9F12BEC2A09F}"/>
              </a:ext>
            </a:extLst>
          </p:cNvPr>
          <p:cNvSpPr/>
          <p:nvPr/>
        </p:nvSpPr>
        <p:spPr>
          <a:xfrm>
            <a:off x="3337560" y="4410803"/>
            <a:ext cx="2514600" cy="1444752"/>
          </a:xfrm>
          <a:prstGeom prst="roundRect">
            <a:avLst>
              <a:gd name="adj" fmla="val 5063"/>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 name="Shape 16">
            <a:extLst>
              <a:ext uri="{FF2B5EF4-FFF2-40B4-BE49-F238E27FC236}">
                <a16:creationId xmlns:a16="http://schemas.microsoft.com/office/drawing/2014/main" id="{A55F5202-979D-9E3B-2D92-C9DD030EFB8C}"/>
              </a:ext>
            </a:extLst>
          </p:cNvPr>
          <p:cNvSpPr/>
          <p:nvPr/>
        </p:nvSpPr>
        <p:spPr>
          <a:xfrm>
            <a:off x="3337560" y="4410803"/>
            <a:ext cx="82296" cy="1444752"/>
          </a:xfrm>
          <a:prstGeom prst="rect">
            <a:avLst/>
          </a:prstGeom>
          <a:solidFill>
            <a:srgbClr val="005EB8"/>
          </a:solidFill>
          <a:ln w="12700">
            <a:solidFill>
              <a:srgbClr val="005EB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Text 17">
            <a:extLst>
              <a:ext uri="{FF2B5EF4-FFF2-40B4-BE49-F238E27FC236}">
                <a16:creationId xmlns:a16="http://schemas.microsoft.com/office/drawing/2014/main" id="{3D230801-3781-187A-1172-5DAD0BF52ACF}"/>
              </a:ext>
            </a:extLst>
          </p:cNvPr>
          <p:cNvSpPr/>
          <p:nvPr/>
        </p:nvSpPr>
        <p:spPr>
          <a:xfrm>
            <a:off x="3566160" y="4611971"/>
            <a:ext cx="21031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40,768</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 name="Text 18">
            <a:extLst>
              <a:ext uri="{FF2B5EF4-FFF2-40B4-BE49-F238E27FC236}">
                <a16:creationId xmlns:a16="http://schemas.microsoft.com/office/drawing/2014/main" id="{DCD5D9F6-1434-3482-232E-23415EBABF6F}"/>
              </a:ext>
            </a:extLst>
          </p:cNvPr>
          <p:cNvSpPr/>
          <p:nvPr/>
        </p:nvSpPr>
        <p:spPr>
          <a:xfrm>
            <a:off x="3566160" y="5096603"/>
            <a:ext cx="21031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operations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Text 19">
            <a:extLst>
              <a:ext uri="{FF2B5EF4-FFF2-40B4-BE49-F238E27FC236}">
                <a16:creationId xmlns:a16="http://schemas.microsoft.com/office/drawing/2014/main" id="{DD57434F-7DFE-E2F4-E1DA-62468CA27696}"/>
              </a:ext>
            </a:extLst>
          </p:cNvPr>
          <p:cNvSpPr/>
          <p:nvPr/>
        </p:nvSpPr>
        <p:spPr>
          <a:xfrm>
            <a:off x="6263640" y="2325971"/>
            <a:ext cx="18288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NLaG</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7" name="Shape 20">
            <a:extLst>
              <a:ext uri="{FF2B5EF4-FFF2-40B4-BE49-F238E27FC236}">
                <a16:creationId xmlns:a16="http://schemas.microsoft.com/office/drawing/2014/main" id="{132276B5-A433-460C-04E1-521EC6C12885}"/>
              </a:ext>
            </a:extLst>
          </p:cNvPr>
          <p:cNvSpPr/>
          <p:nvPr/>
        </p:nvSpPr>
        <p:spPr>
          <a:xfrm>
            <a:off x="6217920" y="2719163"/>
            <a:ext cx="2514600" cy="1444752"/>
          </a:xfrm>
          <a:prstGeom prst="roundRect">
            <a:avLst>
              <a:gd name="adj" fmla="val 5063"/>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 name="Shape 21">
            <a:extLst>
              <a:ext uri="{FF2B5EF4-FFF2-40B4-BE49-F238E27FC236}">
                <a16:creationId xmlns:a16="http://schemas.microsoft.com/office/drawing/2014/main" id="{CEB53DBC-A0DA-87C2-C8BF-7927145CA4BB}"/>
              </a:ext>
            </a:extLst>
          </p:cNvPr>
          <p:cNvSpPr/>
          <p:nvPr/>
        </p:nvSpPr>
        <p:spPr>
          <a:xfrm>
            <a:off x="6217920" y="2719163"/>
            <a:ext cx="82296" cy="1444752"/>
          </a:xfrm>
          <a:prstGeom prst="rect">
            <a:avLst/>
          </a:prstGeom>
          <a:solidFill>
            <a:schemeClr val="tx1"/>
          </a:solidFill>
          <a:ln w="12700">
            <a:solidFill>
              <a:schemeClr val="tx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9" name="Text 22">
            <a:extLst>
              <a:ext uri="{FF2B5EF4-FFF2-40B4-BE49-F238E27FC236}">
                <a16:creationId xmlns:a16="http://schemas.microsoft.com/office/drawing/2014/main" id="{1B26C5CB-7E1A-27A4-C9A2-9474FB0B461E}"/>
              </a:ext>
            </a:extLst>
          </p:cNvPr>
          <p:cNvSpPr/>
          <p:nvPr/>
        </p:nvSpPr>
        <p:spPr>
          <a:xfrm>
            <a:off x="6446520" y="2920331"/>
            <a:ext cx="21031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198,766</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0" name="Text 23">
            <a:extLst>
              <a:ext uri="{FF2B5EF4-FFF2-40B4-BE49-F238E27FC236}">
                <a16:creationId xmlns:a16="http://schemas.microsoft.com/office/drawing/2014/main" id="{B0C62FC1-7881-F90F-B99A-67A3E7BDEA0F}"/>
              </a:ext>
            </a:extLst>
          </p:cNvPr>
          <p:cNvSpPr/>
          <p:nvPr/>
        </p:nvSpPr>
        <p:spPr>
          <a:xfrm>
            <a:off x="6446520" y="3566302"/>
            <a:ext cx="21031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A&amp;E attendances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Diana Princess of Wales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Scunthorpe General Hospital</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1" name="Shape 24">
            <a:extLst>
              <a:ext uri="{FF2B5EF4-FFF2-40B4-BE49-F238E27FC236}">
                <a16:creationId xmlns:a16="http://schemas.microsoft.com/office/drawing/2014/main" id="{EF08FC28-C11A-7C9C-3397-32101063A4E8}"/>
              </a:ext>
            </a:extLst>
          </p:cNvPr>
          <p:cNvSpPr/>
          <p:nvPr/>
        </p:nvSpPr>
        <p:spPr>
          <a:xfrm>
            <a:off x="8915400" y="2719163"/>
            <a:ext cx="2514600" cy="1444752"/>
          </a:xfrm>
          <a:prstGeom prst="roundRect">
            <a:avLst>
              <a:gd name="adj" fmla="val 5063"/>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2" name="Shape 25">
            <a:extLst>
              <a:ext uri="{FF2B5EF4-FFF2-40B4-BE49-F238E27FC236}">
                <a16:creationId xmlns:a16="http://schemas.microsoft.com/office/drawing/2014/main" id="{4D4FC12D-6E6A-E771-CE52-C2B1F5F39E85}"/>
              </a:ext>
            </a:extLst>
          </p:cNvPr>
          <p:cNvSpPr/>
          <p:nvPr/>
        </p:nvSpPr>
        <p:spPr>
          <a:xfrm>
            <a:off x="8915400" y="2719163"/>
            <a:ext cx="82296" cy="1444752"/>
          </a:xfrm>
          <a:prstGeom prst="rect">
            <a:avLst/>
          </a:prstGeom>
          <a:solidFill>
            <a:schemeClr val="tx1"/>
          </a:solidFill>
          <a:ln w="12700">
            <a:solidFill>
              <a:schemeClr val="tx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3" name="Text 26">
            <a:extLst>
              <a:ext uri="{FF2B5EF4-FFF2-40B4-BE49-F238E27FC236}">
                <a16:creationId xmlns:a16="http://schemas.microsoft.com/office/drawing/2014/main" id="{C9F13188-5CEF-930A-BB87-C78D64B45109}"/>
              </a:ext>
            </a:extLst>
          </p:cNvPr>
          <p:cNvSpPr/>
          <p:nvPr/>
        </p:nvSpPr>
        <p:spPr>
          <a:xfrm>
            <a:off x="9144000" y="2920331"/>
            <a:ext cx="21031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135,222</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4" name="Text 27">
            <a:extLst>
              <a:ext uri="{FF2B5EF4-FFF2-40B4-BE49-F238E27FC236}">
                <a16:creationId xmlns:a16="http://schemas.microsoft.com/office/drawing/2014/main" id="{BBED5DAF-A4D7-252E-BE35-6A434667546F}"/>
              </a:ext>
            </a:extLst>
          </p:cNvPr>
          <p:cNvSpPr/>
          <p:nvPr/>
        </p:nvSpPr>
        <p:spPr>
          <a:xfrm>
            <a:off x="9144000" y="3404963"/>
            <a:ext cx="21031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admissions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5" name="Shape 28">
            <a:extLst>
              <a:ext uri="{FF2B5EF4-FFF2-40B4-BE49-F238E27FC236}">
                <a16:creationId xmlns:a16="http://schemas.microsoft.com/office/drawing/2014/main" id="{AA971A51-DC59-39B7-34C4-15DF4AD410D6}"/>
              </a:ext>
            </a:extLst>
          </p:cNvPr>
          <p:cNvSpPr/>
          <p:nvPr/>
        </p:nvSpPr>
        <p:spPr>
          <a:xfrm>
            <a:off x="6217920" y="4410803"/>
            <a:ext cx="2514600" cy="1444752"/>
          </a:xfrm>
          <a:prstGeom prst="roundRect">
            <a:avLst>
              <a:gd name="adj" fmla="val 5063"/>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6" name="Shape 29">
            <a:extLst>
              <a:ext uri="{FF2B5EF4-FFF2-40B4-BE49-F238E27FC236}">
                <a16:creationId xmlns:a16="http://schemas.microsoft.com/office/drawing/2014/main" id="{DE2F0E7F-EA63-2FD1-A9C7-122B3DBF92DA}"/>
              </a:ext>
            </a:extLst>
          </p:cNvPr>
          <p:cNvSpPr/>
          <p:nvPr/>
        </p:nvSpPr>
        <p:spPr>
          <a:xfrm>
            <a:off x="6217920" y="4410803"/>
            <a:ext cx="82296" cy="1444752"/>
          </a:xfrm>
          <a:prstGeom prst="rect">
            <a:avLst/>
          </a:prstGeom>
          <a:solidFill>
            <a:schemeClr val="tx1"/>
          </a:solidFill>
          <a:ln w="12700">
            <a:solidFill>
              <a:schemeClr val="tx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7" name="Text 30">
            <a:extLst>
              <a:ext uri="{FF2B5EF4-FFF2-40B4-BE49-F238E27FC236}">
                <a16:creationId xmlns:a16="http://schemas.microsoft.com/office/drawing/2014/main" id="{66C29A1A-178B-4244-818B-B2E6E2BBECDA}"/>
              </a:ext>
            </a:extLst>
          </p:cNvPr>
          <p:cNvSpPr/>
          <p:nvPr/>
        </p:nvSpPr>
        <p:spPr>
          <a:xfrm>
            <a:off x="6446520" y="4611971"/>
            <a:ext cx="21031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336,018</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8" name="Text 31">
            <a:extLst>
              <a:ext uri="{FF2B5EF4-FFF2-40B4-BE49-F238E27FC236}">
                <a16:creationId xmlns:a16="http://schemas.microsoft.com/office/drawing/2014/main" id="{6EE1779B-09BF-D8E8-87AD-CD0914F4DA82}"/>
              </a:ext>
            </a:extLst>
          </p:cNvPr>
          <p:cNvSpPr/>
          <p:nvPr/>
        </p:nvSpPr>
        <p:spPr>
          <a:xfrm>
            <a:off x="6446520" y="5096603"/>
            <a:ext cx="21031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outpatient attendances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9" name="Shape 32">
            <a:extLst>
              <a:ext uri="{FF2B5EF4-FFF2-40B4-BE49-F238E27FC236}">
                <a16:creationId xmlns:a16="http://schemas.microsoft.com/office/drawing/2014/main" id="{7855FF76-24A1-EE80-7B1C-F7A35D8EE71A}"/>
              </a:ext>
            </a:extLst>
          </p:cNvPr>
          <p:cNvSpPr/>
          <p:nvPr/>
        </p:nvSpPr>
        <p:spPr>
          <a:xfrm>
            <a:off x="8915400" y="4410803"/>
            <a:ext cx="2514600" cy="1444752"/>
          </a:xfrm>
          <a:prstGeom prst="roundRect">
            <a:avLst>
              <a:gd name="adj" fmla="val 5063"/>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0" name="Shape 33">
            <a:extLst>
              <a:ext uri="{FF2B5EF4-FFF2-40B4-BE49-F238E27FC236}">
                <a16:creationId xmlns:a16="http://schemas.microsoft.com/office/drawing/2014/main" id="{7B46915B-7EED-A939-E3C9-34CA104EE421}"/>
              </a:ext>
            </a:extLst>
          </p:cNvPr>
          <p:cNvSpPr/>
          <p:nvPr/>
        </p:nvSpPr>
        <p:spPr>
          <a:xfrm>
            <a:off x="8915400" y="4410803"/>
            <a:ext cx="82296" cy="1444752"/>
          </a:xfrm>
          <a:prstGeom prst="rect">
            <a:avLst/>
          </a:prstGeom>
          <a:solidFill>
            <a:schemeClr val="tx1"/>
          </a:solidFill>
          <a:ln w="12700">
            <a:solidFill>
              <a:schemeClr val="tx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1" name="Text 34">
            <a:extLst>
              <a:ext uri="{FF2B5EF4-FFF2-40B4-BE49-F238E27FC236}">
                <a16:creationId xmlns:a16="http://schemas.microsoft.com/office/drawing/2014/main" id="{F6F88E2A-E824-7AEA-3BF9-2449CA45DEC7}"/>
              </a:ext>
            </a:extLst>
          </p:cNvPr>
          <p:cNvSpPr/>
          <p:nvPr/>
        </p:nvSpPr>
        <p:spPr>
          <a:xfrm>
            <a:off x="9144000" y="4611971"/>
            <a:ext cx="21031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17,930</a:t>
            </a:r>
            <a:endParaRPr kumimoji="0" lang="en-US" sz="2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2" name="Text 35">
            <a:extLst>
              <a:ext uri="{FF2B5EF4-FFF2-40B4-BE49-F238E27FC236}">
                <a16:creationId xmlns:a16="http://schemas.microsoft.com/office/drawing/2014/main" id="{9AF45647-CCBE-FD67-3044-B2D8E6E90098}"/>
              </a:ext>
            </a:extLst>
          </p:cNvPr>
          <p:cNvSpPr/>
          <p:nvPr/>
        </p:nvSpPr>
        <p:spPr>
          <a:xfrm>
            <a:off x="9144000" y="5096603"/>
            <a:ext cx="21031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operations</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528" name="Slide Number Placeholder 0">
            <a:extLst>
              <a:ext uri="{FF2B5EF4-FFF2-40B4-BE49-F238E27FC236}">
                <a16:creationId xmlns:a16="http://schemas.microsoft.com/office/drawing/2014/main" id="{4E950E7E-3073-1147-9A1C-7E80E3CFA4C4}"/>
              </a:ext>
            </a:extLst>
          </p:cNvPr>
          <p:cNvSpPr txBox="1">
            <a:spLocks/>
          </p:cNvSpPr>
          <p:nvPr/>
        </p:nvSpPr>
        <p:spPr>
          <a:xfrm>
            <a:off x="11658600" y="7048422"/>
            <a:ext cx="228600" cy="182880"/>
          </a:xfrm>
          <a:prstGeom prst="rect">
            <a:avLst/>
          </a:prstGeom>
          <a:noFill/>
          <a:ln>
            <a:noFill/>
          </a:ln>
          <a:extLst>
            <a:ext uri="{C572A759-6A51-4108-AA02-DFA0A04FC94B}">
              <ma14:wrappingTextBoxFlag xmlns="" xmlns:ma14="http://schemas.microsoft.com/office/mac/drawingml/2011/main" val="0"/>
            </a:ext>
          </a:extLst>
        </p:spPr>
        <p:txBody>
          <a:bodyPr vert="horz" wrap="square" lIns="91440" tIns="45720" rIns="91440" bIns="45720" anchor="ctr" anchorCtr="0" compatLnSpc="1">
            <a:noAutofit/>
          </a:bodyPr>
          <a:lstStyle>
            <a:lvl1pPr marL="0" marR="0" lvl="0" indent="0" algn="r" defTabSz="914400" rtl="0" eaLnBrk="1" fontAlgn="auto" latinLnBrk="0" hangingPunct="1">
              <a:lnSpc>
                <a:spcPct val="100000"/>
              </a:lnSpc>
              <a:spcBef>
                <a:spcPts val="0"/>
              </a:spcBef>
              <a:spcAft>
                <a:spcPts val="0"/>
              </a:spcAft>
              <a:buNone/>
              <a:tabLst/>
              <a:defRPr lang="en-GB" sz="800" b="0" i="0" u="none" strike="noStrike" kern="1200" cap="none" spc="0" baseline="0">
                <a:solidFill>
                  <a:srgbClr val="5B6770"/>
                </a:solidFill>
                <a:uFillTx/>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749841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71DEC-882B-6287-8E93-2DC80D404529}"/>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E35CEF16-404A-76CB-927E-CFE1B6A3110E}"/>
              </a:ext>
            </a:extLst>
          </p:cNvPr>
          <p:cNvSpPr>
            <a:spLocks/>
          </p:cNvSpPr>
          <p:nvPr/>
        </p:nvSpPr>
        <p:spPr bwMode="auto">
          <a:xfrm>
            <a:off x="0" y="-2789"/>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800" b="0" i="0" u="none" strike="noStrike" kern="0" cap="none" spc="0" normalizeH="0" baseline="0" noProof="0" dirty="0">
              <a:ln>
                <a:noFill/>
              </a:ln>
              <a:solidFill>
                <a:srgbClr val="FFFFFF"/>
              </a:solidFill>
              <a:effectLst/>
              <a:uLnTx/>
              <a:uFillTx/>
              <a:latin typeface="Arial" pitchFamily="34"/>
              <a:ea typeface="+mn-ea"/>
              <a:cs typeface="Arial" pitchFamily="34"/>
            </a:endParaRPr>
          </a:p>
        </p:txBody>
      </p:sp>
      <p:sp>
        <p:nvSpPr>
          <p:cNvPr id="28" name="Slide Number Placeholder 0">
            <a:extLst>
              <a:ext uri="{FF2B5EF4-FFF2-40B4-BE49-F238E27FC236}">
                <a16:creationId xmlns:a16="http://schemas.microsoft.com/office/drawing/2014/main" id="{AE4C6C5D-5F47-4CEB-1BCE-12DD0CE69F36}"/>
              </a:ext>
            </a:extLst>
          </p:cNvPr>
          <p:cNvSpPr txBox="1">
            <a:spLocks/>
          </p:cNvSpPr>
          <p:nvPr/>
        </p:nvSpPr>
        <p:spPr>
          <a:xfrm>
            <a:off x="11736088" y="8031402"/>
            <a:ext cx="228600" cy="182880"/>
          </a:xfrm>
          <a:prstGeom prst="rect">
            <a:avLst/>
          </a:prstGeom>
          <a:noFill/>
          <a:ln>
            <a:noFill/>
          </a:ln>
          <a:extLst>
            <a:ext uri="{C572A759-6A51-4108-AA02-DFA0A04FC94B}">
              <ma14:wrappingTextBoxFlag xmlns="" xmlns:ma14="http://schemas.microsoft.com/office/mac/drawingml/2011/main" val="0"/>
            </a:ext>
          </a:extLst>
        </p:spPr>
        <p:txBody>
          <a:bodyPr vert="horz" wrap="square" lIns="91440" tIns="45720" rIns="91440" bIns="45720" anchor="ctr" anchorCtr="0" compatLnSpc="1">
            <a:noAutofit/>
          </a:bodyPr>
          <a:lstStyle>
            <a:lvl1pPr marL="0" marR="0" lvl="0" indent="0" algn="r" defTabSz="914400" rtl="0" eaLnBrk="1" fontAlgn="auto" latinLnBrk="0" hangingPunct="1">
              <a:lnSpc>
                <a:spcPct val="100000"/>
              </a:lnSpc>
              <a:spcBef>
                <a:spcPts val="0"/>
              </a:spcBef>
              <a:spcAft>
                <a:spcPts val="0"/>
              </a:spcAft>
              <a:buNone/>
              <a:tabLst/>
              <a:defRPr lang="en-GB" sz="800" b="0" i="0" u="none" strike="noStrike" kern="1200" cap="none" spc="0" baseline="0">
                <a:solidFill>
                  <a:srgbClr val="5B6770"/>
                </a:solidFill>
                <a:uFillTx/>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
        <p:nvSpPr>
          <p:cNvPr id="22528" name="Slide Number Placeholder 0">
            <a:extLst>
              <a:ext uri="{FF2B5EF4-FFF2-40B4-BE49-F238E27FC236}">
                <a16:creationId xmlns:a16="http://schemas.microsoft.com/office/drawing/2014/main" id="{1BFEF0BC-5D50-E692-B993-764880F267AE}"/>
              </a:ext>
            </a:extLst>
          </p:cNvPr>
          <p:cNvSpPr txBox="1">
            <a:spLocks/>
          </p:cNvSpPr>
          <p:nvPr/>
        </p:nvSpPr>
        <p:spPr>
          <a:xfrm>
            <a:off x="11658600" y="7048422"/>
            <a:ext cx="228600" cy="182880"/>
          </a:xfrm>
          <a:prstGeom prst="rect">
            <a:avLst/>
          </a:prstGeom>
          <a:noFill/>
          <a:ln>
            <a:noFill/>
          </a:ln>
          <a:extLst>
            <a:ext uri="{C572A759-6A51-4108-AA02-DFA0A04FC94B}">
              <ma14:wrappingTextBoxFlag xmlns:ma14="http://schemas.microsoft.com/office/mac/drawingml/2011/main" xmlns="" val="0"/>
            </a:ext>
          </a:extLst>
        </p:spPr>
        <p:txBody>
          <a:bodyPr vert="horz" wrap="square" lIns="91440" tIns="45720" rIns="91440" bIns="45720" anchor="ctr" anchorCtr="0" compatLnSpc="1">
            <a:noAutofit/>
          </a:bodyPr>
          <a:lstStyle>
            <a:lvl1pPr marL="0" marR="0" lvl="0" indent="0" algn="r" defTabSz="914400" rtl="0" eaLnBrk="1" fontAlgn="auto" latinLnBrk="0" hangingPunct="1">
              <a:lnSpc>
                <a:spcPct val="100000"/>
              </a:lnSpc>
              <a:spcBef>
                <a:spcPts val="0"/>
              </a:spcBef>
              <a:spcAft>
                <a:spcPts val="0"/>
              </a:spcAft>
              <a:buNone/>
              <a:tabLst/>
              <a:defRPr lang="en-GB" sz="800" b="0" i="0" u="none" strike="noStrike" kern="1200" cap="none" spc="0" baseline="0">
                <a:solidFill>
                  <a:srgbClr val="5B6770"/>
                </a:solidFill>
                <a:uFillTx/>
                <a:latin typeface="Arial"/>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
        <p:nvSpPr>
          <p:cNvPr id="3" name="Text 0">
            <a:extLst>
              <a:ext uri="{FF2B5EF4-FFF2-40B4-BE49-F238E27FC236}">
                <a16:creationId xmlns:a16="http://schemas.microsoft.com/office/drawing/2014/main" id="{AB2D2C02-9F32-F41E-84B5-0FFDBA1E7D25}"/>
              </a:ext>
            </a:extLst>
          </p:cNvPr>
          <p:cNvSpPr/>
          <p:nvPr/>
        </p:nvSpPr>
        <p:spPr>
          <a:xfrm>
            <a:off x="548640" y="950222"/>
            <a:ext cx="110642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Patients’ experience and inequalities</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Shape 2">
            <a:extLst>
              <a:ext uri="{FF2B5EF4-FFF2-40B4-BE49-F238E27FC236}">
                <a16:creationId xmlns:a16="http://schemas.microsoft.com/office/drawing/2014/main" id="{D0528CC6-F6DB-6C18-DECB-55A4FA096CEE}"/>
              </a:ext>
            </a:extLst>
          </p:cNvPr>
          <p:cNvSpPr/>
          <p:nvPr/>
        </p:nvSpPr>
        <p:spPr>
          <a:xfrm>
            <a:off x="489250" y="1641679"/>
            <a:ext cx="5303520" cy="4937760"/>
          </a:xfrm>
          <a:prstGeom prst="roundRect">
            <a:avLst/>
          </a:prstGeom>
          <a:solidFill>
            <a:srgbClr val="E8F1F8"/>
          </a:solidFill>
          <a:ln w="12700">
            <a:solidFill>
              <a:srgbClr val="E8F1F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 3">
            <a:extLst>
              <a:ext uri="{FF2B5EF4-FFF2-40B4-BE49-F238E27FC236}">
                <a16:creationId xmlns:a16="http://schemas.microsoft.com/office/drawing/2014/main" id="{421838BC-463D-8FCC-E435-0D5A61D01CAA}"/>
              </a:ext>
            </a:extLst>
          </p:cNvPr>
          <p:cNvSpPr/>
          <p:nvPr/>
        </p:nvSpPr>
        <p:spPr>
          <a:xfrm>
            <a:off x="849165" y="2207948"/>
            <a:ext cx="4656841"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Patients who would recommend the care they received to friends and family (FFT)</a:t>
            </a:r>
            <a:endParaRPr kumimoji="0" lang="en-US" sz="2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Shape 4">
            <a:extLst>
              <a:ext uri="{FF2B5EF4-FFF2-40B4-BE49-F238E27FC236}">
                <a16:creationId xmlns:a16="http://schemas.microsoft.com/office/drawing/2014/main" id="{996491A3-08E4-B338-23D4-2BE48C965191}"/>
              </a:ext>
            </a:extLst>
          </p:cNvPr>
          <p:cNvSpPr/>
          <p:nvPr/>
        </p:nvSpPr>
        <p:spPr>
          <a:xfrm>
            <a:off x="763570" y="3058999"/>
            <a:ext cx="2057400" cy="1325880"/>
          </a:xfrm>
          <a:prstGeom prst="roundRect">
            <a:avLst>
              <a:gd name="adj" fmla="val 5517"/>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Shape 5">
            <a:extLst>
              <a:ext uri="{FF2B5EF4-FFF2-40B4-BE49-F238E27FC236}">
                <a16:creationId xmlns:a16="http://schemas.microsoft.com/office/drawing/2014/main" id="{0A1D7B85-FBD0-B184-815A-B2A1C097FED9}"/>
              </a:ext>
            </a:extLst>
          </p:cNvPr>
          <p:cNvSpPr/>
          <p:nvPr/>
        </p:nvSpPr>
        <p:spPr>
          <a:xfrm>
            <a:off x="763570" y="3058999"/>
            <a:ext cx="82296" cy="1325880"/>
          </a:xfrm>
          <a:prstGeom prst="rect">
            <a:avLst/>
          </a:prstGeom>
          <a:solidFill>
            <a:srgbClr val="005EB8"/>
          </a:solidFill>
          <a:ln w="12700">
            <a:solidFill>
              <a:srgbClr val="005EB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 6">
            <a:extLst>
              <a:ext uri="{FF2B5EF4-FFF2-40B4-BE49-F238E27FC236}">
                <a16:creationId xmlns:a16="http://schemas.microsoft.com/office/drawing/2014/main" id="{428AABA8-F780-15DD-7DF0-2DEF82C6C7DA}"/>
              </a:ext>
            </a:extLst>
          </p:cNvPr>
          <p:cNvSpPr/>
          <p:nvPr/>
        </p:nvSpPr>
        <p:spPr>
          <a:xfrm>
            <a:off x="992170" y="3260167"/>
            <a:ext cx="16459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92–93%</a:t>
            </a:r>
            <a:endParaRPr kumimoji="0" lang="en-US" sz="2500" b="0" i="0" u="none" strike="noStrike" kern="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11" name="Text 7">
            <a:extLst>
              <a:ext uri="{FF2B5EF4-FFF2-40B4-BE49-F238E27FC236}">
                <a16:creationId xmlns:a16="http://schemas.microsoft.com/office/drawing/2014/main" id="{3A4317D0-EFD9-E2CF-8D79-0F8F779E5016}"/>
              </a:ext>
            </a:extLst>
          </p:cNvPr>
          <p:cNvSpPr/>
          <p:nvPr/>
        </p:nvSpPr>
        <p:spPr>
          <a:xfrm>
            <a:off x="992170" y="3744799"/>
            <a:ext cx="16459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HUTH FFT positive</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Shape 8">
            <a:extLst>
              <a:ext uri="{FF2B5EF4-FFF2-40B4-BE49-F238E27FC236}">
                <a16:creationId xmlns:a16="http://schemas.microsoft.com/office/drawing/2014/main" id="{BC0EBE4C-75FD-CBF3-5874-98A9519CFD72}"/>
              </a:ext>
            </a:extLst>
          </p:cNvPr>
          <p:cNvSpPr/>
          <p:nvPr/>
        </p:nvSpPr>
        <p:spPr>
          <a:xfrm>
            <a:off x="3095290" y="3058999"/>
            <a:ext cx="2057400" cy="1325880"/>
          </a:xfrm>
          <a:prstGeom prst="roundRect">
            <a:avLst>
              <a:gd name="adj" fmla="val 5517"/>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Shape 9">
            <a:extLst>
              <a:ext uri="{FF2B5EF4-FFF2-40B4-BE49-F238E27FC236}">
                <a16:creationId xmlns:a16="http://schemas.microsoft.com/office/drawing/2014/main" id="{6CD26EDC-9CE2-EB79-12B6-4C7F3236B35B}"/>
              </a:ext>
            </a:extLst>
          </p:cNvPr>
          <p:cNvSpPr/>
          <p:nvPr/>
        </p:nvSpPr>
        <p:spPr>
          <a:xfrm>
            <a:off x="3095290" y="3058999"/>
            <a:ext cx="82296" cy="1325880"/>
          </a:xfrm>
          <a:prstGeom prst="rect">
            <a:avLst/>
          </a:prstGeom>
          <a:solidFill>
            <a:schemeClr val="tx2">
              <a:lumMod val="50000"/>
              <a:lumOff val="50000"/>
            </a:schemeClr>
          </a:solidFill>
          <a:ln w="12700">
            <a:solidFill>
              <a:schemeClr val="tx2">
                <a:lumMod val="50000"/>
                <a:lumOff val="5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 10">
            <a:extLst>
              <a:ext uri="{FF2B5EF4-FFF2-40B4-BE49-F238E27FC236}">
                <a16:creationId xmlns:a16="http://schemas.microsoft.com/office/drawing/2014/main" id="{6E8D2F7D-1691-EC3B-B3CF-D424C31FC3C7}"/>
              </a:ext>
            </a:extLst>
          </p:cNvPr>
          <p:cNvSpPr/>
          <p:nvPr/>
        </p:nvSpPr>
        <p:spPr>
          <a:xfrm>
            <a:off x="3323890" y="3260167"/>
            <a:ext cx="16459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88–91%+</a:t>
            </a:r>
            <a:endParaRPr kumimoji="0" lang="en-US" sz="2500" b="0" i="0" u="none" strike="noStrike" kern="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15" name="Text 11">
            <a:extLst>
              <a:ext uri="{FF2B5EF4-FFF2-40B4-BE49-F238E27FC236}">
                <a16:creationId xmlns:a16="http://schemas.microsoft.com/office/drawing/2014/main" id="{02AB3854-1DC3-C602-3BDD-8332B73C0A11}"/>
              </a:ext>
            </a:extLst>
          </p:cNvPr>
          <p:cNvSpPr/>
          <p:nvPr/>
        </p:nvSpPr>
        <p:spPr>
          <a:xfrm>
            <a:off x="3323890" y="3744799"/>
            <a:ext cx="16459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NLaG FFT positive</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Text 12">
            <a:extLst>
              <a:ext uri="{FF2B5EF4-FFF2-40B4-BE49-F238E27FC236}">
                <a16:creationId xmlns:a16="http://schemas.microsoft.com/office/drawing/2014/main" id="{722BB6A4-0BC2-CCE6-C602-148B96875E1E}"/>
              </a:ext>
            </a:extLst>
          </p:cNvPr>
          <p:cNvSpPr/>
          <p:nvPr/>
        </p:nvSpPr>
        <p:spPr>
          <a:xfrm>
            <a:off x="809290" y="4704919"/>
            <a:ext cx="4480560" cy="1417320"/>
          </a:xfrm>
          <a:prstGeom prst="rect">
            <a:avLst/>
          </a:prstGeom>
          <a:noFill/>
          <a:ln/>
        </p:spPr>
        <p:txBody>
          <a:bodyPr wrap="square" lIns="381" tIns="381" rIns="381" bIns="381" rtlCol="0" anchor="ctr">
            <a:normAutofit/>
          </a:bodyPr>
          <a:lstStyle/>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Inpatient and outpatient feedback remained strong.</a:t>
            </a:r>
            <a:endParaRPr kumimoji="0" lang="en-US"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Recurring concerns focus on waiting, delays and communication.</a:t>
            </a:r>
            <a:endParaRPr kumimoji="0" lang="en-US"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Digital and accessible feedback routes are being strengthened.</a:t>
            </a:r>
            <a:endParaRPr kumimoji="0" lang="en-US"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Shape 13">
            <a:extLst>
              <a:ext uri="{FF2B5EF4-FFF2-40B4-BE49-F238E27FC236}">
                <a16:creationId xmlns:a16="http://schemas.microsoft.com/office/drawing/2014/main" id="{8BA7E44E-84F6-65C9-2AD0-438B829A0EFD}"/>
              </a:ext>
            </a:extLst>
          </p:cNvPr>
          <p:cNvSpPr/>
          <p:nvPr/>
        </p:nvSpPr>
        <p:spPr>
          <a:xfrm>
            <a:off x="6217920" y="1641679"/>
            <a:ext cx="5349240" cy="4937760"/>
          </a:xfrm>
          <a:prstGeom prst="roundRect">
            <a:avLst/>
          </a:prstGeom>
          <a:solidFill>
            <a:schemeClr val="bg2"/>
          </a:solidFill>
          <a:ln w="12700">
            <a:solidFill>
              <a:schemeClr val="bg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Text 14">
            <a:extLst>
              <a:ext uri="{FF2B5EF4-FFF2-40B4-BE49-F238E27FC236}">
                <a16:creationId xmlns:a16="http://schemas.microsoft.com/office/drawing/2014/main" id="{2F76F6EC-7B56-456B-9306-B4ECC88C6502}"/>
              </a:ext>
            </a:extLst>
          </p:cNvPr>
          <p:cNvSpPr/>
          <p:nvPr/>
        </p:nvSpPr>
        <p:spPr>
          <a:xfrm>
            <a:off x="6574536" y="2035909"/>
            <a:ext cx="4729616"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Health inequalities in our population</a:t>
            </a:r>
            <a:endParaRPr kumimoji="0" lang="en-US"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Shape 15">
            <a:extLst>
              <a:ext uri="{FF2B5EF4-FFF2-40B4-BE49-F238E27FC236}">
                <a16:creationId xmlns:a16="http://schemas.microsoft.com/office/drawing/2014/main" id="{B01FA775-EB92-A831-EA2B-C24396275E97}"/>
              </a:ext>
            </a:extLst>
          </p:cNvPr>
          <p:cNvSpPr/>
          <p:nvPr/>
        </p:nvSpPr>
        <p:spPr>
          <a:xfrm>
            <a:off x="6492240" y="3077855"/>
            <a:ext cx="2057400" cy="1325880"/>
          </a:xfrm>
          <a:prstGeom prst="roundRect">
            <a:avLst>
              <a:gd name="adj" fmla="val 5517"/>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Shape 16">
            <a:extLst>
              <a:ext uri="{FF2B5EF4-FFF2-40B4-BE49-F238E27FC236}">
                <a16:creationId xmlns:a16="http://schemas.microsoft.com/office/drawing/2014/main" id="{FDD0AE26-8AB9-F1FB-7525-01FE7BC348C8}"/>
              </a:ext>
            </a:extLst>
          </p:cNvPr>
          <p:cNvSpPr/>
          <p:nvPr/>
        </p:nvSpPr>
        <p:spPr>
          <a:xfrm>
            <a:off x="6492240" y="3077855"/>
            <a:ext cx="82296" cy="1325880"/>
          </a:xfrm>
          <a:prstGeom prst="rect">
            <a:avLst/>
          </a:prstGeom>
          <a:solidFill>
            <a:schemeClr val="tx2">
              <a:lumMod val="25000"/>
              <a:lumOff val="75000"/>
            </a:schemeClr>
          </a:solidFill>
          <a:ln w="12700">
            <a:solidFill>
              <a:schemeClr val="tx2">
                <a:lumMod val="25000"/>
                <a:lumOff val="75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Text 17">
            <a:extLst>
              <a:ext uri="{FF2B5EF4-FFF2-40B4-BE49-F238E27FC236}">
                <a16:creationId xmlns:a16="http://schemas.microsoft.com/office/drawing/2014/main" id="{4A768EBC-630D-3BCB-93B2-372D3EC851E7}"/>
              </a:ext>
            </a:extLst>
          </p:cNvPr>
          <p:cNvSpPr/>
          <p:nvPr/>
        </p:nvSpPr>
        <p:spPr>
          <a:xfrm>
            <a:off x="6720840" y="3279023"/>
            <a:ext cx="16459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30.6%</a:t>
            </a:r>
            <a:endParaRPr kumimoji="0" lang="en-US" sz="2500" b="0" i="0" u="none" strike="noStrike" kern="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22" name="Text 18">
            <a:extLst>
              <a:ext uri="{FF2B5EF4-FFF2-40B4-BE49-F238E27FC236}">
                <a16:creationId xmlns:a16="http://schemas.microsoft.com/office/drawing/2014/main" id="{EF49F75F-9004-23FF-8FA6-5DF1C9FC3E56}"/>
              </a:ext>
            </a:extLst>
          </p:cNvPr>
          <p:cNvSpPr/>
          <p:nvPr/>
        </p:nvSpPr>
        <p:spPr>
          <a:xfrm>
            <a:off x="6720840" y="3763655"/>
            <a:ext cx="16459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population in CORE20</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Shape 19">
            <a:extLst>
              <a:ext uri="{FF2B5EF4-FFF2-40B4-BE49-F238E27FC236}">
                <a16:creationId xmlns:a16="http://schemas.microsoft.com/office/drawing/2014/main" id="{7DF2E1C8-1EB8-632F-A225-6F02F89054B4}"/>
              </a:ext>
            </a:extLst>
          </p:cNvPr>
          <p:cNvSpPr/>
          <p:nvPr/>
        </p:nvSpPr>
        <p:spPr>
          <a:xfrm>
            <a:off x="8823960" y="3077855"/>
            <a:ext cx="2057400" cy="1325880"/>
          </a:xfrm>
          <a:prstGeom prst="roundRect">
            <a:avLst>
              <a:gd name="adj" fmla="val 5517"/>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4" name="Shape 20">
            <a:extLst>
              <a:ext uri="{FF2B5EF4-FFF2-40B4-BE49-F238E27FC236}">
                <a16:creationId xmlns:a16="http://schemas.microsoft.com/office/drawing/2014/main" id="{CD6880C6-F8E5-D081-50E5-86F4A936F278}"/>
              </a:ext>
            </a:extLst>
          </p:cNvPr>
          <p:cNvSpPr/>
          <p:nvPr/>
        </p:nvSpPr>
        <p:spPr>
          <a:xfrm>
            <a:off x="8823960" y="3077855"/>
            <a:ext cx="82296" cy="1325880"/>
          </a:xfrm>
          <a:prstGeom prst="rect">
            <a:avLst/>
          </a:prstGeom>
          <a:solidFill>
            <a:schemeClr val="tx2">
              <a:lumMod val="10000"/>
              <a:lumOff val="90000"/>
            </a:schemeClr>
          </a:solidFill>
          <a:ln w="12700">
            <a:solidFill>
              <a:schemeClr val="tx2">
                <a:lumMod val="10000"/>
                <a:lumOff val="9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Text 21">
            <a:extLst>
              <a:ext uri="{FF2B5EF4-FFF2-40B4-BE49-F238E27FC236}">
                <a16:creationId xmlns:a16="http://schemas.microsoft.com/office/drawing/2014/main" id="{E497FA1B-6661-875D-AEA4-F6FD6D224DA0}"/>
              </a:ext>
            </a:extLst>
          </p:cNvPr>
          <p:cNvSpPr/>
          <p:nvPr/>
        </p:nvSpPr>
        <p:spPr>
          <a:xfrm>
            <a:off x="9052560" y="3279023"/>
            <a:ext cx="164592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~1 in 4</a:t>
            </a:r>
            <a:endParaRPr kumimoji="0" lang="en-US" sz="2500" b="0" i="0" u="none" strike="noStrike" kern="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26" name="Text 22">
            <a:extLst>
              <a:ext uri="{FF2B5EF4-FFF2-40B4-BE49-F238E27FC236}">
                <a16:creationId xmlns:a16="http://schemas.microsoft.com/office/drawing/2014/main" id="{1B8FBD59-3C21-D38C-CCD2-6D443C6EF594}"/>
              </a:ext>
            </a:extLst>
          </p:cNvPr>
          <p:cNvSpPr/>
          <p:nvPr/>
        </p:nvSpPr>
        <p:spPr>
          <a:xfrm>
            <a:off x="9052560" y="3763655"/>
            <a:ext cx="164592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children in poverty</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Text 23">
            <a:extLst>
              <a:ext uri="{FF2B5EF4-FFF2-40B4-BE49-F238E27FC236}">
                <a16:creationId xmlns:a16="http://schemas.microsoft.com/office/drawing/2014/main" id="{C9B76825-D516-D474-598D-732227352ED0}"/>
              </a:ext>
            </a:extLst>
          </p:cNvPr>
          <p:cNvSpPr/>
          <p:nvPr/>
        </p:nvSpPr>
        <p:spPr>
          <a:xfrm>
            <a:off x="6537960" y="4516382"/>
            <a:ext cx="4480560" cy="1508760"/>
          </a:xfrm>
          <a:prstGeom prst="rect">
            <a:avLst/>
          </a:prstGeom>
          <a:noFill/>
          <a:ln/>
        </p:spPr>
        <p:txBody>
          <a:bodyPr wrap="square" lIns="381" tIns="381" rIns="381" bIns="381" rtlCol="0" anchor="ctr">
            <a:normAutofit/>
          </a:bodyPr>
          <a:lstStyle/>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Admitted waits are longer for people in more deprived communities.</a:t>
            </a:r>
            <a:endParaRPr kumimoji="0" lang="en-US"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People in the most deprived decile miss appointments at 6.5 times the rate of the least deprived.</a:t>
            </a:r>
            <a:endParaRPr kumimoji="0" lang="en-US"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3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Targeted screening and multidisciplinary support are beginning to remove barriers.</a:t>
            </a:r>
            <a:endParaRPr kumimoji="0" lang="en-US"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3" name="Slide Number Placeholder 0">
            <a:extLst>
              <a:ext uri="{FF2B5EF4-FFF2-40B4-BE49-F238E27FC236}">
                <a16:creationId xmlns:a16="http://schemas.microsoft.com/office/drawing/2014/main" id="{F95D88FC-7CBA-860B-EA04-CDF80BC6BA00}"/>
              </a:ext>
            </a:extLst>
          </p:cNvPr>
          <p:cNvSpPr txBox="1">
            <a:spLocks/>
          </p:cNvSpPr>
          <p:nvPr/>
        </p:nvSpPr>
        <p:spPr>
          <a:xfrm>
            <a:off x="11658600" y="7030982"/>
            <a:ext cx="228600" cy="182880"/>
          </a:xfrm>
          <a:prstGeom prst="rect">
            <a:avLst/>
          </a:prstGeom>
          <a:extLst>
            <a:ext uri="{C572A759-6A51-4108-AA02-DFA0A04FC94B}">
              <ma14:wrappingTextBoxFlag xmlns="" xmlns:ma14="http://schemas.microsoft.com/office/mac/drawingml/2011/main" val="0"/>
            </a:ext>
          </a:extLst>
        </p:spPr>
        <p:txBody>
          <a:bodyPr/>
          <a:lstStyle>
            <a:lvl1pPr marL="0" algn="l" defTabSz="914400" rtl="0" eaLnBrk="1" latinLnBrk="0" hangingPunct="1">
              <a:defRPr sz="800" kern="1200">
                <a:solidFill>
                  <a:srgbClr val="5B677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8663151"/>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BAB10-EF82-C24F-6047-C99642766B4C}"/>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E83823C5-3B33-0E30-08FA-48A1C19BCDE2}"/>
              </a:ext>
            </a:extLst>
          </p:cNvPr>
          <p:cNvSpPr>
            <a:spLocks/>
          </p:cNvSpPr>
          <p:nvPr/>
        </p:nvSpPr>
        <p:spPr bwMode="auto">
          <a:xfrm>
            <a:off x="0" y="-2789"/>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 0">
            <a:extLst>
              <a:ext uri="{FF2B5EF4-FFF2-40B4-BE49-F238E27FC236}">
                <a16:creationId xmlns:a16="http://schemas.microsoft.com/office/drawing/2014/main" id="{D0E1D2B2-ED8C-67CC-F50B-35EC42AD6FC3}"/>
              </a:ext>
            </a:extLst>
          </p:cNvPr>
          <p:cNvSpPr/>
          <p:nvPr/>
        </p:nvSpPr>
        <p:spPr>
          <a:xfrm>
            <a:off x="563880" y="986517"/>
            <a:ext cx="110642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25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Clinical engagement and our Integrated Improvement Plan (IIP)</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 1">
            <a:extLst>
              <a:ext uri="{FF2B5EF4-FFF2-40B4-BE49-F238E27FC236}">
                <a16:creationId xmlns:a16="http://schemas.microsoft.com/office/drawing/2014/main" id="{16CD57AB-CF1D-8D3A-4EB5-C45D8C122F0C}"/>
              </a:ext>
            </a:extLst>
          </p:cNvPr>
          <p:cNvSpPr/>
          <p:nvPr/>
        </p:nvSpPr>
        <p:spPr>
          <a:xfrm>
            <a:off x="582168" y="1715963"/>
            <a:ext cx="1088136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rial" pitchFamily="34"/>
                <a:ea typeface="+mn-ea"/>
                <a:cs typeface="Arial" pitchFamily="34"/>
              </a:rPr>
              <a:t>Listening to Clinicians, Learning from Patients</a:t>
            </a:r>
          </a:p>
        </p:txBody>
      </p:sp>
      <p:sp>
        <p:nvSpPr>
          <p:cNvPr id="6" name="Text 4">
            <a:extLst>
              <a:ext uri="{FF2B5EF4-FFF2-40B4-BE49-F238E27FC236}">
                <a16:creationId xmlns:a16="http://schemas.microsoft.com/office/drawing/2014/main" id="{EE4A6EB8-3661-6062-8926-079FA248C0C8}"/>
              </a:ext>
            </a:extLst>
          </p:cNvPr>
          <p:cNvSpPr/>
          <p:nvPr/>
        </p:nvSpPr>
        <p:spPr>
          <a:xfrm>
            <a:off x="585216" y="2194560"/>
            <a:ext cx="5029200" cy="274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700" b="1" i="0" u="none" strike="noStrike" kern="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How clinical teams shaped the</a:t>
            </a:r>
            <a:r>
              <a:rPr kumimoji="0" lang="en-US" sz="17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 plan</a:t>
            </a:r>
            <a:endParaRPr kumimoji="0" lang="en-US" sz="17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 5">
            <a:extLst>
              <a:ext uri="{FF2B5EF4-FFF2-40B4-BE49-F238E27FC236}">
                <a16:creationId xmlns:a16="http://schemas.microsoft.com/office/drawing/2014/main" id="{4171CE5D-DB2A-DC23-EFF0-867E05E4744D}"/>
              </a:ext>
            </a:extLst>
          </p:cNvPr>
          <p:cNvSpPr/>
          <p:nvPr/>
        </p:nvSpPr>
        <p:spPr>
          <a:xfrm>
            <a:off x="585216" y="2606040"/>
            <a:ext cx="5029200" cy="1938528"/>
          </a:xfrm>
          <a:prstGeom prst="rect">
            <a:avLst/>
          </a:prstGeom>
          <a:noFill/>
          <a:ln/>
        </p:spPr>
        <p:txBody>
          <a:bodyPr wrap="square" lIns="508" tIns="508" rIns="508" bIns="508" rtlCol="0" anchor="t">
            <a:normAutofit lnSpcReduction="10000"/>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500" b="0" i="0" u="none" strike="noStrike" kern="1200" cap="none" spc="0" normalizeH="0" baseline="0" noProof="0">
                <a:ln>
                  <a:noFill/>
                </a:ln>
                <a:solidFill>
                  <a:prstClr val="black"/>
                </a:solidFill>
                <a:effectLst/>
                <a:uLnTx/>
                <a:uFillTx/>
                <a:latin typeface="Arial"/>
                <a:ea typeface="+mn-ea"/>
                <a:cs typeface="+mn-cs"/>
              </a:rPr>
              <a:t>Clinical teams shaped the plan through structured engagement sessions, sharing service experience and priorities for patient care.</a:t>
            </a:r>
            <a:endParaRPr kumimoji="0" lang="en-GB" sz="11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500" b="0" i="0" u="none" strike="noStrike" kern="1200" cap="none" spc="0" normalizeH="0" baseline="0" noProof="0">
                <a:ln>
                  <a:noFill/>
                </a:ln>
                <a:solidFill>
                  <a:prstClr val="black"/>
                </a:solidFill>
                <a:effectLst/>
                <a:uLnTx/>
                <a:uFillTx/>
                <a:latin typeface="Arial"/>
                <a:ea typeface="+mn-ea"/>
                <a:cs typeface="+mn-cs"/>
              </a:rPr>
              <a:t>The Clinical Policy Group brings clinicians across specialties and sites into decisions, alongside Chiefs of Service on the Senior Leadership Team.</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500" b="0" i="0" u="none" strike="noStrike" kern="1200" cap="none" spc="0" normalizeH="0" baseline="0" noProof="0">
                <a:ln>
                  <a:noFill/>
                </a:ln>
                <a:solidFill>
                  <a:prstClr val="black"/>
                </a:solidFill>
                <a:effectLst/>
                <a:uLnTx/>
                <a:uFillTx/>
                <a:latin typeface="Arial"/>
                <a:ea typeface="+mn-ea"/>
                <a:cs typeface="+mn-cs"/>
              </a:rPr>
              <a:t>The IIP builds on this clinically led plan, refreshed with NHS England support.</a:t>
            </a:r>
          </a:p>
        </p:txBody>
      </p:sp>
      <p:sp>
        <p:nvSpPr>
          <p:cNvPr id="8" name="Text 7">
            <a:extLst>
              <a:ext uri="{FF2B5EF4-FFF2-40B4-BE49-F238E27FC236}">
                <a16:creationId xmlns:a16="http://schemas.microsoft.com/office/drawing/2014/main" id="{761971D0-DD6D-5712-131F-1197F6E16220}"/>
              </a:ext>
            </a:extLst>
          </p:cNvPr>
          <p:cNvSpPr/>
          <p:nvPr/>
        </p:nvSpPr>
        <p:spPr>
          <a:xfrm>
            <a:off x="585216" y="4800600"/>
            <a:ext cx="5029200" cy="29260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7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Seven key workstreams</a:t>
            </a:r>
            <a:endParaRPr kumimoji="0" lang="en-US" sz="17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 8">
            <a:extLst>
              <a:ext uri="{FF2B5EF4-FFF2-40B4-BE49-F238E27FC236}">
                <a16:creationId xmlns:a16="http://schemas.microsoft.com/office/drawing/2014/main" id="{1C9EAB30-9322-21EC-01A3-485533FDF664}"/>
              </a:ext>
            </a:extLst>
          </p:cNvPr>
          <p:cNvSpPr/>
          <p:nvPr/>
        </p:nvSpPr>
        <p:spPr>
          <a:xfrm>
            <a:off x="585216" y="5248656"/>
            <a:ext cx="2606040" cy="1234440"/>
          </a:xfrm>
          <a:prstGeom prst="rect">
            <a:avLst/>
          </a:prstGeom>
          <a:noFill/>
          <a:ln/>
        </p:spPr>
        <p:txBody>
          <a:bodyPr wrap="square" lIns="508" tIns="508" rIns="508" bIns="508" rtlCol="0" anchor="t">
            <a:norm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1400" b="0" i="0" u="none" strike="noStrike" kern="1200" cap="none" spc="0" normalizeH="0" baseline="0" noProof="0">
                <a:ln>
                  <a:noFill/>
                </a:ln>
                <a:solidFill>
                  <a:prstClr val="black"/>
                </a:solidFill>
                <a:effectLst/>
                <a:uLnTx/>
                <a:uFillTx/>
                <a:latin typeface="Arial"/>
                <a:ea typeface="+mn-ea"/>
                <a:cs typeface="+mn-cs"/>
              </a:rPr>
              <a:t>1. Leadership</a:t>
            </a:r>
            <a:endParaRPr kumimoji="0" lang="en-GB" sz="11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1400" b="0" i="0" u="none" strike="noStrike" kern="1200" cap="none" spc="0" normalizeH="0" baseline="0" noProof="0">
                <a:ln>
                  <a:noFill/>
                </a:ln>
                <a:solidFill>
                  <a:prstClr val="black"/>
                </a:solidFill>
                <a:effectLst/>
                <a:uLnTx/>
                <a:uFillTx/>
                <a:latin typeface="Arial"/>
                <a:ea typeface="+mn-ea"/>
                <a:cs typeface="+mn-cs"/>
              </a:rPr>
              <a:t>2. Clinical governance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1400" b="0" i="0" u="none" strike="noStrike" kern="1200" cap="none" spc="0" normalizeH="0" baseline="0" noProof="0">
                <a:ln>
                  <a:noFill/>
                </a:ln>
                <a:solidFill>
                  <a:prstClr val="black"/>
                </a:solidFill>
                <a:effectLst/>
                <a:uLnTx/>
                <a:uFillTx/>
                <a:latin typeface="Arial"/>
                <a:ea typeface="+mn-ea"/>
                <a:cs typeface="+mn-cs"/>
              </a:rPr>
              <a:t>3. Safety and Quality</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1400" b="0" i="0" u="none" strike="noStrike" kern="1200" cap="none" spc="0" normalizeH="0" baseline="0" noProof="0">
                <a:ln>
                  <a:noFill/>
                </a:ln>
                <a:solidFill>
                  <a:prstClr val="black"/>
                </a:solidFill>
                <a:effectLst/>
                <a:uLnTx/>
                <a:uFillTx/>
                <a:latin typeface="Arial"/>
                <a:ea typeface="+mn-ea"/>
                <a:cs typeface="+mn-cs"/>
              </a:rPr>
              <a:t>4. Medical / clinical model</a:t>
            </a:r>
          </a:p>
        </p:txBody>
      </p:sp>
      <p:sp>
        <p:nvSpPr>
          <p:cNvPr id="22531" name="Text 8">
            <a:extLst>
              <a:ext uri="{FF2B5EF4-FFF2-40B4-BE49-F238E27FC236}">
                <a16:creationId xmlns:a16="http://schemas.microsoft.com/office/drawing/2014/main" id="{1C9EAB30-9322-21EC-01A3-485533FDF664}"/>
              </a:ext>
            </a:extLst>
          </p:cNvPr>
          <p:cNvSpPr/>
          <p:nvPr/>
        </p:nvSpPr>
        <p:spPr>
          <a:xfrm>
            <a:off x="3337560" y="5248656"/>
            <a:ext cx="2377440" cy="1234440"/>
          </a:xfrm>
          <a:prstGeom prst="rect">
            <a:avLst/>
          </a:prstGeom>
          <a:noFill/>
          <a:ln/>
        </p:spPr>
        <p:txBody>
          <a:bodyPr wrap="square" lIns="508" tIns="508" rIns="508" bIns="508" rtlCol="0" anchor="t">
            <a:norm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sz="1400" b="0" i="0" u="none" strike="noStrike" kern="1200" cap="none" spc="0" normalizeH="0" baseline="0" noProof="0">
                <a:ln>
                  <a:noFill/>
                </a:ln>
                <a:solidFill>
                  <a:prstClr val="black"/>
                </a:solidFill>
                <a:effectLst/>
                <a:uLnTx/>
                <a:uFillTx/>
                <a:latin typeface="Arial"/>
                <a:ea typeface="+mn-ea"/>
                <a:cs typeface="+mn-cs"/>
              </a:rPr>
              <a:t>5. Operational Performance</a:t>
            </a:r>
            <a:endParaRPr kumimoji="0" lang="en-US" sz="11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sz="1400" b="0" i="0" u="none" strike="noStrike" kern="1200" cap="none" spc="0" normalizeH="0" baseline="0" noProof="0">
                <a:ln>
                  <a:noFill/>
                </a:ln>
                <a:solidFill>
                  <a:prstClr val="black"/>
                </a:solidFill>
                <a:effectLst/>
                <a:uLnTx/>
                <a:uFillTx/>
                <a:latin typeface="Arial"/>
                <a:ea typeface="+mn-ea"/>
                <a:cs typeface="+mn-cs"/>
              </a:rPr>
              <a:t>6. People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sz="1400" b="0" i="0" u="none" strike="noStrike" kern="1200" cap="none" spc="0" normalizeH="0" baseline="0" noProof="0">
                <a:ln>
                  <a:noFill/>
                </a:ln>
                <a:solidFill>
                  <a:prstClr val="black"/>
                </a:solidFill>
                <a:effectLst/>
                <a:uLnTx/>
                <a:uFillTx/>
                <a:latin typeface="Arial"/>
                <a:ea typeface="+mn-ea"/>
                <a:cs typeface="+mn-cs"/>
              </a:rPr>
              <a:t>7. Financial recovery</a:t>
            </a:r>
          </a:p>
        </p:txBody>
      </p:sp>
      <p:sp>
        <p:nvSpPr>
          <p:cNvPr id="22532" name="Text 4">
            <a:extLst>
              <a:ext uri="{FF2B5EF4-FFF2-40B4-BE49-F238E27FC236}">
                <a16:creationId xmlns:a16="http://schemas.microsoft.com/office/drawing/2014/main" id="{EE4A6EB8-3661-6062-8926-079FA248C0C8}"/>
              </a:ext>
            </a:extLst>
          </p:cNvPr>
          <p:cNvSpPr/>
          <p:nvPr/>
        </p:nvSpPr>
        <p:spPr>
          <a:xfrm>
            <a:off x="6074664" y="2194560"/>
            <a:ext cx="5532120" cy="274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003087"/>
                </a:solidFill>
                <a:effectLst/>
                <a:uLnTx/>
                <a:uFillTx/>
                <a:latin typeface="Arial"/>
                <a:ea typeface="+mn-ea"/>
                <a:cs typeface="+mn-cs"/>
              </a:rPr>
              <a:t>What patients and communities </a:t>
            </a:r>
            <a:r>
              <a:rPr kumimoji="0" lang="en-GB" sz="1700" b="1" i="0" u="none" strike="noStrike" kern="1200" cap="none" spc="0" normalizeH="0" baseline="0" noProof="0" dirty="0">
                <a:ln>
                  <a:noFill/>
                </a:ln>
                <a:solidFill>
                  <a:srgbClr val="003087"/>
                </a:solidFill>
                <a:effectLst/>
                <a:uLnTx/>
                <a:uFillTx/>
                <a:latin typeface="Arial"/>
                <a:ea typeface="+mn-ea"/>
                <a:cs typeface="+mn-cs"/>
              </a:rPr>
              <a:t>will</a:t>
            </a:r>
            <a:r>
              <a:rPr kumimoji="0" sz="1700" b="1" i="0" u="none" strike="noStrike" kern="1200" cap="none" spc="0" normalizeH="0" baseline="0" noProof="0" dirty="0">
                <a:ln>
                  <a:noFill/>
                </a:ln>
                <a:solidFill>
                  <a:srgbClr val="003087"/>
                </a:solidFill>
                <a:effectLst/>
                <a:uLnTx/>
                <a:uFillTx/>
                <a:latin typeface="Arial"/>
                <a:ea typeface="+mn-ea"/>
                <a:cs typeface="+mn-cs"/>
              </a:rPr>
              <a:t> notice</a:t>
            </a:r>
            <a:endParaRPr kumimoji="0" lang="en-US" sz="17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534" name="Text 5">
            <a:extLst>
              <a:ext uri="{FF2B5EF4-FFF2-40B4-BE49-F238E27FC236}">
                <a16:creationId xmlns:a16="http://schemas.microsoft.com/office/drawing/2014/main" id="{4171CE5D-DB2A-DC23-EFF0-867E05E4744D}"/>
              </a:ext>
            </a:extLst>
          </p:cNvPr>
          <p:cNvSpPr/>
          <p:nvPr/>
        </p:nvSpPr>
        <p:spPr>
          <a:xfrm>
            <a:off x="6080760" y="2642922"/>
            <a:ext cx="5532120" cy="713232"/>
          </a:xfrm>
          <a:prstGeom prst="roundRect">
            <a:avLst>
              <a:gd name="adj" fmla="val 5854"/>
            </a:avLst>
          </a:prstGeom>
          <a:solidFill>
            <a:srgbClr val="005EB8"/>
          </a:solidFill>
          <a:ln w="12700">
            <a:solidFill>
              <a:srgbClr val="005EB8"/>
            </a:solidFill>
            <a:prstDash val="solid"/>
          </a:ln>
        </p:spPr>
        <p:txBody>
          <a:bodyPr wrap="square" lIns="128016" tIns="41148" rIns="128016" bIns="36576" rtlCol="0" anchor="t">
            <a:normAutofit lnSpcReduction="10000"/>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a:ea typeface="+mn-ea"/>
                <a:cs typeface="+mn-cs"/>
              </a:rPr>
              <a:t>Safer, more reliable care</a:t>
            </a:r>
            <a:endParaRPr kumimoji="0" lang="en-GB" sz="11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a:ea typeface="+mn-ea"/>
                <a:cs typeface="+mn-cs"/>
              </a:rPr>
              <a:t>Clinical governance, safety and quality reduce avoidable harm and strengthen learning.</a:t>
            </a:r>
          </a:p>
        </p:txBody>
      </p:sp>
      <p:sp>
        <p:nvSpPr>
          <p:cNvPr id="22535" name="Text 5">
            <a:extLst>
              <a:ext uri="{FF2B5EF4-FFF2-40B4-BE49-F238E27FC236}">
                <a16:creationId xmlns:a16="http://schemas.microsoft.com/office/drawing/2014/main" id="{4171CE5D-DB2A-DC23-EFF0-867E05E4744D}"/>
              </a:ext>
            </a:extLst>
          </p:cNvPr>
          <p:cNvSpPr/>
          <p:nvPr/>
        </p:nvSpPr>
        <p:spPr>
          <a:xfrm>
            <a:off x="6080760" y="3383586"/>
            <a:ext cx="5532120" cy="713232"/>
          </a:xfrm>
          <a:prstGeom prst="roundRect">
            <a:avLst>
              <a:gd name="adj" fmla="val 5854"/>
            </a:avLst>
          </a:prstGeom>
          <a:solidFill>
            <a:srgbClr val="00A499"/>
          </a:solidFill>
          <a:ln w="12700">
            <a:solidFill>
              <a:srgbClr val="00A499"/>
            </a:solidFill>
            <a:prstDash val="solid"/>
          </a:ln>
        </p:spPr>
        <p:txBody>
          <a:bodyPr wrap="square" lIns="128016" tIns="41148" rIns="128016" bIns="36576" rtlCol="0" anchor="t">
            <a:normAutofit lnSpcReduction="10000"/>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GB" sz="1400" b="1" i="0" u="none" strike="noStrike" kern="1200" cap="none" spc="0" normalizeH="0" baseline="0" noProof="0">
                <a:ln>
                  <a:noFill/>
                </a:ln>
                <a:solidFill>
                  <a:srgbClr val="002D32"/>
                </a:solidFill>
                <a:effectLst/>
                <a:uLnTx/>
                <a:uFillTx/>
                <a:latin typeface="Arial"/>
                <a:ea typeface="+mn-ea"/>
                <a:cs typeface="+mn-cs"/>
              </a:rPr>
              <a:t>Timelier access and flow</a:t>
            </a:r>
            <a:endParaRPr kumimoji="0" lang="en-GB" sz="11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GB" sz="1400" b="0" i="0" u="none" strike="noStrike" kern="1200" cap="none" spc="0" normalizeH="0" baseline="0" noProof="0">
                <a:ln>
                  <a:noFill/>
                </a:ln>
                <a:solidFill>
                  <a:srgbClr val="002D32"/>
                </a:solidFill>
                <a:effectLst/>
                <a:uLnTx/>
                <a:uFillTx/>
                <a:latin typeface="Arial"/>
                <a:ea typeface="+mn-ea"/>
                <a:cs typeface="+mn-cs"/>
              </a:rPr>
              <a:t>Operational performance focuses on UEC, discharge, planned care, diagnostics, cancer and recovery.</a:t>
            </a:r>
          </a:p>
        </p:txBody>
      </p:sp>
      <p:sp>
        <p:nvSpPr>
          <p:cNvPr id="22536" name="Text 5">
            <a:extLst>
              <a:ext uri="{FF2B5EF4-FFF2-40B4-BE49-F238E27FC236}">
                <a16:creationId xmlns:a16="http://schemas.microsoft.com/office/drawing/2014/main" id="{4171CE5D-DB2A-DC23-EFF0-867E05E4744D}"/>
              </a:ext>
            </a:extLst>
          </p:cNvPr>
          <p:cNvSpPr/>
          <p:nvPr/>
        </p:nvSpPr>
        <p:spPr>
          <a:xfrm>
            <a:off x="6080760" y="4124250"/>
            <a:ext cx="5532120" cy="713232"/>
          </a:xfrm>
          <a:prstGeom prst="roundRect">
            <a:avLst>
              <a:gd name="adj" fmla="val 5854"/>
            </a:avLst>
          </a:prstGeom>
          <a:solidFill>
            <a:srgbClr val="330072"/>
          </a:solidFill>
          <a:ln w="12700">
            <a:solidFill>
              <a:srgbClr val="330072"/>
            </a:solidFill>
            <a:prstDash val="solid"/>
          </a:ln>
        </p:spPr>
        <p:txBody>
          <a:bodyPr wrap="square" lIns="128016" tIns="41148" rIns="128016" bIns="36576" rtlCol="0" anchor="t">
            <a:normAutofit lnSpcReduction="10000"/>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a:ea typeface="+mn-ea"/>
                <a:cs typeface="+mn-cs"/>
              </a:rPr>
              <a:t>Patient voice drives action</a:t>
            </a:r>
            <a:endParaRPr kumimoji="0" lang="en-GB" sz="11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a:ea typeface="+mn-ea"/>
                <a:cs typeface="+mn-cs"/>
              </a:rPr>
              <a:t>Patient experience, complaints and PALS improvement should demonstrate listening, learning and action.</a:t>
            </a:r>
          </a:p>
        </p:txBody>
      </p:sp>
      <p:sp>
        <p:nvSpPr>
          <p:cNvPr id="22537" name="Text 5">
            <a:extLst>
              <a:ext uri="{FF2B5EF4-FFF2-40B4-BE49-F238E27FC236}">
                <a16:creationId xmlns:a16="http://schemas.microsoft.com/office/drawing/2014/main" id="{4171CE5D-DB2A-DC23-EFF0-867E05E4744D}"/>
              </a:ext>
            </a:extLst>
          </p:cNvPr>
          <p:cNvSpPr/>
          <p:nvPr/>
        </p:nvSpPr>
        <p:spPr>
          <a:xfrm>
            <a:off x="6080760" y="4864914"/>
            <a:ext cx="5532120" cy="713232"/>
          </a:xfrm>
          <a:prstGeom prst="roundRect">
            <a:avLst>
              <a:gd name="adj" fmla="val 5854"/>
            </a:avLst>
          </a:prstGeom>
          <a:solidFill>
            <a:srgbClr val="007F3B"/>
          </a:solidFill>
          <a:ln w="12700">
            <a:solidFill>
              <a:srgbClr val="007F3B"/>
            </a:solidFill>
            <a:prstDash val="solid"/>
          </a:ln>
        </p:spPr>
        <p:txBody>
          <a:bodyPr wrap="square" lIns="128016" tIns="41148" rIns="128016" bIns="36576" rtlCol="0" anchor="t">
            <a:normAutofit lnSpcReduction="10000"/>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a:ea typeface="+mn-ea"/>
                <a:cs typeface="+mn-cs"/>
              </a:rPr>
              <a:t>Equity and population health</a:t>
            </a:r>
            <a:endParaRPr kumimoji="0" lang="en-GB" sz="11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a:ea typeface="+mn-ea"/>
                <a:cs typeface="+mn-cs"/>
              </a:rPr>
              <a:t>Reducing the Core20 access gap supports inclusive and fair improvement.</a:t>
            </a:r>
          </a:p>
        </p:txBody>
      </p:sp>
      <p:sp>
        <p:nvSpPr>
          <p:cNvPr id="22538" name="Text 5">
            <a:extLst>
              <a:ext uri="{FF2B5EF4-FFF2-40B4-BE49-F238E27FC236}">
                <a16:creationId xmlns:a16="http://schemas.microsoft.com/office/drawing/2014/main" id="{4171CE5D-DB2A-DC23-EFF0-867E05E4744D}"/>
              </a:ext>
            </a:extLst>
          </p:cNvPr>
          <p:cNvSpPr/>
          <p:nvPr/>
        </p:nvSpPr>
        <p:spPr>
          <a:xfrm>
            <a:off x="6080760" y="5605578"/>
            <a:ext cx="5532120" cy="713232"/>
          </a:xfrm>
          <a:prstGeom prst="roundRect">
            <a:avLst>
              <a:gd name="adj" fmla="val 5854"/>
            </a:avLst>
          </a:prstGeom>
          <a:solidFill>
            <a:srgbClr val="FFB81C"/>
          </a:solidFill>
          <a:ln w="12700">
            <a:solidFill>
              <a:srgbClr val="FFB81C"/>
            </a:solidFill>
            <a:prstDash val="solid"/>
          </a:ln>
        </p:spPr>
        <p:txBody>
          <a:bodyPr wrap="square" lIns="128016" tIns="41148" rIns="128016" bIns="36576" rtlCol="0" anchor="t">
            <a:normAutofit lnSpcReduction="10000"/>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GB" sz="1400" b="1" i="0" u="none" strike="noStrike" kern="1200" cap="none" spc="0" normalizeH="0" baseline="0" noProof="0">
                <a:ln>
                  <a:noFill/>
                </a:ln>
                <a:solidFill>
                  <a:srgbClr val="231F20"/>
                </a:solidFill>
                <a:effectLst/>
                <a:uLnTx/>
                <a:uFillTx/>
                <a:latin typeface="Arial"/>
                <a:ea typeface="+mn-ea"/>
                <a:cs typeface="+mn-cs"/>
              </a:rPr>
              <a:t>Sustainable services</a:t>
            </a:r>
            <a:endParaRPr kumimoji="0" lang="en-GB" sz="115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a:ea typeface="+mn-ea"/>
                <a:cs typeface="+mn-cs"/>
              </a:rPr>
              <a:t>Finance, productivity and workforce control protect services and support resilient care models.</a:t>
            </a:r>
          </a:p>
        </p:txBody>
      </p:sp>
    </p:spTree>
    <p:extLst>
      <p:ext uri="{BB962C8B-B14F-4D97-AF65-F5344CB8AC3E}">
        <p14:creationId xmlns:p14="http://schemas.microsoft.com/office/powerpoint/2010/main" val="2246184044"/>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130F3-0DBB-2D7F-B681-7B4E09DF77AE}"/>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414C3FBC-5A1C-35DD-2506-67CFAC7B92B7}"/>
              </a:ext>
            </a:extLst>
          </p:cNvPr>
          <p:cNvSpPr>
            <a:spLocks/>
          </p:cNvSpPr>
          <p:nvPr/>
        </p:nvSpPr>
        <p:spPr bwMode="auto">
          <a:xfrm>
            <a:off x="0" y="-2789"/>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0CF913C1-92A5-75B6-C95B-B8D1DEF5290D}"/>
              </a:ext>
            </a:extLst>
          </p:cNvPr>
          <p:cNvPicPr>
            <a:picLocks noChangeAspect="1"/>
          </p:cNvPicPr>
          <p:nvPr/>
        </p:nvPicPr>
        <p:blipFill>
          <a:blip r:embed="rId3"/>
          <a:stretch>
            <a:fillRect/>
          </a:stretch>
        </p:blipFill>
        <p:spPr>
          <a:xfrm>
            <a:off x="5659683" y="1125415"/>
            <a:ext cx="6236515" cy="4459963"/>
          </a:xfrm>
          <a:prstGeom prst="rect">
            <a:avLst/>
          </a:prstGeom>
        </p:spPr>
      </p:pic>
      <p:sp>
        <p:nvSpPr>
          <p:cNvPr id="6" name="Rectangle: Rounded Corners 5">
            <a:extLst>
              <a:ext uri="{FF2B5EF4-FFF2-40B4-BE49-F238E27FC236}">
                <a16:creationId xmlns:a16="http://schemas.microsoft.com/office/drawing/2014/main" id="{94B21A75-4D65-25D0-C32B-CFE68F4FC329}"/>
              </a:ext>
            </a:extLst>
          </p:cNvPr>
          <p:cNvSpPr/>
          <p:nvPr/>
        </p:nvSpPr>
        <p:spPr>
          <a:xfrm>
            <a:off x="5659683" y="1272622"/>
            <a:ext cx="1549763" cy="91979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8BB2ADA3-88AE-1A36-F013-6F6F57C05D83}"/>
              </a:ext>
            </a:extLst>
          </p:cNvPr>
          <p:cNvSpPr/>
          <p:nvPr/>
        </p:nvSpPr>
        <p:spPr>
          <a:xfrm>
            <a:off x="10346435" y="1272622"/>
            <a:ext cx="1549763" cy="91979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2531" name="TextBox 22530"/>
          <p:cNvSpPr txBox="1"/>
          <p:nvPr/>
        </p:nvSpPr>
        <p:spPr>
          <a:xfrm>
            <a:off x="548640" y="969264"/>
            <a:ext cx="11064240" cy="38472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500" b="1" i="0" u="none" strike="noStrike" kern="120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Putting Patients First: ward accreditation</a:t>
            </a:r>
          </a:p>
        </p:txBody>
      </p:sp>
      <p:sp>
        <p:nvSpPr>
          <p:cNvPr id="22532" name="TextBox 22531"/>
          <p:cNvSpPr txBox="1"/>
          <p:nvPr/>
        </p:nvSpPr>
        <p:spPr>
          <a:xfrm>
            <a:off x="548640" y="1507916"/>
            <a:ext cx="10881360" cy="27699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Continuous improvement for the highest standards of care</a:t>
            </a:r>
          </a:p>
        </p:txBody>
      </p:sp>
      <p:sp>
        <p:nvSpPr>
          <p:cNvPr id="22533" name="TextBox 22532"/>
          <p:cNvSpPr txBox="1"/>
          <p:nvPr/>
        </p:nvSpPr>
        <p:spPr>
          <a:xfrm>
            <a:off x="585216" y="2103120"/>
            <a:ext cx="4160520" cy="26161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Starting with 25% of wards</a:t>
            </a:r>
          </a:p>
        </p:txBody>
      </p:sp>
      <p:sp>
        <p:nvSpPr>
          <p:cNvPr id="22534" name="TextBox 22533"/>
          <p:cNvSpPr txBox="1"/>
          <p:nvPr/>
        </p:nvSpPr>
        <p:spPr>
          <a:xfrm>
            <a:off x="585216" y="2432303"/>
            <a:ext cx="416052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The programme will expand across the Group to include Theatres and Outpatients.</a:t>
            </a:r>
          </a:p>
        </p:txBody>
      </p:sp>
      <p:sp>
        <p:nvSpPr>
          <p:cNvPr id="22535" name="TextBox 22534"/>
          <p:cNvSpPr txBox="1"/>
          <p:nvPr/>
        </p:nvSpPr>
        <p:spPr>
          <a:xfrm>
            <a:off x="585216" y="2980944"/>
            <a:ext cx="4160520" cy="26161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Five </a:t>
            </a:r>
            <a:r>
              <a:rPr kumimoji="0" sz="17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CQC </a:t>
            </a:r>
            <a:r>
              <a:rPr kumimoji="0" lang="en-GB" sz="17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Key Lines of Enquiry</a:t>
            </a:r>
            <a:endParaRPr kumimoji="0" sz="17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endParaRPr>
          </a:p>
        </p:txBody>
      </p:sp>
      <p:sp>
        <p:nvSpPr>
          <p:cNvPr id="22536" name="TextBox 22535"/>
          <p:cNvSpPr txBox="1"/>
          <p:nvPr/>
        </p:nvSpPr>
        <p:spPr>
          <a:xfrm>
            <a:off x="585216" y="3310127"/>
            <a:ext cx="4160520" cy="69249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231F20"/>
                </a:solidFill>
                <a:effectLst/>
                <a:uLnTx/>
                <a:uFillTx/>
                <a:latin typeface="Arial" panose="020B0604020202020204" pitchFamily="34" charset="0"/>
                <a:ea typeface="+mn-ea"/>
                <a:cs typeface="Arial" panose="020B0604020202020204" pitchFamily="34" charset="0"/>
              </a:rPr>
              <a:t>Assessment combines audits and service data with patient and staff feedback, records, care observations and patient journeys.</a:t>
            </a:r>
          </a:p>
        </p:txBody>
      </p:sp>
      <p:sp>
        <p:nvSpPr>
          <p:cNvPr id="22537" name="TextBox 22536"/>
          <p:cNvSpPr txBox="1"/>
          <p:nvPr/>
        </p:nvSpPr>
        <p:spPr>
          <a:xfrm>
            <a:off x="585216" y="4069080"/>
            <a:ext cx="4160520" cy="26161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Gold and Diamond awards</a:t>
            </a:r>
          </a:p>
        </p:txBody>
      </p:sp>
      <p:sp>
        <p:nvSpPr>
          <p:cNvPr id="22538" name="TextBox 22537"/>
          <p:cNvSpPr txBox="1"/>
          <p:nvPr/>
        </p:nvSpPr>
        <p:spPr>
          <a:xfrm>
            <a:off x="585216" y="4398264"/>
            <a:ext cx="4160520" cy="92333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Gold</a:t>
            </a:r>
            <a:r>
              <a:rPr kumimoji="0" lang="en-GB" sz="15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a:t>
            </a:r>
            <a:r>
              <a:rPr kumimoji="0" sz="15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 90% overall compliance and 90% in both Safe and Well-Led. Diamond</a:t>
            </a:r>
            <a:r>
              <a:rPr kumimoji="0" lang="en-GB" sz="15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a:t>
            </a:r>
            <a:r>
              <a:rPr kumimoji="0" sz="15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 95% overall and 95% in both domains. Below 90%, </a:t>
            </a:r>
            <a:r>
              <a:rPr kumimoji="0" lang="en-GB" sz="15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no award. Teams</a:t>
            </a:r>
            <a:r>
              <a:rPr kumimoji="0" sz="15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 remain in development.</a:t>
            </a:r>
          </a:p>
        </p:txBody>
      </p:sp>
      <p:sp>
        <p:nvSpPr>
          <p:cNvPr id="22539" name="TextBox 22538"/>
          <p:cNvSpPr txBox="1"/>
          <p:nvPr/>
        </p:nvSpPr>
        <p:spPr>
          <a:xfrm>
            <a:off x="585216" y="5504688"/>
            <a:ext cx="4160520" cy="26161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3087"/>
                </a:solidFill>
                <a:effectLst/>
                <a:uLnTx/>
                <a:uFillTx/>
                <a:latin typeface="Arial" panose="020B0604020202020204" pitchFamily="34" charset="0"/>
                <a:ea typeface="+mn-ea"/>
                <a:cs typeface="Arial" panose="020B0604020202020204" pitchFamily="34" charset="0"/>
              </a:rPr>
              <a:t>Ward-to-board assurance</a:t>
            </a:r>
          </a:p>
        </p:txBody>
      </p:sp>
      <p:sp>
        <p:nvSpPr>
          <p:cNvPr id="22540" name="TextBox 22539"/>
          <p:cNvSpPr txBox="1"/>
          <p:nvPr/>
        </p:nvSpPr>
        <p:spPr>
          <a:xfrm>
            <a:off x="585216" y="5833872"/>
            <a:ext cx="4160520" cy="69249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The programme identifies improvement themes, supports shared learning and frontline leadership, and recognises excellent care.</a:t>
            </a:r>
          </a:p>
        </p:txBody>
      </p:sp>
      <p:sp>
        <p:nvSpPr>
          <p:cNvPr id="22541" name="TextBox 22538"/>
          <p:cNvSpPr txBox="1"/>
          <p:nvPr/>
        </p:nvSpPr>
        <p:spPr>
          <a:xfrm>
            <a:off x="5257800" y="5557946"/>
            <a:ext cx="6309360" cy="26161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Benefits for staff</a:t>
            </a:r>
          </a:p>
        </p:txBody>
      </p:sp>
      <p:sp>
        <p:nvSpPr>
          <p:cNvPr id="22542" name="TextBox 22539"/>
          <p:cNvSpPr txBox="1"/>
          <p:nvPr/>
        </p:nvSpPr>
        <p:spPr>
          <a:xfrm>
            <a:off x="5257800" y="5887130"/>
            <a:ext cx="630936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Develops professional skills, supports a more efficient and supportive workplace, and recognises and celebrates excellent care.</a:t>
            </a:r>
          </a:p>
        </p:txBody>
      </p:sp>
    </p:spTree>
    <p:extLst>
      <p:ext uri="{BB962C8B-B14F-4D97-AF65-F5344CB8AC3E}">
        <p14:creationId xmlns:p14="http://schemas.microsoft.com/office/powerpoint/2010/main" val="3152459655"/>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8709F-2537-D163-C882-0283DA2CE5EE}"/>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C54AE060-C815-E32B-73A9-A191724DCF8E}"/>
              </a:ext>
            </a:extLst>
          </p:cNvPr>
          <p:cNvSpPr>
            <a:spLocks/>
          </p:cNvSpPr>
          <p:nvPr/>
        </p:nvSpPr>
        <p:spPr bwMode="auto">
          <a:xfrm>
            <a:off x="0" y="-2789"/>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 0">
            <a:extLst>
              <a:ext uri="{FF2B5EF4-FFF2-40B4-BE49-F238E27FC236}">
                <a16:creationId xmlns:a16="http://schemas.microsoft.com/office/drawing/2014/main" id="{E74808F0-6F20-A4C1-2505-B67C86CBF178}"/>
              </a:ext>
            </a:extLst>
          </p:cNvPr>
          <p:cNvSpPr/>
          <p:nvPr/>
        </p:nvSpPr>
        <p:spPr>
          <a:xfrm>
            <a:off x="548640" y="1051560"/>
            <a:ext cx="110642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Quality and safety: improvement is happening</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ext 1">
            <a:extLst>
              <a:ext uri="{FF2B5EF4-FFF2-40B4-BE49-F238E27FC236}">
                <a16:creationId xmlns:a16="http://schemas.microsoft.com/office/drawing/2014/main" id="{41402887-7BFC-5697-ADEF-F44DBA8560FA}"/>
              </a:ext>
            </a:extLst>
          </p:cNvPr>
          <p:cNvSpPr/>
          <p:nvPr/>
        </p:nvSpPr>
        <p:spPr>
          <a:xfrm>
            <a:off x="566928" y="1572768"/>
            <a:ext cx="1088136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Recent inspections and safety data provide green shoots</a:t>
            </a:r>
          </a:p>
        </p:txBody>
      </p:sp>
      <p:sp>
        <p:nvSpPr>
          <p:cNvPr id="10" name="Shape 2">
            <a:extLst>
              <a:ext uri="{FF2B5EF4-FFF2-40B4-BE49-F238E27FC236}">
                <a16:creationId xmlns:a16="http://schemas.microsoft.com/office/drawing/2014/main" id="{983CDF86-27A1-51F3-1013-F0E114F0D5DC}"/>
              </a:ext>
            </a:extLst>
          </p:cNvPr>
          <p:cNvSpPr/>
          <p:nvPr/>
        </p:nvSpPr>
        <p:spPr>
          <a:xfrm>
            <a:off x="640080" y="2057400"/>
            <a:ext cx="3520440" cy="2251762"/>
          </a:xfrm>
          <a:prstGeom prst="roundRect">
            <a:avLst>
              <a:gd name="adj" fmla="val 355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Shape 3">
            <a:extLst>
              <a:ext uri="{FF2B5EF4-FFF2-40B4-BE49-F238E27FC236}">
                <a16:creationId xmlns:a16="http://schemas.microsoft.com/office/drawing/2014/main" id="{1CCF5098-7241-892B-A144-EF27501274C7}"/>
              </a:ext>
            </a:extLst>
          </p:cNvPr>
          <p:cNvSpPr/>
          <p:nvPr/>
        </p:nvSpPr>
        <p:spPr>
          <a:xfrm>
            <a:off x="640080" y="2057400"/>
            <a:ext cx="82296" cy="2251762"/>
          </a:xfrm>
          <a:prstGeom prst="rect">
            <a:avLst/>
          </a:prstGeom>
          <a:solidFill>
            <a:srgbClr val="007F3B"/>
          </a:solidFill>
          <a:ln w="12700">
            <a:solidFill>
              <a:srgbClr val="007F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 4">
            <a:extLst>
              <a:ext uri="{FF2B5EF4-FFF2-40B4-BE49-F238E27FC236}">
                <a16:creationId xmlns:a16="http://schemas.microsoft.com/office/drawing/2014/main" id="{A2792C3F-AE57-5D65-578A-A745BAF18677}"/>
              </a:ext>
            </a:extLst>
          </p:cNvPr>
          <p:cNvSpPr/>
          <p:nvPr/>
        </p:nvSpPr>
        <p:spPr>
          <a:xfrm>
            <a:off x="868680" y="2258568"/>
            <a:ext cx="31089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7F3B"/>
                </a:solidFill>
                <a:effectLst/>
                <a:uLnTx/>
                <a:uFillTx/>
                <a:latin typeface="Arial" panose="020B0604020202020204" pitchFamily="34" charset="0"/>
                <a:ea typeface="+mn-ea"/>
                <a:cs typeface="Arial" panose="020B0604020202020204" pitchFamily="34" charset="0"/>
              </a:rPr>
              <a:t>GOOD</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 5">
            <a:extLst>
              <a:ext uri="{FF2B5EF4-FFF2-40B4-BE49-F238E27FC236}">
                <a16:creationId xmlns:a16="http://schemas.microsoft.com/office/drawing/2014/main" id="{2FE1E3B4-4DC0-65E7-F83F-5DD9B9B9588F}"/>
              </a:ext>
            </a:extLst>
          </p:cNvPr>
          <p:cNvSpPr/>
          <p:nvPr/>
        </p:nvSpPr>
        <p:spPr>
          <a:xfrm>
            <a:off x="868680" y="2743200"/>
            <a:ext cx="310896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Goole outpatients</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 6">
            <a:extLst>
              <a:ext uri="{FF2B5EF4-FFF2-40B4-BE49-F238E27FC236}">
                <a16:creationId xmlns:a16="http://schemas.microsoft.com/office/drawing/2014/main" id="{59E29745-B55E-E6CF-93FD-2A5BB3084A43}"/>
              </a:ext>
            </a:extLst>
          </p:cNvPr>
          <p:cNvSpPr/>
          <p:nvPr/>
        </p:nvSpPr>
        <p:spPr>
          <a:xfrm>
            <a:off x="868680" y="3099816"/>
            <a:ext cx="3108960" cy="8686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Rated Good across all five domains and Good overall in February 2026.</a:t>
            </a:r>
          </a:p>
        </p:txBody>
      </p:sp>
      <p:sp>
        <p:nvSpPr>
          <p:cNvPr id="16" name="Shape 7">
            <a:extLst>
              <a:ext uri="{FF2B5EF4-FFF2-40B4-BE49-F238E27FC236}">
                <a16:creationId xmlns:a16="http://schemas.microsoft.com/office/drawing/2014/main" id="{CB69DC17-255F-63FF-DFCC-9BE21A1C8958}"/>
              </a:ext>
            </a:extLst>
          </p:cNvPr>
          <p:cNvSpPr/>
          <p:nvPr/>
        </p:nvSpPr>
        <p:spPr>
          <a:xfrm>
            <a:off x="4343400" y="2064206"/>
            <a:ext cx="3520440" cy="2251762"/>
          </a:xfrm>
          <a:prstGeom prst="roundRect">
            <a:avLst>
              <a:gd name="adj" fmla="val 355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Shape 8">
            <a:extLst>
              <a:ext uri="{FF2B5EF4-FFF2-40B4-BE49-F238E27FC236}">
                <a16:creationId xmlns:a16="http://schemas.microsoft.com/office/drawing/2014/main" id="{DD7AA01C-E50A-C8B1-4C6B-2445B661A157}"/>
              </a:ext>
            </a:extLst>
          </p:cNvPr>
          <p:cNvSpPr/>
          <p:nvPr/>
        </p:nvSpPr>
        <p:spPr>
          <a:xfrm>
            <a:off x="4343400" y="2057400"/>
            <a:ext cx="82296" cy="2251762"/>
          </a:xfrm>
          <a:prstGeom prst="rect">
            <a:avLst/>
          </a:prstGeom>
          <a:solidFill>
            <a:srgbClr val="007F3B"/>
          </a:solidFill>
          <a:ln w="12700">
            <a:solidFill>
              <a:srgbClr val="007F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Text 9">
            <a:extLst>
              <a:ext uri="{FF2B5EF4-FFF2-40B4-BE49-F238E27FC236}">
                <a16:creationId xmlns:a16="http://schemas.microsoft.com/office/drawing/2014/main" id="{2649DB77-5ECC-D0E2-DDBD-2A74CF7A5CD7}"/>
              </a:ext>
            </a:extLst>
          </p:cNvPr>
          <p:cNvSpPr/>
          <p:nvPr/>
        </p:nvSpPr>
        <p:spPr>
          <a:xfrm>
            <a:off x="4572000" y="2258568"/>
            <a:ext cx="31089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7F3B"/>
                </a:solidFill>
                <a:effectLst/>
                <a:uLnTx/>
                <a:uFillTx/>
                <a:latin typeface="Arial" panose="020B0604020202020204" pitchFamily="34" charset="0"/>
                <a:ea typeface="+mn-ea"/>
                <a:cs typeface="Arial" panose="020B0604020202020204" pitchFamily="34" charset="0"/>
              </a:rPr>
              <a:t>GOOD</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Text 10">
            <a:extLst>
              <a:ext uri="{FF2B5EF4-FFF2-40B4-BE49-F238E27FC236}">
                <a16:creationId xmlns:a16="http://schemas.microsoft.com/office/drawing/2014/main" id="{6A3FEE66-ACBA-0459-E72E-A1456FFE52A3}"/>
              </a:ext>
            </a:extLst>
          </p:cNvPr>
          <p:cNvSpPr/>
          <p:nvPr/>
        </p:nvSpPr>
        <p:spPr>
          <a:xfrm>
            <a:off x="4572000" y="2791840"/>
            <a:ext cx="310896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ptos" panose="02110004020202020204"/>
                <a:ea typeface="+mn-ea"/>
                <a:cs typeface="+mn-cs"/>
              </a:rPr>
              <a:t>H</a:t>
            </a:r>
            <a:r>
              <a:rPr kumimoji="0" lang="en-GB" sz="1400" b="1" i="0" u="none" strike="noStrike" kern="1200" cap="none" spc="0" normalizeH="0" baseline="0" noProof="0" dirty="0">
                <a:ln>
                  <a:noFill/>
                </a:ln>
                <a:solidFill>
                  <a:prstClr val="black"/>
                </a:solidFill>
                <a:effectLst/>
                <a:uLnTx/>
                <a:uFillTx/>
                <a:latin typeface="Aptos" panose="02110004020202020204"/>
                <a:ea typeface="+mn-ea"/>
                <a:cs typeface="+mn-cs"/>
              </a:rPr>
              <a:t>ospital end-of-life care at Grimsby and Scunthorpe </a:t>
            </a:r>
            <a:r>
              <a:rPr kumimoji="0" lang="en-GB" sz="1400" b="1" i="0" u="none" strike="noStrike" kern="1200" cap="none" spc="0" normalizeH="0" baseline="0" noProof="0" dirty="0" err="1">
                <a:ln>
                  <a:noFill/>
                </a:ln>
                <a:solidFill>
                  <a:prstClr val="black"/>
                </a:solidFill>
                <a:effectLst/>
                <a:uLnTx/>
                <a:uFillTx/>
                <a:latin typeface="Aptos" panose="02110004020202020204"/>
                <a:ea typeface="+mn-ea"/>
                <a:cs typeface="+mn-cs"/>
              </a:rPr>
              <a:t>i</a:t>
            </a:r>
            <a:r>
              <a:rPr kumimoji="0" lang="en-US" sz="1400" b="1" i="0" u="none" strike="noStrike" kern="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mproved</a:t>
            </a:r>
            <a:r>
              <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by two ratings, from Inadequate to Good, in May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North Lincolnshire community end-of-life care also rated as good</a:t>
            </a:r>
            <a:endPar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Shape 12">
            <a:extLst>
              <a:ext uri="{FF2B5EF4-FFF2-40B4-BE49-F238E27FC236}">
                <a16:creationId xmlns:a16="http://schemas.microsoft.com/office/drawing/2014/main" id="{D8CEEA87-AAC2-2738-D0A4-09C39906FB59}"/>
              </a:ext>
            </a:extLst>
          </p:cNvPr>
          <p:cNvSpPr/>
          <p:nvPr/>
        </p:nvSpPr>
        <p:spPr>
          <a:xfrm>
            <a:off x="8046720" y="2057400"/>
            <a:ext cx="3520440" cy="2251762"/>
          </a:xfrm>
          <a:prstGeom prst="roundRect">
            <a:avLst>
              <a:gd name="adj" fmla="val 355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Shape 13">
            <a:extLst>
              <a:ext uri="{FF2B5EF4-FFF2-40B4-BE49-F238E27FC236}">
                <a16:creationId xmlns:a16="http://schemas.microsoft.com/office/drawing/2014/main" id="{1FDAF564-422F-3427-DE67-694522BC18EF}"/>
              </a:ext>
            </a:extLst>
          </p:cNvPr>
          <p:cNvSpPr/>
          <p:nvPr/>
        </p:nvSpPr>
        <p:spPr>
          <a:xfrm>
            <a:off x="8046720" y="2057400"/>
            <a:ext cx="82296" cy="2251762"/>
          </a:xfrm>
          <a:prstGeom prst="rect">
            <a:avLst/>
          </a:prstGeom>
          <a:solidFill>
            <a:srgbClr val="ED8B00"/>
          </a:solidFill>
          <a:ln w="12700">
            <a:solidFill>
              <a:srgbClr val="ED8B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Text 14">
            <a:extLst>
              <a:ext uri="{FF2B5EF4-FFF2-40B4-BE49-F238E27FC236}">
                <a16:creationId xmlns:a16="http://schemas.microsoft.com/office/drawing/2014/main" id="{10EE40FD-EA88-6DE8-1D3B-86A3807559AF}"/>
              </a:ext>
            </a:extLst>
          </p:cNvPr>
          <p:cNvSpPr/>
          <p:nvPr/>
        </p:nvSpPr>
        <p:spPr>
          <a:xfrm>
            <a:off x="8275320" y="2258568"/>
            <a:ext cx="31089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ED8B00"/>
                </a:solidFill>
                <a:effectLst/>
                <a:uLnTx/>
                <a:uFillTx/>
                <a:latin typeface="Arial" panose="020B0604020202020204" pitchFamily="34" charset="0"/>
                <a:ea typeface="+mn-ea"/>
                <a:cs typeface="Arial" panose="020B0604020202020204" pitchFamily="34" charset="0"/>
              </a:rPr>
              <a:t>IMPROVED</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4" name="Text 15">
            <a:extLst>
              <a:ext uri="{FF2B5EF4-FFF2-40B4-BE49-F238E27FC236}">
                <a16:creationId xmlns:a16="http://schemas.microsoft.com/office/drawing/2014/main" id="{4A23C225-F86A-F4B9-3078-0B6EB48A28A7}"/>
              </a:ext>
            </a:extLst>
          </p:cNvPr>
          <p:cNvSpPr/>
          <p:nvPr/>
        </p:nvSpPr>
        <p:spPr>
          <a:xfrm>
            <a:off x="8275320" y="2743200"/>
            <a:ext cx="310896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HRI urgent &amp; emergency care</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Text 16">
            <a:extLst>
              <a:ext uri="{FF2B5EF4-FFF2-40B4-BE49-F238E27FC236}">
                <a16:creationId xmlns:a16="http://schemas.microsoft.com/office/drawing/2014/main" id="{78BA06D5-1129-7FAA-7E6F-0A01D191EA50}"/>
              </a:ext>
            </a:extLst>
          </p:cNvPr>
          <p:cNvSpPr/>
          <p:nvPr/>
        </p:nvSpPr>
        <p:spPr>
          <a:xfrm>
            <a:off x="8275320" y="3099816"/>
            <a:ext cx="3108960" cy="8686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Moved from Inadequate to Requires Improvement following the September 2025 inspection.</a:t>
            </a:r>
          </a:p>
        </p:txBody>
      </p:sp>
      <p:sp>
        <p:nvSpPr>
          <p:cNvPr id="26" name="Shape 17">
            <a:extLst>
              <a:ext uri="{FF2B5EF4-FFF2-40B4-BE49-F238E27FC236}">
                <a16:creationId xmlns:a16="http://schemas.microsoft.com/office/drawing/2014/main" id="{5CB10F05-A58F-1933-CF77-2B21F7D984B0}"/>
              </a:ext>
            </a:extLst>
          </p:cNvPr>
          <p:cNvSpPr/>
          <p:nvPr/>
        </p:nvSpPr>
        <p:spPr>
          <a:xfrm>
            <a:off x="640080" y="4600214"/>
            <a:ext cx="5349240" cy="1554480"/>
          </a:xfrm>
          <a:prstGeom prst="roundRect">
            <a:avLst>
              <a:gd name="adj" fmla="val 470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Shape 18">
            <a:extLst>
              <a:ext uri="{FF2B5EF4-FFF2-40B4-BE49-F238E27FC236}">
                <a16:creationId xmlns:a16="http://schemas.microsoft.com/office/drawing/2014/main" id="{013E24F0-71EA-8711-82EB-5C0F4CD93F6E}"/>
              </a:ext>
            </a:extLst>
          </p:cNvPr>
          <p:cNvSpPr/>
          <p:nvPr/>
        </p:nvSpPr>
        <p:spPr>
          <a:xfrm>
            <a:off x="640080" y="4600214"/>
            <a:ext cx="82296" cy="1554480"/>
          </a:xfrm>
          <a:prstGeom prst="rect">
            <a:avLst/>
          </a:prstGeom>
          <a:solidFill>
            <a:srgbClr val="005EB8"/>
          </a:solidFill>
          <a:ln w="12700">
            <a:solidFill>
              <a:srgbClr val="005EB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Text 19">
            <a:extLst>
              <a:ext uri="{FF2B5EF4-FFF2-40B4-BE49-F238E27FC236}">
                <a16:creationId xmlns:a16="http://schemas.microsoft.com/office/drawing/2014/main" id="{89020E27-2C68-CA41-EFBB-B38D169C4C50}"/>
              </a:ext>
            </a:extLst>
          </p:cNvPr>
          <p:cNvSpPr/>
          <p:nvPr/>
        </p:nvSpPr>
        <p:spPr>
          <a:xfrm>
            <a:off x="868680" y="4801382"/>
            <a:ext cx="49377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SECTION 31 NOTICE REMOVED</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 name="Text 20">
            <a:extLst>
              <a:ext uri="{FF2B5EF4-FFF2-40B4-BE49-F238E27FC236}">
                <a16:creationId xmlns:a16="http://schemas.microsoft.com/office/drawing/2014/main" id="{92A051E4-F31C-D4CD-9A76-28E5D5EE35EC}"/>
              </a:ext>
            </a:extLst>
          </p:cNvPr>
          <p:cNvSpPr/>
          <p:nvPr/>
        </p:nvSpPr>
        <p:spPr>
          <a:xfrm>
            <a:off x="868680" y="5286014"/>
            <a:ext cx="493776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Hull Women and Children’s Hospital</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Text 21">
            <a:extLst>
              <a:ext uri="{FF2B5EF4-FFF2-40B4-BE49-F238E27FC236}">
                <a16:creationId xmlns:a16="http://schemas.microsoft.com/office/drawing/2014/main" id="{D9DACF98-4369-530F-7C2B-D3C61000CBD9}"/>
              </a:ext>
            </a:extLst>
          </p:cNvPr>
          <p:cNvSpPr/>
          <p:nvPr/>
        </p:nvSpPr>
        <p:spPr>
          <a:xfrm>
            <a:off x="868680" y="5642630"/>
            <a:ext cx="4937760" cy="36576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Removed after improvements to staffing, patient safety and mandatory training.</a:t>
            </a:r>
          </a:p>
        </p:txBody>
      </p:sp>
      <p:sp>
        <p:nvSpPr>
          <p:cNvPr id="31" name="Shape 22">
            <a:extLst>
              <a:ext uri="{FF2B5EF4-FFF2-40B4-BE49-F238E27FC236}">
                <a16:creationId xmlns:a16="http://schemas.microsoft.com/office/drawing/2014/main" id="{5961D56C-ABBF-C85D-C23A-3AE8625EA291}"/>
              </a:ext>
            </a:extLst>
          </p:cNvPr>
          <p:cNvSpPr/>
          <p:nvPr/>
        </p:nvSpPr>
        <p:spPr>
          <a:xfrm>
            <a:off x="6172200" y="4600214"/>
            <a:ext cx="5394960" cy="1554480"/>
          </a:xfrm>
          <a:prstGeom prst="roundRect">
            <a:avLst>
              <a:gd name="adj" fmla="val 470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Shape 23">
            <a:extLst>
              <a:ext uri="{FF2B5EF4-FFF2-40B4-BE49-F238E27FC236}">
                <a16:creationId xmlns:a16="http://schemas.microsoft.com/office/drawing/2014/main" id="{83891C20-0E00-DFE5-9EB5-F2B1A091B39D}"/>
              </a:ext>
            </a:extLst>
          </p:cNvPr>
          <p:cNvSpPr/>
          <p:nvPr/>
        </p:nvSpPr>
        <p:spPr>
          <a:xfrm>
            <a:off x="6172200" y="4600214"/>
            <a:ext cx="82296" cy="1554480"/>
          </a:xfrm>
          <a:prstGeom prst="rect">
            <a:avLst/>
          </a:prstGeom>
          <a:solidFill>
            <a:schemeClr val="tx2">
              <a:lumMod val="75000"/>
              <a:lumOff val="25000"/>
            </a:schemeClr>
          </a:solidFill>
          <a:ln w="12700">
            <a:solidFill>
              <a:schemeClr val="tx2">
                <a:lumMod val="75000"/>
                <a:lumOff val="25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3" name="Text 24">
            <a:extLst>
              <a:ext uri="{FF2B5EF4-FFF2-40B4-BE49-F238E27FC236}">
                <a16:creationId xmlns:a16="http://schemas.microsoft.com/office/drawing/2014/main" id="{B6D5FB10-A72F-6C1F-C192-27876D9EF564}"/>
              </a:ext>
            </a:extLst>
          </p:cNvPr>
          <p:cNvSpPr/>
          <p:nvPr/>
        </p:nvSpPr>
        <p:spPr>
          <a:xfrm>
            <a:off x="6400800" y="4801382"/>
            <a:ext cx="498348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rPr>
              <a:t>8 → 4</a:t>
            </a:r>
            <a:endParaRPr kumimoji="0" lang="en-US" sz="2500" b="0" i="0" u="none" strike="noStrike" kern="0" cap="none" spc="0" normalizeH="0" baseline="0" noProof="0" dirty="0">
              <a:ln>
                <a:noFill/>
              </a:ln>
              <a:solidFill>
                <a:srgbClr val="0E2841">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34" name="Text 25">
            <a:extLst>
              <a:ext uri="{FF2B5EF4-FFF2-40B4-BE49-F238E27FC236}">
                <a16:creationId xmlns:a16="http://schemas.microsoft.com/office/drawing/2014/main" id="{02FDC709-40BF-8D0E-7A90-C6B78F048DB8}"/>
              </a:ext>
            </a:extLst>
          </p:cNvPr>
          <p:cNvSpPr/>
          <p:nvPr/>
        </p:nvSpPr>
        <p:spPr>
          <a:xfrm>
            <a:off x="6400800" y="5286014"/>
            <a:ext cx="498348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Never Events at HUTH</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Text 26">
            <a:extLst>
              <a:ext uri="{FF2B5EF4-FFF2-40B4-BE49-F238E27FC236}">
                <a16:creationId xmlns:a16="http://schemas.microsoft.com/office/drawing/2014/main" id="{9FD4D339-4361-298A-6952-A9F1BC42BDED}"/>
              </a:ext>
            </a:extLst>
          </p:cNvPr>
          <p:cNvSpPr/>
          <p:nvPr/>
        </p:nvSpPr>
        <p:spPr>
          <a:xfrm>
            <a:off x="6400800" y="5642630"/>
            <a:ext cx="4983480" cy="36576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50% reduction from 2024/25 to 2025/26, with strengthened learning and safer surgical processes.</a:t>
            </a:r>
          </a:p>
        </p:txBody>
      </p:sp>
      <p:sp>
        <p:nvSpPr>
          <p:cNvPr id="36" name="Slide Number Placeholder 0">
            <a:extLst>
              <a:ext uri="{FF2B5EF4-FFF2-40B4-BE49-F238E27FC236}">
                <a16:creationId xmlns:a16="http://schemas.microsoft.com/office/drawing/2014/main" id="{DC3E7C6E-96AC-F3BE-EEAE-BC3D83E7D820}"/>
              </a:ext>
            </a:extLst>
          </p:cNvPr>
          <p:cNvSpPr txBox="1">
            <a:spLocks/>
          </p:cNvSpPr>
          <p:nvPr/>
        </p:nvSpPr>
        <p:spPr>
          <a:xfrm>
            <a:off x="11658600" y="7132320"/>
            <a:ext cx="228600" cy="182880"/>
          </a:xfrm>
          <a:prstGeom prst="rect">
            <a:avLst/>
          </a:prstGeom>
          <a:extLst>
            <a:ext uri="{C572A759-6A51-4108-AA02-DFA0A04FC94B}">
              <ma14:wrappingTextBoxFlag xmlns="" xmlns:ma14="http://schemas.microsoft.com/office/mac/drawingml/2011/main" val="0"/>
            </a:ext>
          </a:extLst>
        </p:spPr>
        <p:txBody>
          <a:bodyPr/>
          <a:lstStyle>
            <a:lvl1pPr marL="0" algn="l" defTabSz="914400" rtl="0" eaLnBrk="1" latinLnBrk="0" hangingPunct="1">
              <a:defRPr sz="800" kern="1200">
                <a:solidFill>
                  <a:srgbClr val="5B677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2537678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09D2C-9AC1-7C86-9B41-F423D785DD24}"/>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BFC398B8-8DC9-3A18-7E78-A2969DCD7F7F}"/>
              </a:ext>
            </a:extLst>
          </p:cNvPr>
          <p:cNvSpPr>
            <a:spLocks/>
          </p:cNvSpPr>
          <p:nvPr/>
        </p:nvSpPr>
        <p:spPr bwMode="auto">
          <a:xfrm>
            <a:off x="0" y="-2789"/>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 0">
            <a:extLst>
              <a:ext uri="{FF2B5EF4-FFF2-40B4-BE49-F238E27FC236}">
                <a16:creationId xmlns:a16="http://schemas.microsoft.com/office/drawing/2014/main" id="{18CBB91D-E85F-2836-0B10-DBB6443CF678}"/>
              </a:ext>
            </a:extLst>
          </p:cNvPr>
          <p:cNvSpPr/>
          <p:nvPr/>
        </p:nvSpPr>
        <p:spPr>
          <a:xfrm>
            <a:off x="548640" y="1051560"/>
            <a:ext cx="110642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Performance: improvement is happening</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Shape 2">
            <a:extLst>
              <a:ext uri="{FF2B5EF4-FFF2-40B4-BE49-F238E27FC236}">
                <a16:creationId xmlns:a16="http://schemas.microsoft.com/office/drawing/2014/main" id="{7AB039C7-0F14-A2BA-2998-3318F6DD1C62}"/>
              </a:ext>
            </a:extLst>
          </p:cNvPr>
          <p:cNvSpPr/>
          <p:nvPr/>
        </p:nvSpPr>
        <p:spPr>
          <a:xfrm>
            <a:off x="640080" y="2057400"/>
            <a:ext cx="3520440" cy="2251762"/>
          </a:xfrm>
          <a:prstGeom prst="roundRect">
            <a:avLst>
              <a:gd name="adj" fmla="val 355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Shape 3">
            <a:extLst>
              <a:ext uri="{FF2B5EF4-FFF2-40B4-BE49-F238E27FC236}">
                <a16:creationId xmlns:a16="http://schemas.microsoft.com/office/drawing/2014/main" id="{0E11E200-478A-F049-DC85-41C3A795C3BF}"/>
              </a:ext>
            </a:extLst>
          </p:cNvPr>
          <p:cNvSpPr/>
          <p:nvPr/>
        </p:nvSpPr>
        <p:spPr>
          <a:xfrm>
            <a:off x="640080" y="2057400"/>
            <a:ext cx="82296" cy="2251762"/>
          </a:xfrm>
          <a:prstGeom prst="rect">
            <a:avLst/>
          </a:prstGeom>
          <a:solidFill>
            <a:srgbClr val="007F3B"/>
          </a:solidFill>
          <a:ln w="12700">
            <a:solidFill>
              <a:srgbClr val="007F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 4">
            <a:extLst>
              <a:ext uri="{FF2B5EF4-FFF2-40B4-BE49-F238E27FC236}">
                <a16:creationId xmlns:a16="http://schemas.microsoft.com/office/drawing/2014/main" id="{ECCEDD9C-5A5A-1273-316A-B23B597B9133}"/>
              </a:ext>
            </a:extLst>
          </p:cNvPr>
          <p:cNvSpPr/>
          <p:nvPr/>
        </p:nvSpPr>
        <p:spPr>
          <a:xfrm>
            <a:off x="868680" y="2258568"/>
            <a:ext cx="31089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7F3B"/>
                </a:solidFill>
                <a:effectLst/>
                <a:uLnTx/>
                <a:uFillTx/>
                <a:latin typeface="Arial" panose="020B0604020202020204" pitchFamily="34" charset="0"/>
                <a:ea typeface="+mn-ea"/>
                <a:cs typeface="Arial" panose="020B0604020202020204" pitchFamily="34" charset="0"/>
              </a:rPr>
              <a:t>18-week referral to treatment time</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 6">
            <a:extLst>
              <a:ext uri="{FF2B5EF4-FFF2-40B4-BE49-F238E27FC236}">
                <a16:creationId xmlns:a16="http://schemas.microsoft.com/office/drawing/2014/main" id="{08D73A4B-9BB4-9D4B-66BB-D546635D4514}"/>
              </a:ext>
            </a:extLst>
          </p:cNvPr>
          <p:cNvSpPr/>
          <p:nvPr/>
        </p:nvSpPr>
        <p:spPr>
          <a:xfrm>
            <a:off x="868680" y="3099816"/>
            <a:ext cx="3108960" cy="8686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Both trusts’ performance against the 18-week referral-to-treatment standard was at or above plan in September.</a:t>
            </a:r>
            <a:endParaRPr kumimoji="0" lang="en-US" sz="1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Shape 7">
            <a:extLst>
              <a:ext uri="{FF2B5EF4-FFF2-40B4-BE49-F238E27FC236}">
                <a16:creationId xmlns:a16="http://schemas.microsoft.com/office/drawing/2014/main" id="{5990562C-3456-D82A-DE5D-67D849324926}"/>
              </a:ext>
            </a:extLst>
          </p:cNvPr>
          <p:cNvSpPr/>
          <p:nvPr/>
        </p:nvSpPr>
        <p:spPr>
          <a:xfrm>
            <a:off x="4343400" y="2064206"/>
            <a:ext cx="3520440" cy="2251762"/>
          </a:xfrm>
          <a:prstGeom prst="roundRect">
            <a:avLst>
              <a:gd name="adj" fmla="val 355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Shape 8">
            <a:extLst>
              <a:ext uri="{FF2B5EF4-FFF2-40B4-BE49-F238E27FC236}">
                <a16:creationId xmlns:a16="http://schemas.microsoft.com/office/drawing/2014/main" id="{39A2A125-7586-06A9-83E2-2A551167493B}"/>
              </a:ext>
            </a:extLst>
          </p:cNvPr>
          <p:cNvSpPr/>
          <p:nvPr/>
        </p:nvSpPr>
        <p:spPr>
          <a:xfrm>
            <a:off x="4343400" y="2057400"/>
            <a:ext cx="82296" cy="2251762"/>
          </a:xfrm>
          <a:prstGeom prst="rect">
            <a:avLst/>
          </a:prstGeom>
          <a:solidFill>
            <a:srgbClr val="007F3B"/>
          </a:solidFill>
          <a:ln w="12700">
            <a:solidFill>
              <a:srgbClr val="007F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Text 9">
            <a:extLst>
              <a:ext uri="{FF2B5EF4-FFF2-40B4-BE49-F238E27FC236}">
                <a16:creationId xmlns:a16="http://schemas.microsoft.com/office/drawing/2014/main" id="{A6D5D5F8-2014-F8B9-A112-B40604362F58}"/>
              </a:ext>
            </a:extLst>
          </p:cNvPr>
          <p:cNvSpPr/>
          <p:nvPr/>
        </p:nvSpPr>
        <p:spPr>
          <a:xfrm>
            <a:off x="4572000" y="2258568"/>
            <a:ext cx="31089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7F3B"/>
                </a:solidFill>
                <a:effectLst/>
                <a:uLnTx/>
                <a:uFillTx/>
                <a:latin typeface="Arial" panose="020B0604020202020204" pitchFamily="34" charset="0"/>
                <a:ea typeface="+mn-ea"/>
                <a:cs typeface="Arial" panose="020B0604020202020204" pitchFamily="34" charset="0"/>
              </a:rPr>
              <a:t>12-hr Emergency Dept breaches</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Shape 12">
            <a:extLst>
              <a:ext uri="{FF2B5EF4-FFF2-40B4-BE49-F238E27FC236}">
                <a16:creationId xmlns:a16="http://schemas.microsoft.com/office/drawing/2014/main" id="{A7EDD74A-9849-A2D5-3CE8-A9B4C9879519}"/>
              </a:ext>
            </a:extLst>
          </p:cNvPr>
          <p:cNvSpPr/>
          <p:nvPr/>
        </p:nvSpPr>
        <p:spPr>
          <a:xfrm>
            <a:off x="8046720" y="2057400"/>
            <a:ext cx="3520440" cy="2251762"/>
          </a:xfrm>
          <a:prstGeom prst="roundRect">
            <a:avLst>
              <a:gd name="adj" fmla="val 355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Shape 13">
            <a:extLst>
              <a:ext uri="{FF2B5EF4-FFF2-40B4-BE49-F238E27FC236}">
                <a16:creationId xmlns:a16="http://schemas.microsoft.com/office/drawing/2014/main" id="{586F7F45-54EC-07C9-6F31-B4EDF65105AF}"/>
              </a:ext>
            </a:extLst>
          </p:cNvPr>
          <p:cNvSpPr/>
          <p:nvPr/>
        </p:nvSpPr>
        <p:spPr>
          <a:xfrm>
            <a:off x="8046720" y="2057400"/>
            <a:ext cx="82296" cy="2251762"/>
          </a:xfrm>
          <a:prstGeom prst="rect">
            <a:avLst/>
          </a:prstGeom>
          <a:solidFill>
            <a:schemeClr val="accent6">
              <a:lumMod val="75000"/>
            </a:schemeClr>
          </a:solidFill>
          <a:ln w="12700">
            <a:solidFill>
              <a:schemeClr val="accent6">
                <a:lumMod val="75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Text 14">
            <a:extLst>
              <a:ext uri="{FF2B5EF4-FFF2-40B4-BE49-F238E27FC236}">
                <a16:creationId xmlns:a16="http://schemas.microsoft.com/office/drawing/2014/main" id="{0FB47F85-30D3-CC54-6AA7-6B3CE1CFE507}"/>
              </a:ext>
            </a:extLst>
          </p:cNvPr>
          <p:cNvSpPr/>
          <p:nvPr/>
        </p:nvSpPr>
        <p:spPr>
          <a:xfrm>
            <a:off x="8275320" y="2258568"/>
            <a:ext cx="31089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4EA72E">
                    <a:lumMod val="75000"/>
                  </a:srgbClr>
                </a:solidFill>
                <a:effectLst/>
                <a:uLnTx/>
                <a:uFillTx/>
                <a:latin typeface="Arial" panose="020B0604020202020204" pitchFamily="34" charset="0"/>
                <a:ea typeface="+mn-ea"/>
                <a:cs typeface="Arial" panose="020B0604020202020204" pitchFamily="34" charset="0"/>
              </a:rPr>
              <a:t>C</a:t>
            </a:r>
            <a:r>
              <a:rPr kumimoji="0" lang="en-US" sz="2500" b="1" i="0" u="none" strike="noStrike" kern="0" cap="none" spc="0" normalizeH="0" baseline="0" noProof="0" dirty="0" err="1">
                <a:ln>
                  <a:noFill/>
                </a:ln>
                <a:solidFill>
                  <a:srgbClr val="4EA72E">
                    <a:lumMod val="75000"/>
                  </a:srgbClr>
                </a:solidFill>
                <a:effectLst/>
                <a:uLnTx/>
                <a:uFillTx/>
                <a:latin typeface="Arial" panose="020B0604020202020204" pitchFamily="34" charset="0"/>
                <a:ea typeface="+mn-ea"/>
                <a:cs typeface="Arial" panose="020B0604020202020204" pitchFamily="34" charset="0"/>
              </a:rPr>
              <a:t>ancer</a:t>
            </a:r>
            <a:r>
              <a:rPr kumimoji="0" lang="en-US" sz="2500" b="1" i="0" u="none" strike="noStrike" kern="0" cap="none" spc="0" normalizeH="0" baseline="0" noProof="0" dirty="0">
                <a:ln>
                  <a:noFill/>
                </a:ln>
                <a:solidFill>
                  <a:srgbClr val="4EA72E">
                    <a:lumMod val="75000"/>
                  </a:srgbClr>
                </a:solidFill>
                <a:effectLst/>
                <a:uLnTx/>
                <a:uFillTx/>
                <a:latin typeface="Arial" panose="020B0604020202020204" pitchFamily="34" charset="0"/>
                <a:ea typeface="+mn-ea"/>
                <a:cs typeface="Arial" panose="020B0604020202020204" pitchFamily="34" charset="0"/>
              </a:rPr>
              <a:t> 28-day faster diagnosis</a:t>
            </a:r>
            <a:endParaRPr kumimoji="0" lang="en-US" sz="2500" b="0" i="0" u="none" strike="noStrike" kern="0" cap="none" spc="0" normalizeH="0" baseline="0" noProof="0" dirty="0">
              <a:ln>
                <a:noFill/>
              </a:ln>
              <a:solidFill>
                <a:srgbClr val="4EA72E">
                  <a:lumMod val="75000"/>
                </a:srgbClr>
              </a:solidFill>
              <a:effectLst/>
              <a:uLnTx/>
              <a:uFillTx/>
              <a:latin typeface="Arial" panose="020B0604020202020204" pitchFamily="34" charset="0"/>
              <a:ea typeface="+mn-ea"/>
              <a:cs typeface="Arial" panose="020B0604020202020204" pitchFamily="34" charset="0"/>
            </a:endParaRPr>
          </a:p>
        </p:txBody>
      </p:sp>
      <p:sp>
        <p:nvSpPr>
          <p:cNvPr id="25" name="Text 16">
            <a:extLst>
              <a:ext uri="{FF2B5EF4-FFF2-40B4-BE49-F238E27FC236}">
                <a16:creationId xmlns:a16="http://schemas.microsoft.com/office/drawing/2014/main" id="{C23D1368-883B-F2D4-5A97-EFE9A7CDCC03}"/>
              </a:ext>
            </a:extLst>
          </p:cNvPr>
          <p:cNvSpPr/>
          <p:nvPr/>
        </p:nvSpPr>
        <p:spPr>
          <a:xfrm>
            <a:off x="8275320" y="3158184"/>
            <a:ext cx="3108960" cy="8686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August HUTH was ranked 4</a:t>
            </a:r>
            <a:r>
              <a:rPr kumimoji="0" lang="en-US" sz="1600" b="0" i="0" u="none" strike="noStrike" kern="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th</a:t>
            </a: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most improved in the country compared with last year with performance improving from 53% to 73%</a:t>
            </a:r>
          </a:p>
        </p:txBody>
      </p:sp>
      <p:sp>
        <p:nvSpPr>
          <p:cNvPr id="26" name="Shape 17">
            <a:extLst>
              <a:ext uri="{FF2B5EF4-FFF2-40B4-BE49-F238E27FC236}">
                <a16:creationId xmlns:a16="http://schemas.microsoft.com/office/drawing/2014/main" id="{FB30B87F-7C61-518E-5D53-D98F82D860A8}"/>
              </a:ext>
            </a:extLst>
          </p:cNvPr>
          <p:cNvSpPr/>
          <p:nvPr/>
        </p:nvSpPr>
        <p:spPr>
          <a:xfrm>
            <a:off x="640080" y="4600214"/>
            <a:ext cx="10972800" cy="1554480"/>
          </a:xfrm>
          <a:prstGeom prst="roundRect">
            <a:avLst>
              <a:gd name="adj" fmla="val 470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Shape 18">
            <a:extLst>
              <a:ext uri="{FF2B5EF4-FFF2-40B4-BE49-F238E27FC236}">
                <a16:creationId xmlns:a16="http://schemas.microsoft.com/office/drawing/2014/main" id="{F7663235-0D9F-2EE7-5D8D-E3BB630E5A41}"/>
              </a:ext>
            </a:extLst>
          </p:cNvPr>
          <p:cNvSpPr/>
          <p:nvPr/>
        </p:nvSpPr>
        <p:spPr>
          <a:xfrm>
            <a:off x="640080" y="4600214"/>
            <a:ext cx="82296" cy="1554480"/>
          </a:xfrm>
          <a:prstGeom prst="rect">
            <a:avLst/>
          </a:prstGeom>
          <a:solidFill>
            <a:srgbClr val="005EB8"/>
          </a:solidFill>
          <a:ln w="12700">
            <a:solidFill>
              <a:srgbClr val="005EB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Text 19">
            <a:extLst>
              <a:ext uri="{FF2B5EF4-FFF2-40B4-BE49-F238E27FC236}">
                <a16:creationId xmlns:a16="http://schemas.microsoft.com/office/drawing/2014/main" id="{F8D1CE36-F77F-F75C-3518-6F5E6BA5C641}"/>
              </a:ext>
            </a:extLst>
          </p:cNvPr>
          <p:cNvSpPr/>
          <p:nvPr/>
        </p:nvSpPr>
        <p:spPr>
          <a:xfrm>
            <a:off x="868680" y="4801382"/>
            <a:ext cx="493776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Further improvement required</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 name="Text 21">
            <a:extLst>
              <a:ext uri="{FF2B5EF4-FFF2-40B4-BE49-F238E27FC236}">
                <a16:creationId xmlns:a16="http://schemas.microsoft.com/office/drawing/2014/main" id="{0AE77F76-BEE0-C352-85E8-46E004903266}"/>
              </a:ext>
            </a:extLst>
          </p:cNvPr>
          <p:cNvSpPr/>
          <p:nvPr/>
        </p:nvSpPr>
        <p:spPr>
          <a:xfrm>
            <a:off x="868679" y="5331734"/>
            <a:ext cx="9802563" cy="36576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Green shoots but more work required to move both trusts out of National Oversight Framework level 4 into level 3</a:t>
            </a:r>
          </a:p>
        </p:txBody>
      </p:sp>
      <p:sp>
        <p:nvSpPr>
          <p:cNvPr id="36" name="Slide Number Placeholder 0">
            <a:extLst>
              <a:ext uri="{FF2B5EF4-FFF2-40B4-BE49-F238E27FC236}">
                <a16:creationId xmlns:a16="http://schemas.microsoft.com/office/drawing/2014/main" id="{780FB425-0B12-D65F-5ED0-44E6579A9C97}"/>
              </a:ext>
            </a:extLst>
          </p:cNvPr>
          <p:cNvSpPr txBox="1">
            <a:spLocks/>
          </p:cNvSpPr>
          <p:nvPr/>
        </p:nvSpPr>
        <p:spPr>
          <a:xfrm>
            <a:off x="11658600" y="7132320"/>
            <a:ext cx="228600" cy="182880"/>
          </a:xfrm>
          <a:prstGeom prst="rect">
            <a:avLst/>
          </a:prstGeom>
          <a:extLst>
            <a:ext uri="{C572A759-6A51-4108-AA02-DFA0A04FC94B}">
              <ma14:wrappingTextBoxFlag xmlns:ma14="http://schemas.microsoft.com/office/mac/drawingml/2011/main" xmlns="" val="0"/>
            </a:ext>
          </a:extLst>
        </p:spPr>
        <p:txBody>
          <a:bodyPr/>
          <a:lstStyle>
            <a:lvl1pPr marL="0" algn="l" defTabSz="914400" rtl="0" eaLnBrk="1" latinLnBrk="0" hangingPunct="1">
              <a:defRPr sz="800" kern="1200">
                <a:solidFill>
                  <a:srgbClr val="5B677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
        <p:nvSpPr>
          <p:cNvPr id="5" name="Text 6">
            <a:extLst>
              <a:ext uri="{FF2B5EF4-FFF2-40B4-BE49-F238E27FC236}">
                <a16:creationId xmlns:a16="http://schemas.microsoft.com/office/drawing/2014/main" id="{FAAB941E-B4BD-A7E6-99C5-EC10C9CBB7C1}"/>
              </a:ext>
            </a:extLst>
          </p:cNvPr>
          <p:cNvSpPr/>
          <p:nvPr/>
        </p:nvSpPr>
        <p:spPr>
          <a:xfrm>
            <a:off x="4549140" y="3190545"/>
            <a:ext cx="3108960" cy="86868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HUTH better than plan, with performance on very long waits now ranked 45th best out of 134 hospital trusts nationally.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9309383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555EC-F026-E1F9-712C-08089B933C0C}"/>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18488D51-8C7F-E4C8-1F04-2416F0F1343F}"/>
              </a:ext>
            </a:extLst>
          </p:cNvPr>
          <p:cNvSpPr>
            <a:spLocks/>
          </p:cNvSpPr>
          <p:nvPr/>
        </p:nvSpPr>
        <p:spPr bwMode="auto">
          <a:xfrm>
            <a:off x="0" y="-2789"/>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 0">
            <a:extLst>
              <a:ext uri="{FF2B5EF4-FFF2-40B4-BE49-F238E27FC236}">
                <a16:creationId xmlns:a16="http://schemas.microsoft.com/office/drawing/2014/main" id="{67F51129-0DF9-DC61-8A8A-9C9A09E9D60E}"/>
              </a:ext>
            </a:extLst>
          </p:cNvPr>
          <p:cNvSpPr/>
          <p:nvPr/>
        </p:nvSpPr>
        <p:spPr>
          <a:xfrm>
            <a:off x="548640" y="1051560"/>
            <a:ext cx="110642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Our people: improvement is happening</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Shape 2">
            <a:extLst>
              <a:ext uri="{FF2B5EF4-FFF2-40B4-BE49-F238E27FC236}">
                <a16:creationId xmlns:a16="http://schemas.microsoft.com/office/drawing/2014/main" id="{660D4AAD-DDEC-671C-D212-E1936420E1DC}"/>
              </a:ext>
            </a:extLst>
          </p:cNvPr>
          <p:cNvSpPr/>
          <p:nvPr/>
        </p:nvSpPr>
        <p:spPr>
          <a:xfrm>
            <a:off x="640080" y="2718881"/>
            <a:ext cx="3520440" cy="3302539"/>
          </a:xfrm>
          <a:prstGeom prst="roundRect">
            <a:avLst>
              <a:gd name="adj" fmla="val 355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Shape 3">
            <a:extLst>
              <a:ext uri="{FF2B5EF4-FFF2-40B4-BE49-F238E27FC236}">
                <a16:creationId xmlns:a16="http://schemas.microsoft.com/office/drawing/2014/main" id="{33DD76EB-0363-653B-BA86-CBBB75A2ADC5}"/>
              </a:ext>
            </a:extLst>
          </p:cNvPr>
          <p:cNvSpPr/>
          <p:nvPr/>
        </p:nvSpPr>
        <p:spPr>
          <a:xfrm>
            <a:off x="640080" y="2718882"/>
            <a:ext cx="118872" cy="3302538"/>
          </a:xfrm>
          <a:prstGeom prst="rect">
            <a:avLst/>
          </a:prstGeom>
          <a:solidFill>
            <a:srgbClr val="007F3B"/>
          </a:solidFill>
          <a:ln w="12700">
            <a:solidFill>
              <a:srgbClr val="007F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 6">
            <a:extLst>
              <a:ext uri="{FF2B5EF4-FFF2-40B4-BE49-F238E27FC236}">
                <a16:creationId xmlns:a16="http://schemas.microsoft.com/office/drawing/2014/main" id="{521A938A-7DE5-334F-4E17-B3CAB767E66C}"/>
              </a:ext>
            </a:extLst>
          </p:cNvPr>
          <p:cNvSpPr/>
          <p:nvPr/>
        </p:nvSpPr>
        <p:spPr>
          <a:xfrm>
            <a:off x="905256" y="3929948"/>
            <a:ext cx="3108960" cy="868680"/>
          </a:xfrm>
          <a:prstGeom prst="rect">
            <a:avLst/>
          </a:prstGeom>
          <a:noFill/>
          <a:ln/>
        </p:spPr>
        <p:txBody>
          <a:bodyPr wrap="square" lIns="254" tIns="254" rIns="254" bIns="254"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27% fewer delayed ambulance handovers at Hull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Goole ranked fourth nationally and first regionally among elective hubs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Scunthorpe wards 22 and 23 reduced falls and pressure ulcers</a:t>
            </a:r>
          </a:p>
        </p:txBody>
      </p:sp>
      <p:sp>
        <p:nvSpPr>
          <p:cNvPr id="16" name="Shape 7">
            <a:extLst>
              <a:ext uri="{FF2B5EF4-FFF2-40B4-BE49-F238E27FC236}">
                <a16:creationId xmlns:a16="http://schemas.microsoft.com/office/drawing/2014/main" id="{150F199B-C237-11B4-5EC5-0655A0763723}"/>
              </a:ext>
            </a:extLst>
          </p:cNvPr>
          <p:cNvSpPr/>
          <p:nvPr/>
        </p:nvSpPr>
        <p:spPr>
          <a:xfrm>
            <a:off x="4343400" y="2725687"/>
            <a:ext cx="3520440" cy="3302539"/>
          </a:xfrm>
          <a:prstGeom prst="roundRect">
            <a:avLst>
              <a:gd name="adj" fmla="val 355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Shape 8">
            <a:extLst>
              <a:ext uri="{FF2B5EF4-FFF2-40B4-BE49-F238E27FC236}">
                <a16:creationId xmlns:a16="http://schemas.microsoft.com/office/drawing/2014/main" id="{0E098925-22A2-AE78-4B19-6760EECB2B3A}"/>
              </a:ext>
            </a:extLst>
          </p:cNvPr>
          <p:cNvSpPr/>
          <p:nvPr/>
        </p:nvSpPr>
        <p:spPr>
          <a:xfrm>
            <a:off x="4343400" y="2718882"/>
            <a:ext cx="118872" cy="3302538"/>
          </a:xfrm>
          <a:prstGeom prst="rect">
            <a:avLst/>
          </a:prstGeom>
          <a:solidFill>
            <a:srgbClr val="007F3B"/>
          </a:solidFill>
          <a:ln w="12700">
            <a:solidFill>
              <a:srgbClr val="007F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Shape 12">
            <a:extLst>
              <a:ext uri="{FF2B5EF4-FFF2-40B4-BE49-F238E27FC236}">
                <a16:creationId xmlns:a16="http://schemas.microsoft.com/office/drawing/2014/main" id="{F0998C83-82BE-B717-2205-0166BCCC500C}"/>
              </a:ext>
            </a:extLst>
          </p:cNvPr>
          <p:cNvSpPr/>
          <p:nvPr/>
        </p:nvSpPr>
        <p:spPr>
          <a:xfrm>
            <a:off x="8046720" y="2718881"/>
            <a:ext cx="3520440" cy="3302539"/>
          </a:xfrm>
          <a:prstGeom prst="roundRect">
            <a:avLst>
              <a:gd name="adj" fmla="val 355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Shape 13">
            <a:extLst>
              <a:ext uri="{FF2B5EF4-FFF2-40B4-BE49-F238E27FC236}">
                <a16:creationId xmlns:a16="http://schemas.microsoft.com/office/drawing/2014/main" id="{FE609D24-A0D0-6AEA-A2CF-11360827634A}"/>
              </a:ext>
            </a:extLst>
          </p:cNvPr>
          <p:cNvSpPr/>
          <p:nvPr/>
        </p:nvSpPr>
        <p:spPr>
          <a:xfrm>
            <a:off x="8046720" y="2718882"/>
            <a:ext cx="118872" cy="3302538"/>
          </a:xfrm>
          <a:prstGeom prst="rect">
            <a:avLst/>
          </a:prstGeom>
          <a:solidFill>
            <a:schemeClr val="accent6">
              <a:lumMod val="75000"/>
            </a:schemeClr>
          </a:solidFill>
          <a:ln w="12700">
            <a:solidFill>
              <a:schemeClr val="accent6">
                <a:lumMod val="75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Text 16">
            <a:extLst>
              <a:ext uri="{FF2B5EF4-FFF2-40B4-BE49-F238E27FC236}">
                <a16:creationId xmlns:a16="http://schemas.microsoft.com/office/drawing/2014/main" id="{1BA350BB-F785-D57D-99EC-8A4D6B9B3B4D}"/>
              </a:ext>
            </a:extLst>
          </p:cNvPr>
          <p:cNvSpPr/>
          <p:nvPr/>
        </p:nvSpPr>
        <p:spPr>
          <a:xfrm>
            <a:off x="8275320" y="3389772"/>
            <a:ext cx="3108960" cy="868680"/>
          </a:xfrm>
          <a:prstGeom prst="rect">
            <a:avLst/>
          </a:prstGeom>
          <a:noFill/>
          <a:ln/>
        </p:spPr>
        <p:txBody>
          <a:bodyPr wrap="square" lIns="254" tIns="254" rIns="254" bIns="254"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Dementia-friendly ward improvements at Scunthorpe.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New MRI technology helping to reduce patient anxiety and improve access.</a:t>
            </a:r>
          </a:p>
        </p:txBody>
      </p:sp>
      <p:sp>
        <p:nvSpPr>
          <p:cNvPr id="36" name="Slide Number Placeholder 0">
            <a:extLst>
              <a:ext uri="{FF2B5EF4-FFF2-40B4-BE49-F238E27FC236}">
                <a16:creationId xmlns:a16="http://schemas.microsoft.com/office/drawing/2014/main" id="{E79D0F7A-92BB-02E0-DDCC-FDFA0C7C0DD5}"/>
              </a:ext>
            </a:extLst>
          </p:cNvPr>
          <p:cNvSpPr txBox="1">
            <a:spLocks/>
          </p:cNvSpPr>
          <p:nvPr/>
        </p:nvSpPr>
        <p:spPr>
          <a:xfrm>
            <a:off x="11658600" y="7132320"/>
            <a:ext cx="228600" cy="182880"/>
          </a:xfrm>
          <a:prstGeom prst="rect">
            <a:avLst/>
          </a:prstGeom>
          <a:extLst>
            <a:ext uri="{C572A759-6A51-4108-AA02-DFA0A04FC94B}">
              <ma14:wrappingTextBoxFlag xmlns="" xmlns:ma14="http://schemas.microsoft.com/office/mac/drawingml/2011/main" val="0"/>
            </a:ext>
          </a:extLst>
        </p:spPr>
        <p:txBody>
          <a:bodyPr/>
          <a:lstStyle>
            <a:lvl1pPr marL="0" algn="l" defTabSz="914400" rtl="0" eaLnBrk="1" latinLnBrk="0" hangingPunct="1">
              <a:defRPr sz="800" kern="1200">
                <a:solidFill>
                  <a:srgbClr val="5B677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
        <p:nvSpPr>
          <p:cNvPr id="5" name="Text 6">
            <a:extLst>
              <a:ext uri="{FF2B5EF4-FFF2-40B4-BE49-F238E27FC236}">
                <a16:creationId xmlns:a16="http://schemas.microsoft.com/office/drawing/2014/main" id="{56688FA2-A63C-3639-EFD4-8D314363E033}"/>
              </a:ext>
            </a:extLst>
          </p:cNvPr>
          <p:cNvSpPr/>
          <p:nvPr/>
        </p:nvSpPr>
        <p:spPr>
          <a:xfrm>
            <a:off x="4657346" y="4028399"/>
            <a:ext cx="3108960" cy="868680"/>
          </a:xfrm>
          <a:prstGeom prst="rect">
            <a:avLst/>
          </a:prstGeom>
          <a:noFill/>
          <a:ln/>
        </p:spPr>
        <p:txBody>
          <a:bodyPr wrap="square" lIns="254" tIns="254" rIns="254" bIns="254"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More than 500 people with previously undiagnosed COPD identified through Castle Hill’s FRONTIER programme.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75 patients fitted with hearing aids in one day by Scunthorpe’s audiology team through group fitting sessions.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4802B5D5-DDBA-DEBE-A7C3-1625EDC5BBCA}"/>
              </a:ext>
            </a:extLst>
          </p:cNvPr>
          <p:cNvSpPr txBox="1"/>
          <p:nvPr/>
        </p:nvSpPr>
        <p:spPr>
          <a:xfrm>
            <a:off x="470815" y="1749034"/>
            <a:ext cx="91401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Behind every improvement our colleagues are finding better ways to care for patients</a:t>
            </a:r>
          </a:p>
        </p:txBody>
      </p:sp>
    </p:spTree>
    <p:extLst>
      <p:ext uri="{BB962C8B-B14F-4D97-AF65-F5344CB8AC3E}">
        <p14:creationId xmlns:p14="http://schemas.microsoft.com/office/powerpoint/2010/main" val="4241977106"/>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4B5CC-9C1E-C652-00B8-FB48209BFCD2}"/>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98274002-CB26-B4E4-A0FA-77CBA901E802}"/>
              </a:ext>
            </a:extLst>
          </p:cNvPr>
          <p:cNvSpPr>
            <a:spLocks/>
          </p:cNvSpPr>
          <p:nvPr/>
        </p:nvSpPr>
        <p:spPr bwMode="auto">
          <a:xfrm>
            <a:off x="0" y="-2789"/>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 0">
            <a:extLst>
              <a:ext uri="{FF2B5EF4-FFF2-40B4-BE49-F238E27FC236}">
                <a16:creationId xmlns:a16="http://schemas.microsoft.com/office/drawing/2014/main" id="{1D60C0CC-B73E-7FD8-245F-FACD3C912056}"/>
              </a:ext>
            </a:extLst>
          </p:cNvPr>
          <p:cNvSpPr/>
          <p:nvPr/>
        </p:nvSpPr>
        <p:spPr>
          <a:xfrm>
            <a:off x="708660" y="853584"/>
            <a:ext cx="110642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Our people </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 1">
            <a:extLst>
              <a:ext uri="{FF2B5EF4-FFF2-40B4-BE49-F238E27FC236}">
                <a16:creationId xmlns:a16="http://schemas.microsoft.com/office/drawing/2014/main" id="{CB2505FB-5E36-0E72-499B-DB2CBF211B23}"/>
              </a:ext>
            </a:extLst>
          </p:cNvPr>
          <p:cNvSpPr/>
          <p:nvPr/>
        </p:nvSpPr>
        <p:spPr>
          <a:xfrm>
            <a:off x="731520" y="1404559"/>
            <a:ext cx="1088136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Improvement depends on colleagues feeling safe, supported, listened to and able to lead change</a:t>
            </a:r>
          </a:p>
        </p:txBody>
      </p:sp>
      <p:sp>
        <p:nvSpPr>
          <p:cNvPr id="6" name="Shape 2">
            <a:extLst>
              <a:ext uri="{FF2B5EF4-FFF2-40B4-BE49-F238E27FC236}">
                <a16:creationId xmlns:a16="http://schemas.microsoft.com/office/drawing/2014/main" id="{98232A6B-8A44-66E4-5525-29431AB180B9}"/>
              </a:ext>
            </a:extLst>
          </p:cNvPr>
          <p:cNvSpPr/>
          <p:nvPr/>
        </p:nvSpPr>
        <p:spPr>
          <a:xfrm>
            <a:off x="731520" y="3456432"/>
            <a:ext cx="10744200" cy="685800"/>
          </a:xfrm>
          <a:prstGeom prst="roundRect">
            <a:avLst/>
          </a:prstGeom>
          <a:solidFill>
            <a:srgbClr val="E8F1F8"/>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Shape 3">
            <a:extLst>
              <a:ext uri="{FF2B5EF4-FFF2-40B4-BE49-F238E27FC236}">
                <a16:creationId xmlns:a16="http://schemas.microsoft.com/office/drawing/2014/main" id="{FEF481DB-8F37-90BD-F60E-6A4DAA1FC91B}"/>
              </a:ext>
            </a:extLst>
          </p:cNvPr>
          <p:cNvSpPr/>
          <p:nvPr/>
        </p:nvSpPr>
        <p:spPr>
          <a:xfrm>
            <a:off x="960120" y="3538727"/>
            <a:ext cx="530352" cy="530352"/>
          </a:xfrm>
          <a:prstGeom prst="ellipse">
            <a:avLst/>
          </a:prstGeom>
          <a:solidFill>
            <a:srgbClr val="005EB8"/>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 4">
            <a:extLst>
              <a:ext uri="{FF2B5EF4-FFF2-40B4-BE49-F238E27FC236}">
                <a16:creationId xmlns:a16="http://schemas.microsoft.com/office/drawing/2014/main" id="{77A6BC19-6129-06C6-104B-91687E081670}"/>
              </a:ext>
            </a:extLst>
          </p:cNvPr>
          <p:cNvSpPr/>
          <p:nvPr/>
        </p:nvSpPr>
        <p:spPr>
          <a:xfrm>
            <a:off x="1691640" y="3584448"/>
            <a:ext cx="23774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Safety culture reset</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 5">
            <a:extLst>
              <a:ext uri="{FF2B5EF4-FFF2-40B4-BE49-F238E27FC236}">
                <a16:creationId xmlns:a16="http://schemas.microsoft.com/office/drawing/2014/main" id="{3D4986A3-E92D-FF19-C98E-361D7D465D4A}"/>
              </a:ext>
            </a:extLst>
          </p:cNvPr>
          <p:cNvSpPr/>
          <p:nvPr/>
        </p:nvSpPr>
        <p:spPr>
          <a:xfrm>
            <a:off x="3977640" y="3557015"/>
            <a:ext cx="6903720" cy="38404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1D2B36"/>
                </a:solidFill>
                <a:effectLst/>
                <a:uLnTx/>
                <a:uFillTx/>
                <a:latin typeface="Arial" panose="020B0604020202020204" pitchFamily="34" charset="0"/>
                <a:ea typeface="+mn-ea"/>
                <a:cs typeface="Arial" panose="020B0604020202020204" pitchFamily="34" charset="0"/>
              </a:rPr>
              <a:t>Ward accreditation, safety-focused QI and recognition</a:t>
            </a:r>
            <a:endParaRPr kumimoji="0" lang="en-US" sz="13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Shape 6">
            <a:extLst>
              <a:ext uri="{FF2B5EF4-FFF2-40B4-BE49-F238E27FC236}">
                <a16:creationId xmlns:a16="http://schemas.microsoft.com/office/drawing/2014/main" id="{B63563F5-1A76-D9E1-0928-59D009ACA00B}"/>
              </a:ext>
            </a:extLst>
          </p:cNvPr>
          <p:cNvSpPr/>
          <p:nvPr/>
        </p:nvSpPr>
        <p:spPr>
          <a:xfrm>
            <a:off x="731520" y="4224528"/>
            <a:ext cx="10744200" cy="685800"/>
          </a:xfrm>
          <a:prstGeom prst="roundRect">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Shape 7">
            <a:extLst>
              <a:ext uri="{FF2B5EF4-FFF2-40B4-BE49-F238E27FC236}">
                <a16:creationId xmlns:a16="http://schemas.microsoft.com/office/drawing/2014/main" id="{87E84955-04BC-DC8E-BBD6-47CCDD656632}"/>
              </a:ext>
            </a:extLst>
          </p:cNvPr>
          <p:cNvSpPr/>
          <p:nvPr/>
        </p:nvSpPr>
        <p:spPr>
          <a:xfrm>
            <a:off x="960120" y="4306824"/>
            <a:ext cx="530352" cy="530352"/>
          </a:xfrm>
          <a:prstGeom prst="ellipse">
            <a:avLst/>
          </a:prstGeom>
          <a:solidFill>
            <a:srgbClr val="00A499"/>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8" name="Text 8">
            <a:extLst>
              <a:ext uri="{FF2B5EF4-FFF2-40B4-BE49-F238E27FC236}">
                <a16:creationId xmlns:a16="http://schemas.microsoft.com/office/drawing/2014/main" id="{6600A049-7F02-B9BF-52C5-3F17C2FE23BC}"/>
              </a:ext>
            </a:extLst>
          </p:cNvPr>
          <p:cNvSpPr/>
          <p:nvPr/>
        </p:nvSpPr>
        <p:spPr>
          <a:xfrm>
            <a:off x="1691640" y="4352544"/>
            <a:ext cx="23774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Civility and respect</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 name="Text 9">
            <a:extLst>
              <a:ext uri="{FF2B5EF4-FFF2-40B4-BE49-F238E27FC236}">
                <a16:creationId xmlns:a16="http://schemas.microsoft.com/office/drawing/2014/main" id="{A9CF5D9B-6D15-44B9-27C7-9E89C5F3DBFC}"/>
              </a:ext>
            </a:extLst>
          </p:cNvPr>
          <p:cNvSpPr/>
          <p:nvPr/>
        </p:nvSpPr>
        <p:spPr>
          <a:xfrm>
            <a:off x="3977640" y="4325112"/>
            <a:ext cx="6903720" cy="38404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1D2B36"/>
                </a:solidFill>
                <a:effectLst/>
                <a:uLnTx/>
                <a:uFillTx/>
                <a:latin typeface="Arial" panose="020B0604020202020204" pitchFamily="34" charset="0"/>
                <a:ea typeface="+mn-ea"/>
                <a:cs typeface="Arial" panose="020B0604020202020204" pitchFamily="34" charset="0"/>
              </a:rPr>
              <a:t>Compassionate leadership and targeted team interventions</a:t>
            </a:r>
            <a:endParaRPr kumimoji="0" lang="en-US" sz="13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0" name="Shape 10">
            <a:extLst>
              <a:ext uri="{FF2B5EF4-FFF2-40B4-BE49-F238E27FC236}">
                <a16:creationId xmlns:a16="http://schemas.microsoft.com/office/drawing/2014/main" id="{34720DCF-660A-82B8-161F-B2378070CCD0}"/>
              </a:ext>
            </a:extLst>
          </p:cNvPr>
          <p:cNvSpPr/>
          <p:nvPr/>
        </p:nvSpPr>
        <p:spPr>
          <a:xfrm>
            <a:off x="731520" y="4992624"/>
            <a:ext cx="10744200" cy="685800"/>
          </a:xfrm>
          <a:prstGeom prst="roundRect">
            <a:avLst/>
          </a:prstGeom>
          <a:solidFill>
            <a:srgbClr val="E8F1F8"/>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Shape 11">
            <a:extLst>
              <a:ext uri="{FF2B5EF4-FFF2-40B4-BE49-F238E27FC236}">
                <a16:creationId xmlns:a16="http://schemas.microsoft.com/office/drawing/2014/main" id="{EFAEB562-C17E-70F4-0122-E273079A5EA4}"/>
              </a:ext>
            </a:extLst>
          </p:cNvPr>
          <p:cNvSpPr/>
          <p:nvPr/>
        </p:nvSpPr>
        <p:spPr>
          <a:xfrm>
            <a:off x="960120" y="5074920"/>
            <a:ext cx="530352" cy="530352"/>
          </a:xfrm>
          <a:prstGeom prst="ellipse">
            <a:avLst/>
          </a:prstGeom>
          <a:solidFill>
            <a:srgbClr val="ED8B00"/>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 name="Text 12">
            <a:extLst>
              <a:ext uri="{FF2B5EF4-FFF2-40B4-BE49-F238E27FC236}">
                <a16:creationId xmlns:a16="http://schemas.microsoft.com/office/drawing/2014/main" id="{2F4B61F0-D0FA-8B9D-10DE-C6A2E1123409}"/>
              </a:ext>
            </a:extLst>
          </p:cNvPr>
          <p:cNvSpPr/>
          <p:nvPr/>
        </p:nvSpPr>
        <p:spPr>
          <a:xfrm>
            <a:off x="1691640" y="5120640"/>
            <a:ext cx="23774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Staff voice</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 name="Text 13">
            <a:extLst>
              <a:ext uri="{FF2B5EF4-FFF2-40B4-BE49-F238E27FC236}">
                <a16:creationId xmlns:a16="http://schemas.microsoft.com/office/drawing/2014/main" id="{00BD3B53-2100-CCD3-A380-0E7C2499096C}"/>
              </a:ext>
            </a:extLst>
          </p:cNvPr>
          <p:cNvSpPr/>
          <p:nvPr/>
        </p:nvSpPr>
        <p:spPr>
          <a:xfrm>
            <a:off x="3977640" y="5093208"/>
            <a:ext cx="6903720" cy="38404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a:ln>
                  <a:noFill/>
                </a:ln>
                <a:solidFill>
                  <a:srgbClr val="1D2B36"/>
                </a:solidFill>
                <a:effectLst/>
                <a:uLnTx/>
                <a:uFillTx/>
                <a:latin typeface="Arial" panose="020B0604020202020204" pitchFamily="34" charset="0"/>
                <a:ea typeface="+mn-ea"/>
                <a:cs typeface="Arial" panose="020B0604020202020204" pitchFamily="34" charset="0"/>
              </a:rPr>
              <a:t>Stronger speaking-up routes, huddles and staff-led improvement</a:t>
            </a:r>
            <a:endParaRPr kumimoji="0" lang="en-US" sz="13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Shape 14">
            <a:extLst>
              <a:ext uri="{FF2B5EF4-FFF2-40B4-BE49-F238E27FC236}">
                <a16:creationId xmlns:a16="http://schemas.microsoft.com/office/drawing/2014/main" id="{DB64C697-A4C2-5303-1135-AA0D43493F4D}"/>
              </a:ext>
            </a:extLst>
          </p:cNvPr>
          <p:cNvSpPr/>
          <p:nvPr/>
        </p:nvSpPr>
        <p:spPr>
          <a:xfrm>
            <a:off x="731520" y="5760720"/>
            <a:ext cx="10744200" cy="685800"/>
          </a:xfrm>
          <a:prstGeom prst="roundRect">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 name="Shape 15">
            <a:extLst>
              <a:ext uri="{FF2B5EF4-FFF2-40B4-BE49-F238E27FC236}">
                <a16:creationId xmlns:a16="http://schemas.microsoft.com/office/drawing/2014/main" id="{20370AA1-2331-463C-53B6-0F09D610A3FC}"/>
              </a:ext>
            </a:extLst>
          </p:cNvPr>
          <p:cNvSpPr/>
          <p:nvPr/>
        </p:nvSpPr>
        <p:spPr>
          <a:xfrm>
            <a:off x="960120" y="5843016"/>
            <a:ext cx="530352" cy="530352"/>
          </a:xfrm>
          <a:prstGeom prst="ellipse">
            <a:avLst/>
          </a:prstGeom>
          <a:solidFill>
            <a:srgbClr val="007F3B"/>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Text 16">
            <a:extLst>
              <a:ext uri="{FF2B5EF4-FFF2-40B4-BE49-F238E27FC236}">
                <a16:creationId xmlns:a16="http://schemas.microsoft.com/office/drawing/2014/main" id="{3B77E897-441D-3D9E-42D6-273D58F2F407}"/>
              </a:ext>
            </a:extLst>
          </p:cNvPr>
          <p:cNvSpPr/>
          <p:nvPr/>
        </p:nvSpPr>
        <p:spPr>
          <a:xfrm>
            <a:off x="1691640" y="5888736"/>
            <a:ext cx="237744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Equity and inclusion</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7" name="Text 17">
            <a:extLst>
              <a:ext uri="{FF2B5EF4-FFF2-40B4-BE49-F238E27FC236}">
                <a16:creationId xmlns:a16="http://schemas.microsoft.com/office/drawing/2014/main" id="{5008E351-D25D-B689-0FA2-E356521C1CD4}"/>
              </a:ext>
            </a:extLst>
          </p:cNvPr>
          <p:cNvSpPr/>
          <p:nvPr/>
        </p:nvSpPr>
        <p:spPr>
          <a:xfrm>
            <a:off x="3977640" y="5861304"/>
            <a:ext cx="6903720" cy="384048"/>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Action on discrimination, opportunity and reasonable adjustments</a:t>
            </a:r>
            <a:endParaRPr kumimoji="0" lang="en-US" sz="13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9" name="Slide Number Placeholder 0">
            <a:extLst>
              <a:ext uri="{FF2B5EF4-FFF2-40B4-BE49-F238E27FC236}">
                <a16:creationId xmlns:a16="http://schemas.microsoft.com/office/drawing/2014/main" id="{AFBA62ED-7053-EB0F-DA88-596B00607B97}"/>
              </a:ext>
            </a:extLst>
          </p:cNvPr>
          <p:cNvSpPr txBox="1">
            <a:spLocks/>
          </p:cNvSpPr>
          <p:nvPr/>
        </p:nvSpPr>
        <p:spPr>
          <a:xfrm>
            <a:off x="11658600" y="6974561"/>
            <a:ext cx="228600" cy="182880"/>
          </a:xfrm>
          <a:prstGeom prst="rect">
            <a:avLst/>
          </a:prstGeom>
          <a:extLst>
            <a:ext uri="{C572A759-6A51-4108-AA02-DFA0A04FC94B}">
              <ma14:wrappingTextBoxFlag xmlns="" xmlns:ma14="http://schemas.microsoft.com/office/mac/drawingml/2011/main" val="0"/>
            </a:ext>
          </a:extLst>
        </p:spPr>
        <p:txBody>
          <a:bodyPr/>
          <a:lstStyle>
            <a:lvl1pPr marL="0" algn="l" defTabSz="914400" rtl="0" eaLnBrk="1" latinLnBrk="0" hangingPunct="1">
              <a:defRPr sz="800" kern="1200">
                <a:solidFill>
                  <a:srgbClr val="5B677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
        <p:nvSpPr>
          <p:cNvPr id="22531" name="TextBox 22530"/>
          <p:cNvSpPr txBox="1"/>
          <p:nvPr/>
        </p:nvSpPr>
        <p:spPr>
          <a:xfrm>
            <a:off x="731520" y="1847088"/>
            <a:ext cx="10744200" cy="32004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003087"/>
                </a:solidFill>
                <a:effectLst/>
                <a:uLnTx/>
                <a:uFillTx/>
                <a:latin typeface="Arial"/>
                <a:ea typeface="+mn-ea"/>
                <a:cs typeface="+mn-cs"/>
              </a:rPr>
              <a:t>2025 staff survey: improvement at both trusts</a:t>
            </a:r>
          </a:p>
        </p:txBody>
      </p:sp>
      <p:sp>
        <p:nvSpPr>
          <p:cNvPr id="22532" name="TextBox 22531"/>
          <p:cNvSpPr txBox="1"/>
          <p:nvPr/>
        </p:nvSpPr>
        <p:spPr>
          <a:xfrm>
            <a:off x="731520" y="2313432"/>
            <a:ext cx="5212080" cy="34747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003087"/>
                </a:solidFill>
                <a:effectLst/>
                <a:uLnTx/>
                <a:uFillTx/>
                <a:latin typeface="Arial"/>
                <a:ea typeface="+mn-ea"/>
                <a:cs typeface="+mn-cs"/>
              </a:rPr>
              <a:t>HUTH: 4 of 9 themes improved</a:t>
            </a:r>
          </a:p>
        </p:txBody>
      </p:sp>
      <p:sp>
        <p:nvSpPr>
          <p:cNvPr id="22533" name="TextBox 22532"/>
          <p:cNvSpPr txBox="1"/>
          <p:nvPr/>
        </p:nvSpPr>
        <p:spPr>
          <a:xfrm>
            <a:off x="6172200" y="2313432"/>
            <a:ext cx="5212080" cy="34747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003087"/>
                </a:solidFill>
                <a:effectLst/>
                <a:uLnTx/>
                <a:uFillTx/>
                <a:latin typeface="Arial"/>
                <a:ea typeface="+mn-ea"/>
                <a:cs typeface="+mn-cs"/>
              </a:rPr>
              <a:t>NLaG: 7 of 9 themes improved</a:t>
            </a:r>
          </a:p>
        </p:txBody>
      </p:sp>
      <p:sp>
        <p:nvSpPr>
          <p:cNvPr id="22534" name="TextBox 22533"/>
          <p:cNvSpPr txBox="1"/>
          <p:nvPr/>
        </p:nvSpPr>
        <p:spPr>
          <a:xfrm>
            <a:off x="731520" y="2927860"/>
            <a:ext cx="10744200" cy="446276"/>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a:ea typeface="+mn-ea"/>
                <a:cs typeface="+mn-cs"/>
              </a:rPr>
              <a:t>We are building on this success in four specific areas:</a:t>
            </a:r>
            <a:r>
              <a:rPr kumimoji="0" sz="1300" b="0" i="0" u="none" strike="noStrike" kern="1200" cap="none" spc="0" normalizeH="0" baseline="0" noProof="0" dirty="0">
                <a:ln>
                  <a:noFill/>
                </a:ln>
                <a:solidFill>
                  <a:srgbClr val="231F20"/>
                </a:solidFill>
                <a:effectLst/>
                <a:uLnTx/>
                <a:uFillTx/>
                <a:latin typeface="Arial"/>
                <a:ea typeface="+mn-ea"/>
                <a:cs typeface="+mn-cs"/>
              </a:rPr>
              <a:t>
.</a:t>
            </a:r>
          </a:p>
        </p:txBody>
      </p:sp>
    </p:spTree>
    <p:extLst>
      <p:ext uri="{BB962C8B-B14F-4D97-AF65-F5344CB8AC3E}">
        <p14:creationId xmlns:p14="http://schemas.microsoft.com/office/powerpoint/2010/main" val="2654995176"/>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74E9D-4C19-B43F-6A65-06FDFB7156B5}"/>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54D329F5-0E36-0373-078C-EE9DA6639E8F}"/>
              </a:ext>
            </a:extLst>
          </p:cNvPr>
          <p:cNvSpPr>
            <a:spLocks/>
          </p:cNvSpPr>
          <p:nvPr/>
        </p:nvSpPr>
        <p:spPr bwMode="auto">
          <a:xfrm>
            <a:off x="0" y="-2789"/>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ext 0">
            <a:extLst>
              <a:ext uri="{FF2B5EF4-FFF2-40B4-BE49-F238E27FC236}">
                <a16:creationId xmlns:a16="http://schemas.microsoft.com/office/drawing/2014/main" id="{C2E24750-9D4B-6012-7ECC-4F56490036EB}"/>
              </a:ext>
            </a:extLst>
          </p:cNvPr>
          <p:cNvSpPr/>
          <p:nvPr/>
        </p:nvSpPr>
        <p:spPr>
          <a:xfrm>
            <a:off x="566928" y="1005840"/>
            <a:ext cx="110642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Financial sustainability and responsible stewardship</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ext 1">
            <a:extLst>
              <a:ext uri="{FF2B5EF4-FFF2-40B4-BE49-F238E27FC236}">
                <a16:creationId xmlns:a16="http://schemas.microsoft.com/office/drawing/2014/main" id="{01F87C9C-AB84-D045-42CF-AD8B98244594}"/>
              </a:ext>
            </a:extLst>
          </p:cNvPr>
          <p:cNvSpPr/>
          <p:nvPr/>
        </p:nvSpPr>
        <p:spPr>
          <a:xfrm>
            <a:off x="585216" y="1527048"/>
            <a:ext cx="1088136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2025/26 year-end position: </a:t>
            </a:r>
            <a:r>
              <a:rPr kumimoji="0" lang="en-US" sz="16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multi-year recovery</a:t>
            </a:r>
            <a:r>
              <a:rPr kumimoji="0" lang="en-US" sz="16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remains essential</a:t>
            </a:r>
            <a:endParaRPr kumimoji="0" lang="en-US" sz="16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Shape 2">
            <a:extLst>
              <a:ext uri="{FF2B5EF4-FFF2-40B4-BE49-F238E27FC236}">
                <a16:creationId xmlns:a16="http://schemas.microsoft.com/office/drawing/2014/main" id="{F2446CE3-E0F0-13C0-D208-3603CD4B7B45}"/>
              </a:ext>
            </a:extLst>
          </p:cNvPr>
          <p:cNvSpPr/>
          <p:nvPr/>
        </p:nvSpPr>
        <p:spPr>
          <a:xfrm>
            <a:off x="749808" y="2011680"/>
            <a:ext cx="3246120" cy="2011680"/>
          </a:xfrm>
          <a:prstGeom prst="roundRect">
            <a:avLst>
              <a:gd name="adj" fmla="val 363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Shape 3">
            <a:extLst>
              <a:ext uri="{FF2B5EF4-FFF2-40B4-BE49-F238E27FC236}">
                <a16:creationId xmlns:a16="http://schemas.microsoft.com/office/drawing/2014/main" id="{BBF2B1E8-13A8-397A-54C2-2C061789353A}"/>
              </a:ext>
            </a:extLst>
          </p:cNvPr>
          <p:cNvSpPr/>
          <p:nvPr/>
        </p:nvSpPr>
        <p:spPr>
          <a:xfrm>
            <a:off x="749808" y="2011680"/>
            <a:ext cx="82296" cy="2011680"/>
          </a:xfrm>
          <a:prstGeom prst="rect">
            <a:avLst/>
          </a:prstGeom>
          <a:solidFill>
            <a:srgbClr val="DA291C"/>
          </a:solidFill>
          <a:ln w="12700">
            <a:solidFill>
              <a:srgbClr val="DA291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 4">
            <a:extLst>
              <a:ext uri="{FF2B5EF4-FFF2-40B4-BE49-F238E27FC236}">
                <a16:creationId xmlns:a16="http://schemas.microsoft.com/office/drawing/2014/main" id="{813CB653-D05A-7E70-7298-7D7850D24372}"/>
              </a:ext>
            </a:extLst>
          </p:cNvPr>
          <p:cNvSpPr/>
          <p:nvPr/>
        </p:nvSpPr>
        <p:spPr>
          <a:xfrm>
            <a:off x="978408" y="2212848"/>
            <a:ext cx="283464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DA291C"/>
                </a:solidFill>
                <a:effectLst/>
                <a:uLnTx/>
                <a:uFillTx/>
                <a:latin typeface="Arial" panose="020B0604020202020204" pitchFamily="34" charset="0"/>
                <a:ea typeface="+mn-ea"/>
                <a:cs typeface="Arial" panose="020B0604020202020204" pitchFamily="34" charset="0"/>
              </a:rPr>
              <a:t>£36.5m</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 5">
            <a:extLst>
              <a:ext uri="{FF2B5EF4-FFF2-40B4-BE49-F238E27FC236}">
                <a16:creationId xmlns:a16="http://schemas.microsoft.com/office/drawing/2014/main" id="{3C25A84A-79D8-E5DC-1972-D6EBC7719CBE}"/>
              </a:ext>
            </a:extLst>
          </p:cNvPr>
          <p:cNvSpPr/>
          <p:nvPr/>
        </p:nvSpPr>
        <p:spPr>
          <a:xfrm>
            <a:off x="978408" y="2697480"/>
            <a:ext cx="283464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Group year-end deficit</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 6">
            <a:extLst>
              <a:ext uri="{FF2B5EF4-FFF2-40B4-BE49-F238E27FC236}">
                <a16:creationId xmlns:a16="http://schemas.microsoft.com/office/drawing/2014/main" id="{F397DB12-DCFA-8D15-9D1F-62CDD4B99A61}"/>
              </a:ext>
            </a:extLst>
          </p:cNvPr>
          <p:cNvSpPr/>
          <p:nvPr/>
        </p:nvSpPr>
        <p:spPr>
          <a:xfrm>
            <a:off x="978408" y="3054096"/>
            <a:ext cx="2834640" cy="82296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HUTH</a:t>
            </a:r>
            <a:r>
              <a:rPr kumimoji="0" lang="en-US" sz="1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£22.0m deficit
NLaG: £14.5m deficit</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Shape 7">
            <a:extLst>
              <a:ext uri="{FF2B5EF4-FFF2-40B4-BE49-F238E27FC236}">
                <a16:creationId xmlns:a16="http://schemas.microsoft.com/office/drawing/2014/main" id="{953F8874-CE9A-1883-6BFE-DFC33A874EDC}"/>
              </a:ext>
            </a:extLst>
          </p:cNvPr>
          <p:cNvSpPr/>
          <p:nvPr/>
        </p:nvSpPr>
        <p:spPr>
          <a:xfrm>
            <a:off x="4498848" y="2011680"/>
            <a:ext cx="3246120" cy="2011680"/>
          </a:xfrm>
          <a:prstGeom prst="roundRect">
            <a:avLst>
              <a:gd name="adj" fmla="val 363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Shape 8">
            <a:extLst>
              <a:ext uri="{FF2B5EF4-FFF2-40B4-BE49-F238E27FC236}">
                <a16:creationId xmlns:a16="http://schemas.microsoft.com/office/drawing/2014/main" id="{9C38AAAC-4941-F3C1-5A53-90D988D023E2}"/>
              </a:ext>
            </a:extLst>
          </p:cNvPr>
          <p:cNvSpPr/>
          <p:nvPr/>
        </p:nvSpPr>
        <p:spPr>
          <a:xfrm>
            <a:off x="4498848" y="2011680"/>
            <a:ext cx="82296" cy="2011680"/>
          </a:xfrm>
          <a:prstGeom prst="rect">
            <a:avLst/>
          </a:prstGeom>
          <a:solidFill>
            <a:srgbClr val="ED8B00"/>
          </a:solidFill>
          <a:ln w="12700">
            <a:solidFill>
              <a:srgbClr val="ED8B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Text 9">
            <a:extLst>
              <a:ext uri="{FF2B5EF4-FFF2-40B4-BE49-F238E27FC236}">
                <a16:creationId xmlns:a16="http://schemas.microsoft.com/office/drawing/2014/main" id="{3E12FD0C-C4CB-42D9-9D18-F6808182E94B}"/>
              </a:ext>
            </a:extLst>
          </p:cNvPr>
          <p:cNvSpPr/>
          <p:nvPr/>
        </p:nvSpPr>
        <p:spPr>
          <a:xfrm>
            <a:off x="4727448" y="2212848"/>
            <a:ext cx="283464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ED8B00"/>
                </a:solidFill>
                <a:effectLst/>
                <a:uLnTx/>
                <a:uFillTx/>
                <a:latin typeface="Arial" panose="020B0604020202020204" pitchFamily="34" charset="0"/>
                <a:ea typeface="+mn-ea"/>
                <a:cs typeface="Arial" panose="020B0604020202020204" pitchFamily="34" charset="0"/>
              </a:rPr>
              <a:t>£94.8m</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Text 10">
            <a:extLst>
              <a:ext uri="{FF2B5EF4-FFF2-40B4-BE49-F238E27FC236}">
                <a16:creationId xmlns:a16="http://schemas.microsoft.com/office/drawing/2014/main" id="{1CF89ED0-3B25-F03C-01DF-BDDB70FB5484}"/>
              </a:ext>
            </a:extLst>
          </p:cNvPr>
          <p:cNvSpPr/>
          <p:nvPr/>
        </p:nvSpPr>
        <p:spPr>
          <a:xfrm>
            <a:off x="4727448" y="2697480"/>
            <a:ext cx="283464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Group savings delivered</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 11">
            <a:extLst>
              <a:ext uri="{FF2B5EF4-FFF2-40B4-BE49-F238E27FC236}">
                <a16:creationId xmlns:a16="http://schemas.microsoft.com/office/drawing/2014/main" id="{E7D00366-AD35-EE24-F887-0D8BC1F30E94}"/>
              </a:ext>
            </a:extLst>
          </p:cNvPr>
          <p:cNvSpPr/>
          <p:nvPr/>
        </p:nvSpPr>
        <p:spPr>
          <a:xfrm>
            <a:off x="4727448" y="3054096"/>
            <a:ext cx="2834640" cy="82296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£130m target</a:t>
            </a:r>
            <a:r>
              <a:rPr kumimoji="0" lang="en-US" sz="1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£35.2m savings shortfall</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Shape 12">
            <a:extLst>
              <a:ext uri="{FF2B5EF4-FFF2-40B4-BE49-F238E27FC236}">
                <a16:creationId xmlns:a16="http://schemas.microsoft.com/office/drawing/2014/main" id="{3A43C45F-F942-C9AB-B22B-13AA719039E2}"/>
              </a:ext>
            </a:extLst>
          </p:cNvPr>
          <p:cNvSpPr/>
          <p:nvPr/>
        </p:nvSpPr>
        <p:spPr>
          <a:xfrm>
            <a:off x="8247888" y="2011680"/>
            <a:ext cx="3246120" cy="2011680"/>
          </a:xfrm>
          <a:prstGeom prst="roundRect">
            <a:avLst>
              <a:gd name="adj" fmla="val 3636"/>
            </a:avLst>
          </a:prstGeom>
          <a:solidFill>
            <a:srgbClr val="FFFFFF"/>
          </a:solidFill>
          <a:ln w="12700">
            <a:solidFill>
              <a:srgbClr val="D8E2E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Shape 13">
            <a:extLst>
              <a:ext uri="{FF2B5EF4-FFF2-40B4-BE49-F238E27FC236}">
                <a16:creationId xmlns:a16="http://schemas.microsoft.com/office/drawing/2014/main" id="{6F762703-06CF-7854-A193-4DE906A5F6FC}"/>
              </a:ext>
            </a:extLst>
          </p:cNvPr>
          <p:cNvSpPr/>
          <p:nvPr/>
        </p:nvSpPr>
        <p:spPr>
          <a:xfrm>
            <a:off x="8247888" y="2011680"/>
            <a:ext cx="82296" cy="2011680"/>
          </a:xfrm>
          <a:prstGeom prst="rect">
            <a:avLst/>
          </a:prstGeom>
          <a:solidFill>
            <a:srgbClr val="005EB8"/>
          </a:solidFill>
          <a:ln w="12700">
            <a:solidFill>
              <a:srgbClr val="005EB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Text 14">
            <a:extLst>
              <a:ext uri="{FF2B5EF4-FFF2-40B4-BE49-F238E27FC236}">
                <a16:creationId xmlns:a16="http://schemas.microsoft.com/office/drawing/2014/main" id="{2AEAC349-40D1-E7CA-4891-298264B347D5}"/>
              </a:ext>
            </a:extLst>
          </p:cNvPr>
          <p:cNvSpPr/>
          <p:nvPr/>
        </p:nvSpPr>
        <p:spPr>
          <a:xfrm>
            <a:off x="8476488" y="2212848"/>
            <a:ext cx="2834640" cy="43891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5EB8"/>
                </a:solidFill>
                <a:effectLst/>
                <a:uLnTx/>
                <a:uFillTx/>
                <a:latin typeface="Arial" panose="020B0604020202020204" pitchFamily="34" charset="0"/>
                <a:ea typeface="+mn-ea"/>
                <a:cs typeface="Arial" panose="020B0604020202020204" pitchFamily="34" charset="0"/>
              </a:rPr>
              <a:t>£144.2m</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4" name="Text 15">
            <a:extLst>
              <a:ext uri="{FF2B5EF4-FFF2-40B4-BE49-F238E27FC236}">
                <a16:creationId xmlns:a16="http://schemas.microsoft.com/office/drawing/2014/main" id="{AC3474B6-7239-77A4-4FE2-7AF4A449F131}"/>
              </a:ext>
            </a:extLst>
          </p:cNvPr>
          <p:cNvSpPr/>
          <p:nvPr/>
        </p:nvSpPr>
        <p:spPr>
          <a:xfrm>
            <a:off x="8476488" y="2697480"/>
            <a:ext cx="283464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Group capital spend</a:t>
            </a:r>
            <a:endParaRPr kumimoji="0" lang="en-US" sz="1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 name="Text 16">
            <a:extLst>
              <a:ext uri="{FF2B5EF4-FFF2-40B4-BE49-F238E27FC236}">
                <a16:creationId xmlns:a16="http://schemas.microsoft.com/office/drawing/2014/main" id="{FC1BF445-006C-5BFF-9C45-4A590306298B}"/>
              </a:ext>
            </a:extLst>
          </p:cNvPr>
          <p:cNvSpPr/>
          <p:nvPr/>
        </p:nvSpPr>
        <p:spPr>
          <a:xfrm>
            <a:off x="8476488" y="3054096"/>
            <a:ext cx="2834640" cy="822960"/>
          </a:xfrm>
          <a:prstGeom prst="rect">
            <a:avLst/>
          </a:prstGeom>
          <a:noFill/>
          <a:ln/>
        </p:spPr>
        <p:txBody>
          <a:bodyPr wrap="square" lIns="254" tIns="254" rIns="254" bIns="254"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 </a:t>
            </a: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line with plan</a:t>
            </a:r>
            <a:r>
              <a:rPr kumimoji="0" lang="en-US" sz="16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across the Group</a:t>
            </a: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26" name="Text 17">
            <a:extLst>
              <a:ext uri="{FF2B5EF4-FFF2-40B4-BE49-F238E27FC236}">
                <a16:creationId xmlns:a16="http://schemas.microsoft.com/office/drawing/2014/main" id="{CC57C42D-0C46-AEA7-5AD2-6DFD93D1D4C5}"/>
              </a:ext>
            </a:extLst>
          </p:cNvPr>
          <p:cNvSpPr/>
          <p:nvPr/>
        </p:nvSpPr>
        <p:spPr>
          <a:xfrm>
            <a:off x="795528" y="4920480"/>
            <a:ext cx="210312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The response</a:t>
            </a:r>
            <a:endParaRPr kumimoji="0" lang="en-US" sz="21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Text 18">
            <a:extLst>
              <a:ext uri="{FF2B5EF4-FFF2-40B4-BE49-F238E27FC236}">
                <a16:creationId xmlns:a16="http://schemas.microsoft.com/office/drawing/2014/main" id="{6A30AE07-A4BE-ACD7-8548-A47B9EA6C8E3}"/>
              </a:ext>
            </a:extLst>
          </p:cNvPr>
          <p:cNvSpPr/>
          <p:nvPr/>
        </p:nvSpPr>
        <p:spPr>
          <a:xfrm>
            <a:off x="950976" y="5295384"/>
            <a:ext cx="10561320" cy="987552"/>
          </a:xfrm>
          <a:prstGeom prst="rect">
            <a:avLst/>
          </a:prstGeom>
          <a:noFill/>
          <a:ln/>
        </p:spPr>
        <p:txBody>
          <a:bodyPr wrap="square" lIns="381" tIns="381" rIns="381" bIns="381" rtlCol="0" anchor="ctr">
            <a:normAutofit/>
          </a:bodyPr>
          <a:lstStyle/>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Return to a sustainable break-even position through a multi-year recovery plan.</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Align workforce, demand, finance and capital planning at specialty and trust level.</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Protect patient safety and clinical priorities while improving productivity and reducing duplication.</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03200" marR="0" lvl="0" indent="-203200" algn="l" defTabSz="914400" rtl="0" eaLnBrk="1" fontAlgn="auto" latinLnBrk="0" hangingPunct="1">
              <a:lnSpc>
                <a:spcPct val="100000"/>
              </a:lnSpc>
              <a:spcBef>
                <a:spcPts val="0"/>
              </a:spcBef>
              <a:spcAft>
                <a:spcPts val="0"/>
              </a:spcAft>
              <a:buClrTx/>
              <a:buSzPct val="100000"/>
              <a:buFontTx/>
              <a:buChar char="•"/>
              <a:tabLst/>
              <a:defRPr/>
            </a:pPr>
            <a:r>
              <a:rPr kumimoji="0" lang="en-US" sz="1600" b="0" i="0" u="none" strike="noStrike" kern="0" cap="none" spc="0" normalizeH="0" baseline="0" noProof="0" dirty="0">
                <a:ln>
                  <a:noFill/>
                </a:ln>
                <a:solidFill>
                  <a:srgbClr val="1D2B36"/>
                </a:solidFill>
                <a:effectLst/>
                <a:uLnTx/>
                <a:uFillTx/>
                <a:latin typeface="Arial" panose="020B0604020202020204" pitchFamily="34" charset="0"/>
                <a:ea typeface="+mn-ea"/>
                <a:cs typeface="Arial" panose="020B0604020202020204" pitchFamily="34" charset="0"/>
              </a:rPr>
              <a:t>Use capital and sustainability investment to improve resilience and reduce long-term cost.</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Slide Number Placeholder 0">
            <a:extLst>
              <a:ext uri="{FF2B5EF4-FFF2-40B4-BE49-F238E27FC236}">
                <a16:creationId xmlns:a16="http://schemas.microsoft.com/office/drawing/2014/main" id="{0CD716AD-7C44-F777-7E68-8B2C74D2841B}"/>
              </a:ext>
            </a:extLst>
          </p:cNvPr>
          <p:cNvSpPr txBox="1">
            <a:spLocks/>
          </p:cNvSpPr>
          <p:nvPr/>
        </p:nvSpPr>
        <p:spPr>
          <a:xfrm>
            <a:off x="11676888" y="7086600"/>
            <a:ext cx="228600" cy="182880"/>
          </a:xfrm>
          <a:prstGeom prst="rect">
            <a:avLst/>
          </a:prstGeom>
          <a:extLst>
            <a:ext uri="{C572A759-6A51-4108-AA02-DFA0A04FC94B}">
              <ma14:wrappingTextBoxFlag xmlns="" xmlns:ma14="http://schemas.microsoft.com/office/mac/drawingml/2011/main" val="0"/>
            </a:ext>
          </a:extLst>
        </p:spPr>
        <p:txBody>
          <a:bodyPr/>
          <a:lstStyle>
            <a:lvl1pPr marL="0" algn="l" defTabSz="914400" rtl="0" eaLnBrk="1" latinLnBrk="0" hangingPunct="1">
              <a:defRPr sz="800" kern="1200">
                <a:solidFill>
                  <a:srgbClr val="5B677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800" b="0" i="0" u="none" strike="noStrike" kern="1200" cap="none" spc="0" normalizeH="0" baseline="0" noProof="0" smtClean="0">
                <a:ln>
                  <a:noFill/>
                </a:ln>
                <a:solidFill>
                  <a:srgbClr val="5B6770"/>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srgbClr val="5B6770"/>
              </a:solidFill>
              <a:effectLst/>
              <a:uLnTx/>
              <a:uFillTx/>
              <a:latin typeface="Arial" panose="020B0604020202020204" pitchFamily="34" charset="0"/>
              <a:ea typeface="+mn-ea"/>
              <a:cs typeface="Arial" panose="020B0604020202020204" pitchFamily="34" charset="0"/>
            </a:endParaRPr>
          </a:p>
        </p:txBody>
      </p:sp>
      <p:sp>
        <p:nvSpPr>
          <p:cNvPr id="22531" name="TextBox 22530"/>
          <p:cNvSpPr txBox="1"/>
          <p:nvPr/>
        </p:nvSpPr>
        <p:spPr>
          <a:xfrm>
            <a:off x="795528" y="4224528"/>
            <a:ext cx="10698480" cy="27432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231F20"/>
                </a:solidFill>
                <a:effectLst/>
                <a:uLnTx/>
                <a:uFillTx/>
                <a:latin typeface="Arial"/>
                <a:ea typeface="+mn-ea"/>
                <a:cs typeface="+mn-cs"/>
              </a:rPr>
              <a:t>Group agency and bank spend: £66.9m, down £0.4m from 2024/25.</a:t>
            </a:r>
          </a:p>
        </p:txBody>
      </p:sp>
      <p:sp>
        <p:nvSpPr>
          <p:cNvPr id="22532" name="TextBox 22531"/>
          <p:cNvSpPr txBox="1"/>
          <p:nvPr/>
        </p:nvSpPr>
        <p:spPr>
          <a:xfrm>
            <a:off x="795528" y="4553712"/>
            <a:ext cx="10698480" cy="27432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a:ln>
                  <a:noFill/>
                </a:ln>
                <a:solidFill>
                  <a:srgbClr val="231F20"/>
                </a:solidFill>
                <a:effectLst/>
                <a:uLnTx/>
                <a:uFillTx/>
                <a:latin typeface="Arial"/>
                <a:ea typeface="+mn-ea"/>
                <a:cs typeface="+mn-cs"/>
              </a:rPr>
              <a:t>Elective Recovery Fund: £5.1m below baselines, with no additional income or penalties applied by the ICB.</a:t>
            </a:r>
          </a:p>
        </p:txBody>
      </p:sp>
    </p:spTree>
    <p:extLst>
      <p:ext uri="{BB962C8B-B14F-4D97-AF65-F5344CB8AC3E}">
        <p14:creationId xmlns:p14="http://schemas.microsoft.com/office/powerpoint/2010/main" val="1368597659"/>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00D7B-2262-BABA-E4C2-56B401C800FB}"/>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E61EDAF9-F462-7DD1-2C4C-2E9ED4C356DD}"/>
              </a:ext>
            </a:extLst>
          </p:cNvPr>
          <p:cNvSpPr>
            <a:spLocks/>
          </p:cNvSpPr>
          <p:nvPr/>
        </p:nvSpPr>
        <p:spPr bwMode="auto">
          <a:xfrm>
            <a:off x="0" y="-15073"/>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 0">
            <a:extLst>
              <a:ext uri="{FF2B5EF4-FFF2-40B4-BE49-F238E27FC236}">
                <a16:creationId xmlns:a16="http://schemas.microsoft.com/office/drawing/2014/main" id="{2F5AF2DC-FD3E-511D-EF03-34FEEEBFA044}"/>
              </a:ext>
            </a:extLst>
          </p:cNvPr>
          <p:cNvSpPr/>
          <p:nvPr/>
        </p:nvSpPr>
        <p:spPr>
          <a:xfrm>
            <a:off x="566928" y="850392"/>
            <a:ext cx="110642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srgbClr val="003087"/>
                </a:solidFill>
                <a:effectLst/>
                <a:uLnTx/>
                <a:uFillTx/>
                <a:latin typeface="Arial" panose="020B0604020202020204" pitchFamily="34" charset="0"/>
                <a:ea typeface="+mn-ea"/>
                <a:cs typeface="Arial" panose="020B0604020202020204" pitchFamily="34" charset="0"/>
              </a:rPr>
              <a:t>The future: two organisations, continuing collaboration</a:t>
            </a:r>
            <a:endParaRPr kumimoji="0" lang="en-US" sz="2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 1">
            <a:extLst>
              <a:ext uri="{FF2B5EF4-FFF2-40B4-BE49-F238E27FC236}">
                <a16:creationId xmlns:a16="http://schemas.microsoft.com/office/drawing/2014/main" id="{294B2331-C02A-7B9E-179D-CFD2C12888C5}"/>
              </a:ext>
            </a:extLst>
          </p:cNvPr>
          <p:cNvSpPr/>
          <p:nvPr/>
        </p:nvSpPr>
        <p:spPr>
          <a:xfrm>
            <a:off x="585216" y="1371600"/>
            <a:ext cx="1088136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Boards agreed on 10 September 2026 that disestablishing HHP was in patients’ best interests</a:t>
            </a:r>
          </a:p>
        </p:txBody>
      </p:sp>
      <p:sp>
        <p:nvSpPr>
          <p:cNvPr id="6" name="Shape 2">
            <a:extLst>
              <a:ext uri="{FF2B5EF4-FFF2-40B4-BE49-F238E27FC236}">
                <a16:creationId xmlns:a16="http://schemas.microsoft.com/office/drawing/2014/main" id="{4E4E2DEC-0B65-9D6D-C440-3AA96921B649}"/>
              </a:ext>
            </a:extLst>
          </p:cNvPr>
          <p:cNvSpPr/>
          <p:nvPr/>
        </p:nvSpPr>
        <p:spPr>
          <a:xfrm>
            <a:off x="704088" y="1847088"/>
            <a:ext cx="3931920" cy="1371600"/>
          </a:xfrm>
          <a:prstGeom prst="roundRect">
            <a:avLst/>
          </a:prstGeom>
          <a:solidFill>
            <a:srgbClr val="E8F1F8"/>
          </a:solidFill>
          <a:ln w="19050">
            <a:solidFill>
              <a:srgbClr val="005EB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 3">
            <a:extLst>
              <a:ext uri="{FF2B5EF4-FFF2-40B4-BE49-F238E27FC236}">
                <a16:creationId xmlns:a16="http://schemas.microsoft.com/office/drawing/2014/main" id="{1ECD681B-8B7B-1745-8ABA-E695E968F3A6}"/>
              </a:ext>
            </a:extLst>
          </p:cNvPr>
          <p:cNvSpPr/>
          <p:nvPr/>
        </p:nvSpPr>
        <p:spPr>
          <a:xfrm>
            <a:off x="914400" y="1947672"/>
            <a:ext cx="3566160" cy="502920"/>
          </a:xfrm>
          <a:prstGeom prst="rect">
            <a:avLst/>
          </a:prstGeom>
          <a:noFill/>
          <a:ln/>
        </p:spPr>
        <p:txBody>
          <a:bodyPr wrap="square" lIns="36576" tIns="18288" rIns="36576" bIns="18288" rtlCol="0" anchor="t">
            <a:normAutofit lnSpcReduction="10000"/>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550" b="1" i="0" u="none" strike="noStrike" kern="1200" cap="none" spc="0" normalizeH="0" baseline="0" noProof="0">
                <a:ln>
                  <a:noFill/>
                </a:ln>
                <a:solidFill>
                  <a:srgbClr val="003087"/>
                </a:solidFill>
                <a:effectLst/>
                <a:uLnTx/>
                <a:uFillTx/>
                <a:latin typeface="Arial"/>
                <a:ea typeface="+mn-ea"/>
                <a:cs typeface="+mn-cs"/>
              </a:rPr>
              <a:t>Hull University Teaching Hospitals NHS Trust</a:t>
            </a:r>
            <a:endParaRPr kumimoji="0" lang="en-GB" sz="23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 4">
            <a:extLst>
              <a:ext uri="{FF2B5EF4-FFF2-40B4-BE49-F238E27FC236}">
                <a16:creationId xmlns:a16="http://schemas.microsoft.com/office/drawing/2014/main" id="{EA3978E6-5440-3768-B6C9-035143ADD7EF}"/>
              </a:ext>
            </a:extLst>
          </p:cNvPr>
          <p:cNvSpPr/>
          <p:nvPr/>
        </p:nvSpPr>
        <p:spPr>
          <a:xfrm>
            <a:off x="914400" y="2496312"/>
            <a:ext cx="3520440" cy="658368"/>
          </a:xfrm>
          <a:prstGeom prst="rect">
            <a:avLst/>
          </a:prstGeom>
          <a:noFill/>
          <a:ln/>
        </p:spPr>
        <p:txBody>
          <a:bodyPr wrap="square" lIns="36576" tIns="18288" rIns="36576" bIns="18288" rtlCol="0" anchor="t">
            <a:norm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330" b="0" i="0" u="none" strike="noStrike" kern="1200" cap="none" spc="0" normalizeH="0" baseline="0" noProof="0">
                <a:ln>
                  <a:noFill/>
                </a:ln>
                <a:solidFill>
                  <a:srgbClr val="404C59"/>
                </a:solidFill>
                <a:effectLst/>
                <a:uLnTx/>
                <a:uFillTx/>
                <a:latin typeface="Arial"/>
                <a:ea typeface="+mn-ea"/>
                <a:cs typeface="+mn-cs"/>
              </a:rPr>
              <a:t>Alan Downey and Lyn Simpson continue as Chair and Chief Executive of the Group and HUTH.</a:t>
            </a:r>
            <a:endParaRPr kumimoji="0" lang="en-GB" sz="15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Shape 5">
            <a:extLst>
              <a:ext uri="{FF2B5EF4-FFF2-40B4-BE49-F238E27FC236}">
                <a16:creationId xmlns:a16="http://schemas.microsoft.com/office/drawing/2014/main" id="{F3049E45-9689-F61F-DECE-2CC38BABBA41}"/>
              </a:ext>
            </a:extLst>
          </p:cNvPr>
          <p:cNvSpPr/>
          <p:nvPr/>
        </p:nvSpPr>
        <p:spPr>
          <a:xfrm>
            <a:off x="4892040" y="1847088"/>
            <a:ext cx="6629400" cy="1371600"/>
          </a:xfrm>
          <a:prstGeom prst="roundRect">
            <a:avLst/>
          </a:prstGeom>
          <a:solidFill>
            <a:srgbClr val="E8F7F5"/>
          </a:solidFill>
          <a:ln w="19050">
            <a:solidFill>
              <a:srgbClr val="00A499"/>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Text 6">
            <a:extLst>
              <a:ext uri="{FF2B5EF4-FFF2-40B4-BE49-F238E27FC236}">
                <a16:creationId xmlns:a16="http://schemas.microsoft.com/office/drawing/2014/main" id="{66EE0F7D-99BA-0A7E-4B06-158762A283C2}"/>
              </a:ext>
            </a:extLst>
          </p:cNvPr>
          <p:cNvSpPr/>
          <p:nvPr/>
        </p:nvSpPr>
        <p:spPr>
          <a:xfrm>
            <a:off x="5093208" y="1947672"/>
            <a:ext cx="6126480" cy="292608"/>
          </a:xfrm>
          <a:prstGeom prst="rect">
            <a:avLst/>
          </a:prstGeom>
          <a:noFill/>
          <a:ln/>
        </p:spPr>
        <p:txBody>
          <a:bodyPr wrap="square" lIns="36576" tIns="18288" rIns="36576" bIns="18288" rtlCol="0" anchor="t">
            <a:norm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GB" sz="1550" b="1" i="0" u="none" strike="noStrike" kern="1200" cap="none" spc="0" normalizeH="0" baseline="0" noProof="0">
                <a:ln>
                  <a:noFill/>
                </a:ln>
                <a:solidFill>
                  <a:srgbClr val="003087"/>
                </a:solidFill>
                <a:effectLst/>
                <a:uLnTx/>
                <a:uFillTx/>
                <a:latin typeface="Arial"/>
                <a:ea typeface="+mn-ea"/>
                <a:cs typeface="+mn-cs"/>
              </a:rPr>
              <a:t>Northern Lincolnshire and Goole NHS FT</a:t>
            </a:r>
            <a:endParaRPr kumimoji="0" lang="en-GB" sz="23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 name="Text 7">
            <a:extLst>
              <a:ext uri="{FF2B5EF4-FFF2-40B4-BE49-F238E27FC236}">
                <a16:creationId xmlns:a16="http://schemas.microsoft.com/office/drawing/2014/main" id="{45DCC1D0-676C-D7FF-75F6-35DE9F9544AB}"/>
              </a:ext>
            </a:extLst>
          </p:cNvPr>
          <p:cNvSpPr/>
          <p:nvPr/>
        </p:nvSpPr>
        <p:spPr>
          <a:xfrm>
            <a:off x="6108192" y="2350008"/>
            <a:ext cx="1828800" cy="758952"/>
          </a:xfrm>
          <a:prstGeom prst="rect">
            <a:avLst/>
          </a:prstGeom>
          <a:noFill/>
          <a:ln/>
        </p:spPr>
        <p:txBody>
          <a:bodyPr wrap="square" lIns="36576" tIns="18288" rIns="36576" bIns="18288" rtlCol="0" anchor="t">
            <a:norm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GB" sz="1330" b="1" i="0" u="none" strike="noStrike" kern="1200" cap="none" spc="0" normalizeH="0" baseline="0" noProof="0">
                <a:ln>
                  <a:noFill/>
                </a:ln>
                <a:solidFill>
                  <a:srgbClr val="404C59"/>
                </a:solidFill>
                <a:effectLst/>
                <a:uLnTx/>
                <a:uFillTx/>
                <a:latin typeface="Arial"/>
                <a:ea typeface="+mn-ea"/>
                <a:cs typeface="+mn-cs"/>
              </a:rPr>
              <a:t>Murray Macdonald</a:t>
            </a:r>
            <a:endParaRPr kumimoji="0" lang="en-GB" sz="15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GB" sz="1330" b="0" i="0" u="none" strike="noStrike" kern="1200" cap="none" spc="0" normalizeH="0" baseline="0" noProof="0">
                <a:ln>
                  <a:noFill/>
                </a:ln>
                <a:solidFill>
                  <a:srgbClr val="404C59"/>
                </a:solidFill>
                <a:effectLst/>
                <a:uLnTx/>
                <a:uFillTx/>
                <a:latin typeface="Arial"/>
                <a:ea typeface="+mn-ea"/>
                <a:cs typeface="+mn-cs"/>
              </a:rPr>
              <a:t>Interim Chair</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GB" sz="1330" b="0" i="0" u="none" strike="noStrike" kern="1200" cap="none" spc="0" normalizeH="0" baseline="0" noProof="0">
                <a:ln>
                  <a:noFill/>
                </a:ln>
                <a:solidFill>
                  <a:srgbClr val="404C59"/>
                </a:solidFill>
                <a:effectLst/>
                <a:uLnTx/>
                <a:uFillTx/>
                <a:latin typeface="Arial"/>
                <a:ea typeface="+mn-ea"/>
                <a:cs typeface="+mn-cs"/>
              </a:rPr>
              <a:t>From 1 October</a:t>
            </a:r>
          </a:p>
        </p:txBody>
      </p:sp>
      <p:sp>
        <p:nvSpPr>
          <p:cNvPr id="31" name="Text 9">
            <a:extLst>
              <a:ext uri="{FF2B5EF4-FFF2-40B4-BE49-F238E27FC236}">
                <a16:creationId xmlns:a16="http://schemas.microsoft.com/office/drawing/2014/main" id="{F9F00B12-8C1B-04D5-3C04-64A021A3F3CE}"/>
              </a:ext>
            </a:extLst>
          </p:cNvPr>
          <p:cNvSpPr/>
          <p:nvPr/>
        </p:nvSpPr>
        <p:spPr>
          <a:xfrm>
            <a:off x="749808" y="5933656"/>
            <a:ext cx="10789920" cy="338328"/>
          </a:xfrm>
          <a:prstGeom prst="rect">
            <a:avLst/>
          </a:prstGeom>
          <a:noFill/>
          <a:ln/>
        </p:spPr>
        <p:txBody>
          <a:bodyPr wrap="square" lIns="36576" tIns="18288" rIns="36576" bIns="18288" rtlCol="0" anchor="t"/>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750" b="1" i="0" u="none" strike="noStrike" kern="1200" cap="none" spc="0" normalizeH="0" baseline="0" noProof="0" dirty="0">
                <a:ln>
                  <a:noFill/>
                </a:ln>
                <a:solidFill>
                  <a:srgbClr val="003087"/>
                </a:solidFill>
                <a:effectLst/>
                <a:uLnTx/>
                <a:uFillTx/>
                <a:latin typeface="Arial"/>
                <a:ea typeface="+mn-ea"/>
                <a:cs typeface="+mn-cs"/>
              </a:rPr>
              <a:t>Distinct boards and local accountability, with collaboration where it improves care</a:t>
            </a:r>
            <a:endParaRPr kumimoji="0" lang="en-GB" sz="21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Text 10">
            <a:extLst>
              <a:ext uri="{FF2B5EF4-FFF2-40B4-BE49-F238E27FC236}">
                <a16:creationId xmlns:a16="http://schemas.microsoft.com/office/drawing/2014/main" id="{7C817CC8-EE98-39A1-D9AA-7D21C832A671}"/>
              </a:ext>
            </a:extLst>
          </p:cNvPr>
          <p:cNvSpPr/>
          <p:nvPr/>
        </p:nvSpPr>
        <p:spPr>
          <a:xfrm>
            <a:off x="749808" y="6363424"/>
            <a:ext cx="10789920" cy="274320"/>
          </a:xfrm>
          <a:prstGeom prst="rect">
            <a:avLst/>
          </a:prstGeom>
          <a:noFill/>
          <a:ln/>
        </p:spPr>
        <p:txBody>
          <a:bodyPr wrap="square" lIns="36576" tIns="18288" rIns="36576" bIns="18288" rtlCol="0" anchor="t"/>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a:ea typeface="+mn-ea"/>
                <a:cs typeface="+mn-cs"/>
              </a:rPr>
              <a:t>Clinical networks, shared pathways, system partnerships, learning and innovation</a:t>
            </a:r>
            <a:endParaRPr kumimoji="0" lang="en-GB"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531" name="TextBox 22530"/>
          <p:cNvSpPr txBox="1"/>
          <p:nvPr/>
        </p:nvSpPr>
        <p:spPr>
          <a:xfrm>
            <a:off x="731520" y="3419856"/>
            <a:ext cx="5212080" cy="320040"/>
          </a:xfrm>
          <a:prstGeom prst="rect">
            <a:avLst/>
          </a:prstGeom>
          <a:noFill/>
        </p:spPr>
        <p:txBody>
          <a:bodyPr wrap="square" lIns="36576" tIns="18288" rIns="36576" bIns="18288"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sz="1800" b="1" i="0" u="none" strike="noStrike" kern="1200" cap="none" spc="0" normalizeH="0" baseline="0" noProof="0">
                <a:ln>
                  <a:noFill/>
                </a:ln>
                <a:solidFill>
                  <a:srgbClr val="003087"/>
                </a:solidFill>
                <a:effectLst/>
                <a:uLnTx/>
                <a:uFillTx/>
                <a:latin typeface="Arial"/>
                <a:ea typeface="+mn-ea"/>
                <a:cs typeface="+mn-cs"/>
              </a:rPr>
              <a:t>Transition delivery and engagement</a:t>
            </a:r>
          </a:p>
        </p:txBody>
      </p:sp>
      <p:sp>
        <p:nvSpPr>
          <p:cNvPr id="22532" name="TextBox 22531"/>
          <p:cNvSpPr txBox="1"/>
          <p:nvPr/>
        </p:nvSpPr>
        <p:spPr>
          <a:xfrm>
            <a:off x="731520" y="3840480"/>
            <a:ext cx="5120640" cy="1553246"/>
          </a:xfrm>
          <a:prstGeom prst="rect">
            <a:avLst/>
          </a:prstGeom>
          <a:noFill/>
        </p:spPr>
        <p:txBody>
          <a:bodyPr wrap="square" lIns="36576" tIns="18288" rIns="36576" bIns="18288"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sz="1420" b="0" i="0" u="none" strike="noStrike" kern="1200" cap="none" spc="0" normalizeH="0" baseline="0" noProof="0">
                <a:ln>
                  <a:noFill/>
                </a:ln>
                <a:solidFill>
                  <a:prstClr val="black"/>
                </a:solidFill>
                <a:effectLst/>
                <a:uLnTx/>
                <a:uFillTx/>
                <a:latin typeface="Arial"/>
                <a:ea typeface="+mn-ea"/>
                <a:cs typeface="+mn-cs"/>
              </a:rPr>
              <a:t>Programme Delivery Group: workstreams report to the PDG, which reports to the Transition Steering Group.</a:t>
            </a:r>
            <a:endParaRPr kumimoji="0" lang="en-GB" sz="1420" b="0" i="0" u="none" strike="noStrike" kern="1200" cap="none" spc="0" normalizeH="0" baseline="0" noProof="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sz="1420" b="0" i="0" u="none" strike="noStrike" kern="1200" cap="none" spc="0" normalizeH="0" baseline="0" noProof="0">
                <a:ln>
                  <a:noFill/>
                </a:ln>
                <a:solidFill>
                  <a:prstClr val="black"/>
                </a:solidFill>
                <a:effectLst/>
                <a:uLnTx/>
                <a:uFillTx/>
                <a:latin typeface="Arial"/>
                <a:ea typeface="+mn-ea"/>
                <a:cs typeface="+mn-cs"/>
              </a:rPr>
              <a:t>Carnall Farrar continues interim PMO support for planning, mobilisation and delivery.</a:t>
            </a:r>
            <a:endParaRPr kumimoji="0" lang="en-GB" sz="1420" b="0" i="0" u="none" strike="noStrike" kern="1200" cap="none" spc="0" normalizeH="0" baseline="0" noProof="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sz="1420" b="0" i="0" u="none" strike="noStrike" kern="1200" cap="none" spc="0" normalizeH="0" baseline="0" noProof="0">
                <a:ln>
                  <a:noFill/>
                </a:ln>
                <a:solidFill>
                  <a:prstClr val="black"/>
                </a:solidFill>
                <a:effectLst/>
                <a:uLnTx/>
                <a:uFillTx/>
                <a:latin typeface="Arial"/>
                <a:ea typeface="+mn-ea"/>
                <a:cs typeface="+mn-cs"/>
              </a:rPr>
              <a:t>Engagement includes staff, trade unions, NHS England, the ICB, local authorities, MPs and healthcare partners.</a:t>
            </a:r>
            <a:endParaRPr kumimoji="0" lang="en-GB" sz="1420" b="0" i="0" u="none" strike="noStrike" kern="1200" cap="none" spc="0" normalizeH="0" baseline="0" noProof="0">
              <a:ln>
                <a:noFill/>
              </a:ln>
              <a:solidFill>
                <a:prstClr val="black"/>
              </a:solidFill>
              <a:effectLst/>
              <a:uLnTx/>
              <a:uFillTx/>
              <a:latin typeface="Arial"/>
              <a:ea typeface="+mn-ea"/>
              <a:cs typeface="+mn-cs"/>
            </a:endParaRPr>
          </a:p>
        </p:txBody>
      </p:sp>
      <p:sp>
        <p:nvSpPr>
          <p:cNvPr id="22533" name="TextBox 22532"/>
          <p:cNvSpPr txBox="1"/>
          <p:nvPr/>
        </p:nvSpPr>
        <p:spPr>
          <a:xfrm>
            <a:off x="6473952" y="3419856"/>
            <a:ext cx="5029200" cy="320040"/>
          </a:xfrm>
          <a:prstGeom prst="rect">
            <a:avLst/>
          </a:prstGeom>
          <a:noFill/>
        </p:spPr>
        <p:txBody>
          <a:bodyPr wrap="square" lIns="36576" tIns="18288" rIns="36576" bIns="18288"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sz="1800" b="1" i="0" u="none" strike="noStrike" kern="1200" cap="none" spc="0" normalizeH="0" baseline="0" noProof="0">
                <a:ln>
                  <a:noFill/>
                </a:ln>
                <a:solidFill>
                  <a:srgbClr val="003087"/>
                </a:solidFill>
                <a:effectLst/>
                <a:uLnTx/>
                <a:uFillTx/>
                <a:latin typeface="Arial"/>
                <a:ea typeface="+mn-ea"/>
                <a:cs typeface="+mn-cs"/>
              </a:rPr>
              <a:t>Seven transition workstreams</a:t>
            </a:r>
          </a:p>
        </p:txBody>
      </p:sp>
      <p:sp>
        <p:nvSpPr>
          <p:cNvPr id="22534" name="TextBox 22533"/>
          <p:cNvSpPr txBox="1"/>
          <p:nvPr/>
        </p:nvSpPr>
        <p:spPr>
          <a:xfrm>
            <a:off x="6473952" y="3822191"/>
            <a:ext cx="5029200" cy="1965960"/>
          </a:xfrm>
          <a:prstGeom prst="rect">
            <a:avLst/>
          </a:prstGeom>
          <a:noFill/>
        </p:spPr>
        <p:txBody>
          <a:bodyPr wrap="square" lIns="36576" tIns="18288" rIns="36576" bIns="18288" anchor="t">
            <a:spAutoFit/>
          </a:bodyPr>
          <a:lstStyle/>
          <a:p>
            <a:pPr marL="342900" marR="0" lvl="0" indent="-342900" algn="l" defTabSz="914400" rtl="0" eaLnBrk="1" fontAlgn="auto" latinLnBrk="0" hangingPunct="1">
              <a:lnSpc>
                <a:spcPct val="100000"/>
              </a:lnSpc>
              <a:spcBef>
                <a:spcPts val="0"/>
              </a:spcBef>
              <a:spcAft>
                <a:spcPts val="500"/>
              </a:spcAft>
              <a:buClrTx/>
              <a:buSzTx/>
              <a:buFont typeface="+mj-lt"/>
              <a:buAutoNum type="arabicPeriod"/>
              <a:tabLst/>
              <a:defRPr/>
            </a:pPr>
            <a:r>
              <a:rPr kumimoji="0" sz="1420" b="0" i="0" u="none" strike="noStrike" kern="1200" cap="none" spc="0" normalizeH="0" baseline="0" noProof="0" dirty="0">
                <a:ln>
                  <a:noFill/>
                </a:ln>
                <a:solidFill>
                  <a:prstClr val="black"/>
                </a:solidFill>
                <a:effectLst/>
                <a:uLnTx/>
                <a:uFillTx/>
                <a:latin typeface="Arial"/>
                <a:ea typeface="+mn-ea"/>
                <a:cs typeface="+mn-cs"/>
              </a:rPr>
              <a:t>Strategy</a:t>
            </a:r>
          </a:p>
          <a:p>
            <a:pPr marL="342900" marR="0" lvl="0" indent="-342900" algn="l" defTabSz="914400" rtl="0" eaLnBrk="1" fontAlgn="auto" latinLnBrk="0" hangingPunct="1">
              <a:lnSpc>
                <a:spcPct val="100000"/>
              </a:lnSpc>
              <a:spcBef>
                <a:spcPts val="0"/>
              </a:spcBef>
              <a:spcAft>
                <a:spcPts val="500"/>
              </a:spcAft>
              <a:buClrTx/>
              <a:buSzTx/>
              <a:buFont typeface="+mj-lt"/>
              <a:buAutoNum type="arabicPeriod"/>
              <a:tabLst/>
              <a:defRPr/>
            </a:pPr>
            <a:r>
              <a:rPr kumimoji="0" sz="1420" b="0" i="0" u="none" strike="noStrike" kern="1200" cap="none" spc="0" normalizeH="0" baseline="0" noProof="0" dirty="0">
                <a:ln>
                  <a:noFill/>
                </a:ln>
                <a:solidFill>
                  <a:prstClr val="black"/>
                </a:solidFill>
                <a:effectLst/>
                <a:uLnTx/>
                <a:uFillTx/>
                <a:latin typeface="Arial"/>
                <a:ea typeface="+mn-ea"/>
                <a:cs typeface="+mn-cs"/>
              </a:rPr>
              <a:t>People and leadership</a:t>
            </a:r>
          </a:p>
          <a:p>
            <a:pPr marL="342900" marR="0" lvl="0" indent="-342900" algn="l" defTabSz="914400" rtl="0" eaLnBrk="1" fontAlgn="auto" latinLnBrk="0" hangingPunct="1">
              <a:lnSpc>
                <a:spcPct val="100000"/>
              </a:lnSpc>
              <a:spcBef>
                <a:spcPts val="0"/>
              </a:spcBef>
              <a:spcAft>
                <a:spcPts val="500"/>
              </a:spcAft>
              <a:buClrTx/>
              <a:buSzTx/>
              <a:buFont typeface="+mj-lt"/>
              <a:buAutoNum type="arabicPeriod"/>
              <a:tabLst/>
              <a:defRPr/>
            </a:pPr>
            <a:r>
              <a:rPr kumimoji="0" sz="1420" b="0" i="0" u="none" strike="noStrike" kern="1200" cap="none" spc="0" normalizeH="0" baseline="0" noProof="0" dirty="0">
                <a:ln>
                  <a:noFill/>
                </a:ln>
                <a:solidFill>
                  <a:prstClr val="black"/>
                </a:solidFill>
                <a:effectLst/>
                <a:uLnTx/>
                <a:uFillTx/>
                <a:latin typeface="Arial"/>
                <a:ea typeface="+mn-ea"/>
                <a:cs typeface="+mn-cs"/>
              </a:rPr>
              <a:t>Operating models and ICB commissioning</a:t>
            </a:r>
          </a:p>
          <a:p>
            <a:pPr marL="342900" marR="0" lvl="0" indent="-342900" algn="l" defTabSz="914400" rtl="0" eaLnBrk="1" fontAlgn="auto" latinLnBrk="0" hangingPunct="1">
              <a:lnSpc>
                <a:spcPct val="100000"/>
              </a:lnSpc>
              <a:spcBef>
                <a:spcPts val="0"/>
              </a:spcBef>
              <a:spcAft>
                <a:spcPts val="500"/>
              </a:spcAft>
              <a:buClrTx/>
              <a:buSzTx/>
              <a:buFont typeface="+mj-lt"/>
              <a:buAutoNum type="arabicPeriod"/>
              <a:tabLst/>
              <a:defRPr/>
            </a:pPr>
            <a:r>
              <a:rPr kumimoji="0" sz="1420" b="0" i="0" u="none" strike="noStrike" kern="1200" cap="none" spc="0" normalizeH="0" baseline="0" noProof="0" dirty="0">
                <a:ln>
                  <a:noFill/>
                </a:ln>
                <a:solidFill>
                  <a:prstClr val="black"/>
                </a:solidFill>
                <a:effectLst/>
                <a:uLnTx/>
                <a:uFillTx/>
                <a:latin typeface="Arial"/>
                <a:ea typeface="+mn-ea"/>
                <a:cs typeface="+mn-cs"/>
              </a:rPr>
              <a:t>Governance, Board and legal</a:t>
            </a:r>
          </a:p>
          <a:p>
            <a:pPr marL="342900" marR="0" lvl="0" indent="-342900" algn="l" defTabSz="914400" rtl="0" eaLnBrk="1" fontAlgn="auto" latinLnBrk="0" hangingPunct="1">
              <a:lnSpc>
                <a:spcPct val="100000"/>
              </a:lnSpc>
              <a:spcBef>
                <a:spcPts val="0"/>
              </a:spcBef>
              <a:spcAft>
                <a:spcPts val="500"/>
              </a:spcAft>
              <a:buClrTx/>
              <a:buSzTx/>
              <a:buFont typeface="+mj-lt"/>
              <a:buAutoNum type="arabicPeriod"/>
              <a:tabLst/>
              <a:defRPr/>
            </a:pPr>
            <a:r>
              <a:rPr kumimoji="0" sz="1420" b="0" i="0" u="none" strike="noStrike" kern="1200" cap="none" spc="0" normalizeH="0" baseline="0" noProof="0" dirty="0">
                <a:ln>
                  <a:noFill/>
                </a:ln>
                <a:solidFill>
                  <a:prstClr val="black"/>
                </a:solidFill>
                <a:effectLst/>
                <a:uLnTx/>
                <a:uFillTx/>
                <a:latin typeface="Arial"/>
                <a:ea typeface="+mn-ea"/>
                <a:cs typeface="+mn-cs"/>
              </a:rPr>
              <a:t>Communications and engagement</a:t>
            </a:r>
          </a:p>
          <a:p>
            <a:pPr marL="342900" marR="0" lvl="0" indent="-342900" algn="l" defTabSz="914400" rtl="0" eaLnBrk="1" fontAlgn="auto" latinLnBrk="0" hangingPunct="1">
              <a:lnSpc>
                <a:spcPct val="100000"/>
              </a:lnSpc>
              <a:spcBef>
                <a:spcPts val="0"/>
              </a:spcBef>
              <a:spcAft>
                <a:spcPts val="500"/>
              </a:spcAft>
              <a:buClrTx/>
              <a:buSzTx/>
              <a:buFont typeface="+mj-lt"/>
              <a:buAutoNum type="arabicPeriod"/>
              <a:tabLst/>
              <a:defRPr/>
            </a:pPr>
            <a:r>
              <a:rPr kumimoji="0" sz="1420" b="0" i="0" u="none" strike="noStrike" kern="1200" cap="none" spc="0" normalizeH="0" baseline="0" noProof="0" dirty="0">
                <a:ln>
                  <a:noFill/>
                </a:ln>
                <a:solidFill>
                  <a:prstClr val="black"/>
                </a:solidFill>
                <a:effectLst/>
                <a:uLnTx/>
                <a:uFillTx/>
                <a:latin typeface="Arial"/>
                <a:ea typeface="+mn-ea"/>
                <a:cs typeface="+mn-cs"/>
              </a:rPr>
              <a:t>Quality, safety and clinical continuity</a:t>
            </a:r>
          </a:p>
          <a:p>
            <a:pPr marL="342900" marR="0" lvl="0" indent="-342900" algn="l" defTabSz="914400" rtl="0" eaLnBrk="1" fontAlgn="auto" latinLnBrk="0" hangingPunct="1">
              <a:lnSpc>
                <a:spcPct val="100000"/>
              </a:lnSpc>
              <a:spcBef>
                <a:spcPts val="0"/>
              </a:spcBef>
              <a:spcAft>
                <a:spcPts val="500"/>
              </a:spcAft>
              <a:buClrTx/>
              <a:buSzTx/>
              <a:buFont typeface="+mj-lt"/>
              <a:buAutoNum type="arabicPeriod"/>
              <a:tabLst/>
              <a:defRPr/>
            </a:pPr>
            <a:r>
              <a:rPr kumimoji="0" sz="1420" b="0" i="0" u="none" strike="noStrike" kern="1200" cap="none" spc="0" normalizeH="0" baseline="0" noProof="0" dirty="0">
                <a:ln>
                  <a:noFill/>
                </a:ln>
                <a:solidFill>
                  <a:prstClr val="black"/>
                </a:solidFill>
                <a:effectLst/>
                <a:uLnTx/>
                <a:uFillTx/>
                <a:latin typeface="Arial"/>
                <a:ea typeface="+mn-ea"/>
                <a:cs typeface="+mn-cs"/>
              </a:rPr>
              <a:t>Finance and resources</a:t>
            </a:r>
          </a:p>
        </p:txBody>
      </p:sp>
      <p:sp>
        <p:nvSpPr>
          <p:cNvPr id="22535" name="TextBox 22534"/>
          <p:cNvSpPr txBox="1"/>
          <p:nvPr/>
        </p:nvSpPr>
        <p:spPr>
          <a:xfrm>
            <a:off x="9208008" y="2350008"/>
            <a:ext cx="2121408" cy="758952"/>
          </a:xfrm>
          <a:prstGeom prst="rect">
            <a:avLst/>
          </a:prstGeom>
          <a:noFill/>
        </p:spPr>
        <p:txBody>
          <a:bodyPr wrap="square" lIns="36576" tIns="18288" rIns="36576">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sz="1330" b="1" i="0" u="none" strike="noStrike" kern="1200" cap="none" spc="0" normalizeH="0" baseline="0" noProof="0">
                <a:ln>
                  <a:noFill/>
                </a:ln>
                <a:solidFill>
                  <a:srgbClr val="404C59"/>
                </a:solidFill>
                <a:effectLst/>
                <a:uLnTx/>
                <a:uFillTx/>
                <a:latin typeface="Arial"/>
                <a:ea typeface="+mn-ea"/>
                <a:cs typeface="+mn-cs"/>
              </a:rPr>
              <a:t>Therese Patten</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sz="1330" b="0" i="0" u="none" strike="noStrike" kern="1200" cap="none" spc="0" normalizeH="0" baseline="0" noProof="0">
                <a:ln>
                  <a:noFill/>
                </a:ln>
                <a:solidFill>
                  <a:srgbClr val="404C59"/>
                </a:solidFill>
                <a:effectLst/>
                <a:uLnTx/>
                <a:uFillTx/>
                <a:latin typeface="Arial"/>
                <a:ea typeface="+mn-ea"/>
                <a:cs typeface="+mn-cs"/>
              </a:rPr>
              <a:t>Interim Chief Executive</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sz="1330" b="0" i="0" u="none" strike="noStrike" kern="1200" cap="none" spc="0" normalizeH="0" baseline="0" noProof="0">
                <a:ln>
                  <a:noFill/>
                </a:ln>
                <a:solidFill>
                  <a:srgbClr val="404C59"/>
                </a:solidFill>
                <a:effectLst/>
                <a:uLnTx/>
                <a:uFillTx/>
                <a:latin typeface="Arial"/>
                <a:ea typeface="+mn-ea"/>
                <a:cs typeface="+mn-cs"/>
              </a:rPr>
              <a:t>From 6 October</a:t>
            </a:r>
          </a:p>
        </p:txBody>
      </p:sp>
      <p:pic>
        <p:nvPicPr>
          <p:cNvPr id="22536" name="Murray Macdonald portrait" descr="Murray Macdonald portrait supplied by the user"/>
          <p:cNvPicPr>
            <a:picLocks noChangeAspect="1"/>
          </p:cNvPicPr>
          <p:nvPr/>
        </p:nvPicPr>
        <p:blipFill>
          <a:blip r:embed="rId3"/>
          <a:stretch>
            <a:fillRect/>
          </a:stretch>
        </p:blipFill>
        <p:spPr>
          <a:xfrm>
            <a:off x="5129784" y="2313432"/>
            <a:ext cx="877824" cy="877824"/>
          </a:xfrm>
          <a:prstGeom prst="rect">
            <a:avLst/>
          </a:prstGeom>
        </p:spPr>
      </p:pic>
      <p:pic>
        <p:nvPicPr>
          <p:cNvPr id="22537" name="Therese Patten portrait" descr="Therese Patten portrait supplied by the user"/>
          <p:cNvPicPr>
            <a:picLocks noChangeAspect="1"/>
          </p:cNvPicPr>
          <p:nvPr/>
        </p:nvPicPr>
        <p:blipFill>
          <a:blip r:embed="rId4"/>
          <a:srcRect l="16736" r="16736"/>
          <a:stretch>
            <a:fillRect/>
          </a:stretch>
        </p:blipFill>
        <p:spPr>
          <a:xfrm>
            <a:off x="8229600" y="2313432"/>
            <a:ext cx="877824" cy="877824"/>
          </a:xfrm>
          <a:prstGeom prst="rect">
            <a:avLst/>
          </a:prstGeom>
        </p:spPr>
      </p:pic>
    </p:spTree>
    <p:extLst>
      <p:ext uri="{BB962C8B-B14F-4D97-AF65-F5344CB8AC3E}">
        <p14:creationId xmlns:p14="http://schemas.microsoft.com/office/powerpoint/2010/main" val="3421375764"/>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D4702-0882-20B9-3E4A-3E3D2FFE3C93}"/>
            </a:ext>
          </a:extLst>
        </p:cNvPr>
        <p:cNvGrpSpPr/>
        <p:nvPr/>
      </p:nvGrpSpPr>
      <p:grpSpPr>
        <a:xfrm>
          <a:off x="0" y="0"/>
          <a:ext cx="0" cy="0"/>
          <a:chOff x="0" y="0"/>
          <a:chExt cx="0" cy="0"/>
        </a:xfrm>
      </p:grpSpPr>
      <p:sp>
        <p:nvSpPr>
          <p:cNvPr id="22530" name="Freeform 3">
            <a:extLst>
              <a:ext uri="{FF2B5EF4-FFF2-40B4-BE49-F238E27FC236}">
                <a16:creationId xmlns:a16="http://schemas.microsoft.com/office/drawing/2014/main" id="{45DFBCF4-F17A-0CFF-A013-FF1B5736D05D}"/>
              </a:ext>
            </a:extLst>
          </p:cNvPr>
          <p:cNvSpPr>
            <a:spLocks/>
          </p:cNvSpPr>
          <p:nvPr/>
        </p:nvSpPr>
        <p:spPr bwMode="auto">
          <a:xfrm>
            <a:off x="0" y="-15073"/>
            <a:ext cx="12192000" cy="735291"/>
          </a:xfrm>
          <a:custGeom>
            <a:avLst/>
            <a:gdLst>
              <a:gd name="T0" fmla="*/ 6095998 w 12192000"/>
              <a:gd name="T1" fmla="*/ 0 h 3804674"/>
              <a:gd name="T2" fmla="*/ 12191996 w 12192000"/>
              <a:gd name="T3" fmla="*/ 797 h 3804674"/>
              <a:gd name="T4" fmla="*/ 6095998 w 12192000"/>
              <a:gd name="T5" fmla="*/ 1595 h 3804674"/>
              <a:gd name="T6" fmla="*/ 0 w 12192000"/>
              <a:gd name="T7" fmla="*/ 797 h 3804674"/>
              <a:gd name="T8" fmla="*/ 0 w 12192000"/>
              <a:gd name="T9" fmla="*/ 0 h 3804674"/>
              <a:gd name="T10" fmla="*/ 12191996 w 12192000"/>
              <a:gd name="T11" fmla="*/ 0 h 3804674"/>
              <a:gd name="T12" fmla="*/ 12191996 w 12192000"/>
              <a:gd name="T13" fmla="*/ 738 h 3804674"/>
              <a:gd name="T14" fmla="*/ 12191996 w 12192000"/>
              <a:gd name="T15" fmla="*/ 771 h 3804674"/>
              <a:gd name="T16" fmla="*/ 12191996 w 12192000"/>
              <a:gd name="T17" fmla="*/ 1189 h 3804674"/>
              <a:gd name="T18" fmla="*/ 11761842 w 12192000"/>
              <a:gd name="T19" fmla="*/ 1180 h 3804674"/>
              <a:gd name="T20" fmla="*/ 3116260 w 12192000"/>
              <a:gd name="T21" fmla="*/ 1586 h 3804674"/>
              <a:gd name="T22" fmla="*/ 356325 w 12192000"/>
              <a:gd name="T23" fmla="*/ 1373 h 3804674"/>
              <a:gd name="T24" fmla="*/ 0 w 12192000"/>
              <a:gd name="T25" fmla="*/ 1330 h 3804674"/>
              <a:gd name="T26" fmla="*/ 0 w 12192000"/>
              <a:gd name="T27" fmla="*/ 771 h 3804674"/>
              <a:gd name="T28" fmla="*/ 0 w 12192000"/>
              <a:gd name="T29" fmla="*/ 738 h 3804674"/>
              <a:gd name="T30" fmla="*/ 17694720 60000 65536"/>
              <a:gd name="T31" fmla="*/ 0 60000 65536"/>
              <a:gd name="T32" fmla="*/ 5898240 60000 65536"/>
              <a:gd name="T33" fmla="*/ 1179648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92000"/>
              <a:gd name="T46" fmla="*/ 0 h 3804674"/>
              <a:gd name="T47" fmla="*/ 12192000 w 12192000"/>
              <a:gd name="T48" fmla="*/ 3804674 h 380467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92000" h="3804674">
                <a:moveTo>
                  <a:pt x="0" y="0"/>
                </a:moveTo>
                <a:lnTo>
                  <a:pt x="12192000" y="0"/>
                </a:lnTo>
                <a:lnTo>
                  <a:pt x="12192000" y="1761354"/>
                </a:lnTo>
                <a:lnTo>
                  <a:pt x="12192000" y="1839074"/>
                </a:lnTo>
                <a:lnTo>
                  <a:pt x="12192000" y="2837092"/>
                </a:lnTo>
                <a:lnTo>
                  <a:pt x="11761846" y="2813869"/>
                </a:lnTo>
                <a:cubicBezTo>
                  <a:pt x="7338856" y="2620761"/>
                  <a:pt x="6168518" y="3988690"/>
                  <a:pt x="3116261" y="3783667"/>
                </a:cubicBezTo>
                <a:cubicBezTo>
                  <a:pt x="2344335" y="3731815"/>
                  <a:pt x="1452042" y="3579359"/>
                  <a:pt x="356325" y="3275602"/>
                </a:cubicBezTo>
                <a:lnTo>
                  <a:pt x="0" y="3172468"/>
                </a:lnTo>
                <a:lnTo>
                  <a:pt x="0" y="1839074"/>
                </a:lnTo>
                <a:lnTo>
                  <a:pt x="0" y="1761354"/>
                </a:lnTo>
                <a:lnTo>
                  <a:pt x="0" y="0"/>
                </a:lnTo>
                <a:close/>
              </a:path>
            </a:pathLst>
          </a:custGeom>
          <a:solidFill>
            <a:srgbClr val="005EB8"/>
          </a:solidFill>
          <a:ln w="12701" cap="flat">
            <a:solidFill>
              <a:srgbClr val="004386"/>
            </a:solidFill>
            <a:prstDash val="solid"/>
            <a:miter lim="800000"/>
            <a:headEnd/>
            <a:tailEnd/>
          </a:ln>
        </p:spPr>
        <p:txBody>
          <a:bodyPr anchor="ctr" anchorCtr="1"/>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 0">
            <a:extLst>
              <a:ext uri="{FF2B5EF4-FFF2-40B4-BE49-F238E27FC236}">
                <a16:creationId xmlns:a16="http://schemas.microsoft.com/office/drawing/2014/main" id="{D7DFF231-E566-0FA0-BD56-C892BDAC72E1}"/>
              </a:ext>
            </a:extLst>
          </p:cNvPr>
          <p:cNvSpPr/>
          <p:nvPr/>
        </p:nvSpPr>
        <p:spPr>
          <a:xfrm>
            <a:off x="566928" y="850392"/>
            <a:ext cx="11064240" cy="502920"/>
          </a:xfrm>
          <a:prstGeom prst="rect">
            <a:avLst/>
          </a:prstGeom>
          <a:noFill/>
          <a:ln/>
        </p:spPr>
        <p:txBody>
          <a:bodyPr wrap="square" lIns="18288" tIns="18288" rIns="18288" bIns="18288"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a:ln>
                  <a:noFill/>
                </a:ln>
                <a:solidFill>
                  <a:srgbClr val="003087"/>
                </a:solidFill>
                <a:effectLst/>
                <a:uLnTx/>
                <a:uFillTx/>
                <a:latin typeface="Arial"/>
                <a:ea typeface="+mn-ea"/>
                <a:cs typeface="+mn-cs"/>
              </a:rPr>
              <a:t>Three key programmes for the next 12 months</a:t>
            </a:r>
            <a:endParaRPr kumimoji="0" lang="en-GB" sz="25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Text 3">
            <a:extLst>
              <a:ext uri="{FF2B5EF4-FFF2-40B4-BE49-F238E27FC236}">
                <a16:creationId xmlns:a16="http://schemas.microsoft.com/office/drawing/2014/main" id="{2BDDB998-342D-02D9-D124-4EEDF98E55C2}"/>
              </a:ext>
            </a:extLst>
          </p:cNvPr>
          <p:cNvSpPr/>
          <p:nvPr/>
        </p:nvSpPr>
        <p:spPr>
          <a:xfrm>
            <a:off x="1444752" y="1856231"/>
            <a:ext cx="9875520" cy="420624"/>
          </a:xfrm>
          <a:prstGeom prst="rect">
            <a:avLst/>
          </a:prstGeom>
          <a:noFill/>
          <a:ln/>
        </p:spPr>
        <p:txBody>
          <a:bodyPr wrap="square" lIns="18288" tIns="18288" rIns="18288" bIns="18288"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003087"/>
                </a:solidFill>
                <a:effectLst/>
                <a:uLnTx/>
                <a:uFillTx/>
                <a:latin typeface="Arial"/>
                <a:ea typeface="+mn-ea"/>
                <a:cs typeface="+mn-cs"/>
              </a:rPr>
              <a:t>Transition to HUTH and NLaG</a:t>
            </a:r>
            <a:endParaRPr kumimoji="0" lang="en-GB" sz="23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 4">
            <a:extLst>
              <a:ext uri="{FF2B5EF4-FFF2-40B4-BE49-F238E27FC236}">
                <a16:creationId xmlns:a16="http://schemas.microsoft.com/office/drawing/2014/main" id="{7DA2DF3F-D138-33DA-BCCD-FF532022617E}"/>
              </a:ext>
            </a:extLst>
          </p:cNvPr>
          <p:cNvSpPr/>
          <p:nvPr/>
        </p:nvSpPr>
        <p:spPr>
          <a:xfrm>
            <a:off x="1444752" y="2423160"/>
            <a:ext cx="9738360" cy="749808"/>
          </a:xfrm>
          <a:prstGeom prst="rect">
            <a:avLst/>
          </a:prstGeom>
          <a:noFill/>
          <a:ln/>
        </p:spPr>
        <p:txBody>
          <a:bodyPr wrap="square" lIns="18288" tIns="18288" rIns="18288" bIns="18288"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404C59"/>
                </a:solidFill>
                <a:effectLst/>
                <a:uLnTx/>
                <a:uFillTx/>
                <a:latin typeface="Arial"/>
                <a:ea typeface="+mn-ea"/>
                <a:cs typeface="+mn-cs"/>
              </a:rPr>
              <a:t>Business continuity is paramount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404C59"/>
                </a:solidFill>
                <a:effectLst/>
                <a:uLnTx/>
                <a:uFillTx/>
                <a:latin typeface="Arial"/>
                <a:ea typeface="+mn-ea"/>
                <a:cs typeface="+mn-cs"/>
              </a:rPr>
              <a:t>Stakeholder engagement essential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Text 6">
            <a:extLst>
              <a:ext uri="{FF2B5EF4-FFF2-40B4-BE49-F238E27FC236}">
                <a16:creationId xmlns:a16="http://schemas.microsoft.com/office/drawing/2014/main" id="{7F0D6B72-5F6B-1728-B21C-76200D0CBC01}"/>
              </a:ext>
            </a:extLst>
          </p:cNvPr>
          <p:cNvSpPr/>
          <p:nvPr/>
        </p:nvSpPr>
        <p:spPr>
          <a:xfrm>
            <a:off x="1444752" y="3291839"/>
            <a:ext cx="9875520" cy="420624"/>
          </a:xfrm>
          <a:prstGeom prst="rect">
            <a:avLst/>
          </a:prstGeom>
          <a:noFill/>
          <a:ln/>
        </p:spPr>
        <p:txBody>
          <a:bodyPr wrap="square" lIns="18288" tIns="18288" rIns="18288" bIns="18288"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003087"/>
                </a:solidFill>
                <a:effectLst/>
                <a:uLnTx/>
                <a:uFillTx/>
                <a:latin typeface="Arial"/>
                <a:ea typeface="+mn-ea"/>
                <a:cs typeface="+mn-cs"/>
              </a:rPr>
              <a:t>Integrated Improvement Plan</a:t>
            </a:r>
            <a:endParaRPr kumimoji="0" lang="en-GB" sz="23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 name="Text 7">
            <a:extLst>
              <a:ext uri="{FF2B5EF4-FFF2-40B4-BE49-F238E27FC236}">
                <a16:creationId xmlns:a16="http://schemas.microsoft.com/office/drawing/2014/main" id="{9DB0B4A7-F0D6-81C6-02B2-E93F1C2B7A9A}"/>
              </a:ext>
            </a:extLst>
          </p:cNvPr>
          <p:cNvSpPr/>
          <p:nvPr/>
        </p:nvSpPr>
        <p:spPr>
          <a:xfrm>
            <a:off x="1444752" y="3858768"/>
            <a:ext cx="9738360" cy="749808"/>
          </a:xfrm>
          <a:prstGeom prst="rect">
            <a:avLst/>
          </a:prstGeom>
          <a:noFill/>
          <a:ln/>
        </p:spPr>
        <p:txBody>
          <a:bodyPr wrap="square" lIns="18288" tIns="18288" rIns="18288" bIns="18288"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404C59"/>
                </a:solidFill>
                <a:effectLst/>
                <a:uLnTx/>
                <a:uFillTx/>
                <a:latin typeface="Arial"/>
                <a:ea typeface="+mn-ea"/>
                <a:cs typeface="+mn-cs"/>
              </a:rPr>
              <a:t>Demonstrating progress across the seven workstreams towards exit from National Oversight Framework 4</a:t>
            </a:r>
            <a:endParaRPr kumimoji="0" lang="en-GB" sz="15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1" name="Text 9">
            <a:extLst>
              <a:ext uri="{FF2B5EF4-FFF2-40B4-BE49-F238E27FC236}">
                <a16:creationId xmlns:a16="http://schemas.microsoft.com/office/drawing/2014/main" id="{13BCFA00-8706-A50E-2B78-25184A7C3BB7}"/>
              </a:ext>
            </a:extLst>
          </p:cNvPr>
          <p:cNvSpPr/>
          <p:nvPr/>
        </p:nvSpPr>
        <p:spPr>
          <a:xfrm>
            <a:off x="1444752" y="4727448"/>
            <a:ext cx="9875520" cy="420624"/>
          </a:xfrm>
          <a:prstGeom prst="rect">
            <a:avLst/>
          </a:prstGeom>
          <a:noFill/>
          <a:ln/>
        </p:spPr>
        <p:txBody>
          <a:bodyPr wrap="square" lIns="18288" tIns="18288" rIns="18288" bIns="18288"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003087"/>
                </a:solidFill>
                <a:effectLst/>
                <a:uLnTx/>
                <a:uFillTx/>
                <a:latin typeface="Arial"/>
                <a:ea typeface="+mn-ea"/>
                <a:cs typeface="+mn-cs"/>
              </a:rPr>
              <a:t>Financial recovery</a:t>
            </a:r>
            <a:endParaRPr kumimoji="0" lang="en-GB" sz="21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2" name="Text 10">
            <a:extLst>
              <a:ext uri="{FF2B5EF4-FFF2-40B4-BE49-F238E27FC236}">
                <a16:creationId xmlns:a16="http://schemas.microsoft.com/office/drawing/2014/main" id="{34E772C3-B787-4DC8-2059-58AA658587DF}"/>
              </a:ext>
            </a:extLst>
          </p:cNvPr>
          <p:cNvSpPr/>
          <p:nvPr/>
        </p:nvSpPr>
        <p:spPr>
          <a:xfrm>
            <a:off x="1444752" y="5294376"/>
            <a:ext cx="9738360" cy="749808"/>
          </a:xfrm>
          <a:prstGeom prst="rect">
            <a:avLst/>
          </a:prstGeom>
          <a:noFill/>
          <a:ln/>
        </p:spPr>
        <p:txBody>
          <a:bodyPr wrap="square" lIns="18288" tIns="18288" rIns="18288" bIns="18288"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404C59"/>
                </a:solidFill>
                <a:effectLst/>
                <a:uLnTx/>
                <a:uFillTx/>
                <a:latin typeface="Arial"/>
                <a:ea typeface="+mn-ea"/>
                <a:cs typeface="+mn-cs"/>
              </a:rPr>
              <a:t>Providing a clear account of the financial position and the role of staff in recovery.</a:t>
            </a:r>
            <a:endParaRPr kumimoji="0" lang="en-GB"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531" name="TextBox 22530"/>
          <p:cNvSpPr txBox="1"/>
          <p:nvPr/>
        </p:nvSpPr>
        <p:spPr>
          <a:xfrm>
            <a:off x="713232" y="1819655"/>
            <a:ext cx="502920" cy="502920"/>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005EB8"/>
                </a:solidFill>
                <a:effectLst/>
                <a:uLnTx/>
                <a:uFillTx/>
                <a:latin typeface="Arial"/>
                <a:ea typeface="+mn-ea"/>
                <a:cs typeface="+mn-cs"/>
              </a:rPr>
              <a:t>1</a:t>
            </a:r>
          </a:p>
        </p:txBody>
      </p:sp>
      <p:sp>
        <p:nvSpPr>
          <p:cNvPr id="22532" name="TextBox 22531"/>
          <p:cNvSpPr txBox="1"/>
          <p:nvPr/>
        </p:nvSpPr>
        <p:spPr>
          <a:xfrm>
            <a:off x="713232" y="3255263"/>
            <a:ext cx="502920" cy="502920"/>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005EB8"/>
                </a:solidFill>
                <a:effectLst/>
                <a:uLnTx/>
                <a:uFillTx/>
                <a:latin typeface="Arial"/>
                <a:ea typeface="+mn-ea"/>
                <a:cs typeface="+mn-cs"/>
              </a:rPr>
              <a:t>2</a:t>
            </a:r>
          </a:p>
        </p:txBody>
      </p:sp>
      <p:sp>
        <p:nvSpPr>
          <p:cNvPr id="22533" name="TextBox 22532"/>
          <p:cNvSpPr txBox="1"/>
          <p:nvPr/>
        </p:nvSpPr>
        <p:spPr>
          <a:xfrm>
            <a:off x="713232" y="4690872"/>
            <a:ext cx="502920" cy="502920"/>
          </a:xfrm>
          <a:prstGeom prst="rect">
            <a:avLst/>
          </a:prstGeom>
          <a:noFill/>
        </p:spPr>
        <p:txBody>
          <a:bodyPr wrap="square" lIns="18288" tIns="18288" rIns="18288" bIns="18288"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005EB8"/>
                </a:solidFill>
                <a:effectLst/>
                <a:uLnTx/>
                <a:uFillTx/>
                <a:latin typeface="Arial"/>
                <a:ea typeface="+mn-ea"/>
                <a:cs typeface="+mn-cs"/>
              </a:rPr>
              <a:t>3</a:t>
            </a:r>
          </a:p>
        </p:txBody>
      </p:sp>
    </p:spTree>
    <p:extLst>
      <p:ext uri="{BB962C8B-B14F-4D97-AF65-F5344CB8AC3E}">
        <p14:creationId xmlns:p14="http://schemas.microsoft.com/office/powerpoint/2010/main" val="3209419318"/>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A4F23-FA3C-C996-4A28-758542FC51F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B7ADDF1-32B3-A57F-D1CA-5F2062A53181}"/>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Content Placeholder 4">
            <a:extLst>
              <a:ext uri="{FF2B5EF4-FFF2-40B4-BE49-F238E27FC236}">
                <a16:creationId xmlns:a16="http://schemas.microsoft.com/office/drawing/2014/main" id="{5153DC6D-E89A-A83F-2EF5-2B52A108C31A}"/>
              </a:ext>
            </a:extLst>
          </p:cNvPr>
          <p:cNvSpPr>
            <a:spLocks noGrp="1"/>
          </p:cNvSpPr>
          <p:nvPr>
            <p:ph idx="1"/>
          </p:nvPr>
        </p:nvSpPr>
        <p:spPr>
          <a:xfrm>
            <a:off x="3004307" y="3358285"/>
            <a:ext cx="6183385" cy="1247570"/>
          </a:xfrm>
        </p:spPr>
        <p:txBody>
          <a:bodyPr/>
          <a:lstStyle/>
          <a:p>
            <a:pPr marL="0" indent="0" algn="ctr">
              <a:buNone/>
            </a:pPr>
            <a:r>
              <a:rPr lang="en-GB" sz="4000" dirty="0">
                <a:solidFill>
                  <a:schemeClr val="tx1"/>
                </a:solidFill>
              </a:rPr>
              <a:t>Any questions?</a:t>
            </a:r>
          </a:p>
          <a:p>
            <a:pPr marL="0" indent="0">
              <a:buNone/>
            </a:pPr>
            <a:endParaRPr lang="en-GB" dirty="0">
              <a:solidFill>
                <a:schemeClr val="tx1"/>
              </a:solidFill>
            </a:endParaRPr>
          </a:p>
        </p:txBody>
      </p:sp>
      <p:pic>
        <p:nvPicPr>
          <p:cNvPr id="7" name="Picture 6">
            <a:extLst>
              <a:ext uri="{FF2B5EF4-FFF2-40B4-BE49-F238E27FC236}">
                <a16:creationId xmlns:a16="http://schemas.microsoft.com/office/drawing/2014/main" id="{E5360304-39F0-42FC-70FF-68FF74BBCE57}"/>
              </a:ext>
            </a:extLst>
          </p:cNvPr>
          <p:cNvPicPr>
            <a:picLocks noChangeAspect="1"/>
          </p:cNvPicPr>
          <p:nvPr/>
        </p:nvPicPr>
        <p:blipFill>
          <a:blip r:embed="rId2"/>
          <a:stretch>
            <a:fillRect/>
          </a:stretch>
        </p:blipFill>
        <p:spPr>
          <a:xfrm>
            <a:off x="531650" y="307829"/>
            <a:ext cx="3034017" cy="1541206"/>
          </a:xfrm>
          <a:prstGeom prst="rect">
            <a:avLst/>
          </a:prstGeom>
        </p:spPr>
      </p:pic>
      <p:pic>
        <p:nvPicPr>
          <p:cNvPr id="10" name="Picture 9">
            <a:extLst>
              <a:ext uri="{FF2B5EF4-FFF2-40B4-BE49-F238E27FC236}">
                <a16:creationId xmlns:a16="http://schemas.microsoft.com/office/drawing/2014/main" id="{BBF11633-7C89-6A5C-9EC4-9BF4870E2E6C}"/>
              </a:ext>
            </a:extLst>
          </p:cNvPr>
          <p:cNvPicPr>
            <a:picLocks noChangeAspect="1"/>
          </p:cNvPicPr>
          <p:nvPr/>
        </p:nvPicPr>
        <p:blipFill>
          <a:blip r:embed="rId3"/>
          <a:stretch>
            <a:fillRect/>
          </a:stretch>
        </p:blipFill>
        <p:spPr>
          <a:xfrm>
            <a:off x="8223317" y="307829"/>
            <a:ext cx="3295428" cy="1431076"/>
          </a:xfrm>
          <a:prstGeom prst="rect">
            <a:avLst/>
          </a:prstGeom>
        </p:spPr>
      </p:pic>
      <p:sp>
        <p:nvSpPr>
          <p:cNvPr id="12" name="Text 3">
            <a:extLst>
              <a:ext uri="{FF2B5EF4-FFF2-40B4-BE49-F238E27FC236}">
                <a16:creationId xmlns:a16="http://schemas.microsoft.com/office/drawing/2014/main" id="{0E1866EC-98B8-69A2-CC2C-264D56B58ECE}"/>
              </a:ext>
            </a:extLst>
          </p:cNvPr>
          <p:cNvSpPr/>
          <p:nvPr/>
        </p:nvSpPr>
        <p:spPr>
          <a:xfrm>
            <a:off x="2529840" y="2536195"/>
            <a:ext cx="7132320" cy="43891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231F20"/>
                </a:solidFill>
                <a:effectLst/>
                <a:uLnTx/>
                <a:uFillTx/>
                <a:latin typeface="Arial" panose="020B0604020202020204"/>
                <a:ea typeface="+mn-ea"/>
                <a:cs typeface="+mn-cs"/>
              </a:rPr>
              <a:t>Thank you</a:t>
            </a:r>
          </a:p>
        </p:txBody>
      </p:sp>
    </p:spTree>
    <p:extLst>
      <p:ext uri="{BB962C8B-B14F-4D97-AF65-F5344CB8AC3E}">
        <p14:creationId xmlns:p14="http://schemas.microsoft.com/office/powerpoint/2010/main" val="856361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p:cNvSpPr/>
          <p:nvPr/>
        </p:nvSpPr>
        <p:spPr>
          <a:xfrm rot="10800000">
            <a:off x="0" y="-1"/>
            <a:ext cx="12192000" cy="5946167"/>
          </a:xfrm>
          <a:custGeom>
            <a:avLst/>
            <a:gdLst>
              <a:gd name="connsiteX0" fmla="*/ 8938989 w 12192000"/>
              <a:gd name="connsiteY0" fmla="*/ 46 h 2432036"/>
              <a:gd name="connsiteX1" fmla="*/ 12192000 w 12192000"/>
              <a:gd name="connsiteY1" fmla="*/ 435923 h 2432036"/>
              <a:gd name="connsiteX2" fmla="*/ 12192000 w 12192000"/>
              <a:gd name="connsiteY2" fmla="*/ 2432036 h 2432036"/>
              <a:gd name="connsiteX3" fmla="*/ 0 w 12192000"/>
              <a:gd name="connsiteY3" fmla="*/ 2432036 h 2432036"/>
              <a:gd name="connsiteX4" fmla="*/ 0 w 12192000"/>
              <a:gd name="connsiteY4" fmla="*/ 1513730 h 2432036"/>
              <a:gd name="connsiteX5" fmla="*/ 8938989 w 12192000"/>
              <a:gd name="connsiteY5" fmla="*/ 46 h 2432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2432036">
                <a:moveTo>
                  <a:pt x="8938989" y="46"/>
                </a:moveTo>
                <a:cubicBezTo>
                  <a:pt x="9816703" y="2773"/>
                  <a:pt x="10858500" y="125699"/>
                  <a:pt x="12192000" y="435923"/>
                </a:cubicBezTo>
                <a:lnTo>
                  <a:pt x="12192000" y="2432036"/>
                </a:lnTo>
                <a:lnTo>
                  <a:pt x="0" y="2432036"/>
                </a:lnTo>
                <a:lnTo>
                  <a:pt x="0" y="1513730"/>
                </a:lnTo>
                <a:cubicBezTo>
                  <a:pt x="4762500" y="1513730"/>
                  <a:pt x="5804297" y="-9692"/>
                  <a:pt x="8938989" y="4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 name="Title 1"/>
          <p:cNvSpPr>
            <a:spLocks noGrp="1"/>
          </p:cNvSpPr>
          <p:nvPr>
            <p:ph type="title"/>
          </p:nvPr>
        </p:nvSpPr>
        <p:spPr>
          <a:xfrm>
            <a:off x="756007" y="895779"/>
            <a:ext cx="8079769" cy="2397838"/>
          </a:xfrm>
        </p:spPr>
        <p:txBody>
          <a:bodyPr>
            <a:noAutofit/>
          </a:bodyPr>
          <a:lstStyle/>
          <a:p>
            <a:r>
              <a:rPr lang="en-GB" sz="4000" b="1" dirty="0">
                <a:solidFill>
                  <a:srgbClr val="005EB8"/>
                </a:solidFill>
                <a:cs typeface="Arial" panose="020B0604020202020204" pitchFamily="34" charset="0"/>
              </a:rPr>
              <a:t>Hull University Teaching Hospitals NHS Trust – Financial Performance Review 2025/26</a:t>
            </a:r>
          </a:p>
        </p:txBody>
      </p:sp>
      <p:sp>
        <p:nvSpPr>
          <p:cNvPr id="3" name="Content Placeholder 2"/>
          <p:cNvSpPr>
            <a:spLocks noGrp="1"/>
          </p:cNvSpPr>
          <p:nvPr>
            <p:ph idx="1"/>
          </p:nvPr>
        </p:nvSpPr>
        <p:spPr>
          <a:xfrm>
            <a:off x="756006" y="3781586"/>
            <a:ext cx="5339993" cy="893156"/>
          </a:xfrm>
        </p:spPr>
        <p:txBody>
          <a:bodyPr>
            <a:noAutofit/>
          </a:bodyPr>
          <a:lstStyle/>
          <a:p>
            <a:pPr marL="0" indent="0">
              <a:lnSpc>
                <a:spcPct val="80000"/>
              </a:lnSpc>
              <a:spcBef>
                <a:spcPts val="0"/>
              </a:spcBef>
              <a:buNone/>
            </a:pPr>
            <a:r>
              <a:rPr lang="en-GB" b="1" dirty="0">
                <a:solidFill>
                  <a:srgbClr val="005EB8"/>
                </a:solidFill>
                <a:latin typeface="Arial" panose="020B0604020202020204" pitchFamily="34" charset="0"/>
                <a:cs typeface="Arial" panose="020B0604020202020204" pitchFamily="34" charset="0"/>
              </a:rPr>
              <a:t>Emma </a:t>
            </a:r>
            <a:r>
              <a:rPr lang="en-GB" b="1" dirty="0" err="1">
                <a:solidFill>
                  <a:srgbClr val="005EB8"/>
                </a:solidFill>
                <a:latin typeface="Arial" panose="020B0604020202020204" pitchFamily="34" charset="0"/>
                <a:cs typeface="Arial" panose="020B0604020202020204" pitchFamily="34" charset="0"/>
              </a:rPr>
              <a:t>Sayner</a:t>
            </a:r>
            <a:endParaRPr lang="en-GB" b="1" dirty="0">
              <a:solidFill>
                <a:srgbClr val="005EB8"/>
              </a:solidFill>
              <a:latin typeface="Arial" panose="020B0604020202020204" pitchFamily="34" charset="0"/>
              <a:cs typeface="Arial" panose="020B0604020202020204" pitchFamily="34" charset="0"/>
            </a:endParaRPr>
          </a:p>
          <a:p>
            <a:pPr marL="0" indent="0">
              <a:lnSpc>
                <a:spcPct val="110000"/>
              </a:lnSpc>
              <a:spcBef>
                <a:spcPts val="0"/>
              </a:spcBef>
              <a:buNone/>
            </a:pPr>
            <a:r>
              <a:rPr lang="en-GB" b="1" dirty="0">
                <a:solidFill>
                  <a:srgbClr val="005EB8"/>
                </a:solidFill>
                <a:latin typeface="Arial" panose="020B0604020202020204" pitchFamily="34" charset="0"/>
                <a:cs typeface="Arial" panose="020B0604020202020204" pitchFamily="34" charset="0"/>
              </a:rPr>
              <a:t>Group Chief Financial Officer</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96548" y="464817"/>
            <a:ext cx="2336079" cy="1182371"/>
          </a:xfrm>
          <a:prstGeom prst="rect">
            <a:avLst/>
          </a:prstGeom>
        </p:spPr>
      </p:pic>
    </p:spTree>
    <p:extLst>
      <p:ext uri="{BB962C8B-B14F-4D97-AF65-F5344CB8AC3E}">
        <p14:creationId xmlns:p14="http://schemas.microsoft.com/office/powerpoint/2010/main" val="4118743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7865B-1C5B-FFEF-F091-D8CF525FE6B6}"/>
              </a:ext>
            </a:extLst>
          </p:cNvPr>
          <p:cNvSpPr>
            <a:spLocks noGrp="1"/>
          </p:cNvSpPr>
          <p:nvPr>
            <p:ph type="title"/>
          </p:nvPr>
        </p:nvSpPr>
        <p:spPr>
          <a:xfrm>
            <a:off x="691551" y="681038"/>
            <a:ext cx="9202947" cy="896993"/>
          </a:xfrm>
        </p:spPr>
        <p:txBody>
          <a:bodyPr>
            <a:normAutofit fontScale="90000"/>
          </a:bodyPr>
          <a:lstStyle/>
          <a:p>
            <a:r>
              <a:rPr lang="en-GB" dirty="0">
                <a:latin typeface="Calibri" panose="020F0502020204030204" pitchFamily="34" charset="0"/>
              </a:rPr>
              <a:t>Independent auditor's report to the Directors of Hull University Teaching Hospitals NHS Trust</a:t>
            </a:r>
            <a:endParaRPr lang="en-GB" dirty="0"/>
          </a:p>
        </p:txBody>
      </p:sp>
      <p:sp>
        <p:nvSpPr>
          <p:cNvPr id="3" name="Content Placeholder 2">
            <a:extLst>
              <a:ext uri="{FF2B5EF4-FFF2-40B4-BE49-F238E27FC236}">
                <a16:creationId xmlns:a16="http://schemas.microsoft.com/office/drawing/2014/main" id="{B33BFCAF-0FF8-800E-BA79-3E3FB497FC01}"/>
              </a:ext>
            </a:extLst>
          </p:cNvPr>
          <p:cNvSpPr>
            <a:spLocks noGrp="1"/>
          </p:cNvSpPr>
          <p:nvPr>
            <p:ph idx="1"/>
          </p:nvPr>
        </p:nvSpPr>
        <p:spPr>
          <a:xfrm>
            <a:off x="838199" y="2397759"/>
            <a:ext cx="10759751" cy="4040363"/>
          </a:xfrm>
        </p:spPr>
        <p:txBody>
          <a:bodyPr>
            <a:normAutofit lnSpcReduction="10000"/>
          </a:bodyPr>
          <a:lstStyle/>
          <a:p>
            <a:pPr marL="0" indent="0">
              <a:buNone/>
            </a:pPr>
            <a:r>
              <a:rPr lang="en-GB" dirty="0"/>
              <a:t>“In our opinion, the financial statements:</a:t>
            </a:r>
          </a:p>
          <a:p>
            <a:endParaRPr lang="en-GB" dirty="0"/>
          </a:p>
          <a:p>
            <a:pPr marL="0" indent="0">
              <a:buNone/>
            </a:pPr>
            <a:r>
              <a:rPr lang="en-GB" dirty="0"/>
              <a:t>… give a true and fair view of the financial position of the Trust as at 31 March 2026 and of its income and expenditure for the year then ended;</a:t>
            </a:r>
          </a:p>
          <a:p>
            <a:pPr marL="0" indent="0">
              <a:buNone/>
            </a:pPr>
            <a:r>
              <a:rPr lang="en-GB" dirty="0"/>
              <a:t>…have been properly prepared in accordance with the Department of Health and Social Care Group Accounting Manual 2025/26; and</a:t>
            </a:r>
          </a:p>
          <a:p>
            <a:pPr marL="0" indent="0">
              <a:buNone/>
            </a:pPr>
            <a:r>
              <a:rPr lang="en-GB" dirty="0"/>
              <a:t>…have been properly prepared in accordance with the requirements of the National Health Service Act 2006</a:t>
            </a:r>
            <a:r>
              <a:rPr lang="en-GB" dirty="0">
                <a:latin typeface="Arial" panose="020B0604020202020204" pitchFamily="34" charset="0"/>
              </a:rPr>
              <a:t>. “.</a:t>
            </a:r>
            <a:endParaRPr lang="en-GB" dirty="0"/>
          </a:p>
          <a:p>
            <a:endParaRPr lang="en-GB" dirty="0"/>
          </a:p>
        </p:txBody>
      </p:sp>
    </p:spTree>
    <p:extLst>
      <p:ext uri="{BB962C8B-B14F-4D97-AF65-F5344CB8AC3E}">
        <p14:creationId xmlns:p14="http://schemas.microsoft.com/office/powerpoint/2010/main" val="1378203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34BA6-6CBF-B154-6860-A919B747E112}"/>
              </a:ext>
            </a:extLst>
          </p:cNvPr>
          <p:cNvSpPr>
            <a:spLocks noGrp="1"/>
          </p:cNvSpPr>
          <p:nvPr>
            <p:ph type="title"/>
          </p:nvPr>
        </p:nvSpPr>
        <p:spPr>
          <a:xfrm>
            <a:off x="838200" y="1227918"/>
            <a:ext cx="10515600" cy="896993"/>
          </a:xfrm>
        </p:spPr>
        <p:txBody>
          <a:bodyPr>
            <a:noAutofit/>
          </a:bodyPr>
          <a:lstStyle/>
          <a:p>
            <a:r>
              <a:rPr lang="en-GB" altLang="en-US" sz="3200" dirty="0"/>
              <a:t>The Trust achieved its revised control total in 2025/26, which was to deliver an adjusted position of £22m deficit.</a:t>
            </a:r>
            <a:br>
              <a:rPr lang="en-GB" altLang="en-US" sz="3200" dirty="0"/>
            </a:br>
            <a:endParaRPr lang="en-GB" sz="3200" dirty="0"/>
          </a:p>
        </p:txBody>
      </p:sp>
      <p:graphicFrame>
        <p:nvGraphicFramePr>
          <p:cNvPr id="12" name="Content Placeholder 11">
            <a:extLst>
              <a:ext uri="{FF2B5EF4-FFF2-40B4-BE49-F238E27FC236}">
                <a16:creationId xmlns:a16="http://schemas.microsoft.com/office/drawing/2014/main" id="{8BE754DC-E1B1-7CA6-DDA4-D4105F199522}"/>
              </a:ext>
            </a:extLst>
          </p:cNvPr>
          <p:cNvGraphicFramePr>
            <a:graphicFrameLocks noGrp="1"/>
          </p:cNvGraphicFramePr>
          <p:nvPr>
            <p:ph idx="1"/>
          </p:nvPr>
        </p:nvGraphicFramePr>
        <p:xfrm>
          <a:off x="968829" y="2443778"/>
          <a:ext cx="7913914" cy="3337560"/>
        </p:xfrm>
        <a:graphic>
          <a:graphicData uri="http://schemas.openxmlformats.org/drawingml/2006/table">
            <a:tbl>
              <a:tblPr firstRow="1" bandRow="1">
                <a:tableStyleId>{2D5ABB26-0587-4C30-8999-92F81FD0307C}</a:tableStyleId>
              </a:tblPr>
              <a:tblGrid>
                <a:gridCol w="6290388">
                  <a:extLst>
                    <a:ext uri="{9D8B030D-6E8A-4147-A177-3AD203B41FA5}">
                      <a16:colId xmlns:a16="http://schemas.microsoft.com/office/drawing/2014/main" val="3659178149"/>
                    </a:ext>
                  </a:extLst>
                </a:gridCol>
                <a:gridCol w="1623526">
                  <a:extLst>
                    <a:ext uri="{9D8B030D-6E8A-4147-A177-3AD203B41FA5}">
                      <a16:colId xmlns:a16="http://schemas.microsoft.com/office/drawing/2014/main" val="2511376917"/>
                    </a:ext>
                  </a:extLst>
                </a:gridCol>
              </a:tblGrid>
              <a:tr h="370840">
                <a:tc>
                  <a:txBody>
                    <a:bodyPr/>
                    <a:lstStyle/>
                    <a:p>
                      <a:endParaRPr lang="en-GB" dirty="0"/>
                    </a:p>
                  </a:txBody>
                  <a:tcPr>
                    <a:solidFill>
                      <a:schemeClr val="bg1"/>
                    </a:solidFill>
                  </a:tcPr>
                </a:tc>
                <a:tc>
                  <a:txBody>
                    <a:bodyPr/>
                    <a:lstStyle/>
                    <a:p>
                      <a:pPr lvl="1" algn="r"/>
                      <a:r>
                        <a:rPr lang="en-GB" dirty="0"/>
                        <a:t>£’000s</a:t>
                      </a:r>
                    </a:p>
                  </a:txBody>
                  <a:tcPr>
                    <a:solidFill>
                      <a:schemeClr val="bg1"/>
                    </a:solidFill>
                  </a:tcPr>
                </a:tc>
                <a:extLst>
                  <a:ext uri="{0D108BD9-81ED-4DB2-BD59-A6C34878D82A}">
                    <a16:rowId xmlns:a16="http://schemas.microsoft.com/office/drawing/2014/main" val="4006592980"/>
                  </a:ext>
                </a:extLst>
              </a:tr>
              <a:tr h="370840">
                <a:tc>
                  <a:txBody>
                    <a:bodyPr/>
                    <a:lstStyle/>
                    <a:p>
                      <a:r>
                        <a:rPr lang="en-GB" b="1" dirty="0"/>
                        <a:t>Deficit as per accounts</a:t>
                      </a:r>
                    </a:p>
                  </a:txBody>
                  <a:tcPr>
                    <a:solidFill>
                      <a:schemeClr val="bg1"/>
                    </a:solidFill>
                  </a:tcPr>
                </a:tc>
                <a:tc>
                  <a:txBody>
                    <a:bodyPr/>
                    <a:lstStyle/>
                    <a:p>
                      <a:pPr lvl="0" algn="r"/>
                      <a:r>
                        <a:rPr lang="en-GB" b="1" dirty="0">
                          <a:solidFill>
                            <a:srgbClr val="FF0000"/>
                          </a:solidFill>
                        </a:rPr>
                        <a:t>(1,608)</a:t>
                      </a:r>
                    </a:p>
                  </a:txBody>
                  <a:tcPr>
                    <a:solidFill>
                      <a:schemeClr val="bg1"/>
                    </a:solidFill>
                  </a:tcPr>
                </a:tc>
                <a:extLst>
                  <a:ext uri="{0D108BD9-81ED-4DB2-BD59-A6C34878D82A}">
                    <a16:rowId xmlns:a16="http://schemas.microsoft.com/office/drawing/2014/main" val="3036425552"/>
                  </a:ext>
                </a:extLst>
              </a:tr>
              <a:tr h="370840">
                <a:tc>
                  <a:txBody>
                    <a:bodyPr/>
                    <a:lstStyle/>
                    <a:p>
                      <a:r>
                        <a:rPr lang="en-GB" dirty="0"/>
                        <a:t>Remove impairments</a:t>
                      </a:r>
                    </a:p>
                  </a:txBody>
                  <a:tcPr>
                    <a:solidFill>
                      <a:schemeClr val="bg1"/>
                    </a:solidFill>
                  </a:tcPr>
                </a:tc>
                <a:tc>
                  <a:txBody>
                    <a:bodyPr/>
                    <a:lstStyle/>
                    <a:p>
                      <a:pPr marL="457200" marR="0" lvl="1" indent="0" algn="r" defTabSz="914400" rtl="0" eaLnBrk="1" fontAlgn="auto" latinLnBrk="0" hangingPunct="1">
                        <a:lnSpc>
                          <a:spcPct val="100000"/>
                        </a:lnSpc>
                        <a:spcBef>
                          <a:spcPts val="0"/>
                        </a:spcBef>
                        <a:spcAft>
                          <a:spcPts val="0"/>
                        </a:spcAft>
                        <a:buClrTx/>
                        <a:buSzTx/>
                        <a:buFontTx/>
                        <a:buNone/>
                        <a:tabLst/>
                        <a:defRPr/>
                      </a:pPr>
                      <a:r>
                        <a:rPr lang="en-GB" b="0" dirty="0">
                          <a:solidFill>
                            <a:srgbClr val="FF0000"/>
                          </a:solidFill>
                        </a:rPr>
                        <a:t>(5,572)</a:t>
                      </a:r>
                      <a:endParaRPr lang="en-GB" b="0" dirty="0"/>
                    </a:p>
                  </a:txBody>
                  <a:tcPr>
                    <a:solidFill>
                      <a:schemeClr val="bg1"/>
                    </a:solidFill>
                  </a:tcPr>
                </a:tc>
                <a:extLst>
                  <a:ext uri="{0D108BD9-81ED-4DB2-BD59-A6C34878D82A}">
                    <a16:rowId xmlns:a16="http://schemas.microsoft.com/office/drawing/2014/main" val="2682641099"/>
                  </a:ext>
                </a:extLst>
              </a:tr>
              <a:tr h="370840">
                <a:tc>
                  <a:txBody>
                    <a:bodyPr/>
                    <a:lstStyle/>
                    <a:p>
                      <a:r>
                        <a:rPr lang="en-GB" dirty="0"/>
                        <a:t>Remove grants and donation impact</a:t>
                      </a:r>
                    </a:p>
                  </a:txBody>
                  <a:tcPr>
                    <a:solidFill>
                      <a:schemeClr val="bg1"/>
                    </a:solidFill>
                  </a:tcPr>
                </a:tc>
                <a:tc>
                  <a:txBody>
                    <a:bodyPr/>
                    <a:lstStyle/>
                    <a:p>
                      <a:pPr lvl="1" algn="r"/>
                      <a:r>
                        <a:rPr lang="en-GB" dirty="0">
                          <a:solidFill>
                            <a:srgbClr val="FF0000"/>
                          </a:solidFill>
                        </a:rPr>
                        <a:t>(12,876)</a:t>
                      </a:r>
                    </a:p>
                  </a:txBody>
                  <a:tcPr>
                    <a:solidFill>
                      <a:schemeClr val="bg1"/>
                    </a:solidFill>
                  </a:tcPr>
                </a:tc>
                <a:extLst>
                  <a:ext uri="{0D108BD9-81ED-4DB2-BD59-A6C34878D82A}">
                    <a16:rowId xmlns:a16="http://schemas.microsoft.com/office/drawing/2014/main" val="2285039427"/>
                  </a:ext>
                </a:extLst>
              </a:tr>
              <a:tr h="370840">
                <a:tc>
                  <a:txBody>
                    <a:bodyPr/>
                    <a:lstStyle/>
                    <a:p>
                      <a:r>
                        <a:rPr lang="en-GB" b="1" dirty="0"/>
                        <a:t>Sub Total</a:t>
                      </a:r>
                    </a:p>
                  </a:txBody>
                  <a:tcPr>
                    <a:solidFill>
                      <a:schemeClr val="bg1"/>
                    </a:solidFill>
                  </a:tcPr>
                </a:tc>
                <a:tc>
                  <a:txBody>
                    <a:bodyPr/>
                    <a:lstStyle/>
                    <a:p>
                      <a:pPr lvl="0" algn="r"/>
                      <a:r>
                        <a:rPr lang="en-GB" b="1" dirty="0">
                          <a:solidFill>
                            <a:srgbClr val="FF0000"/>
                          </a:solidFill>
                        </a:rPr>
                        <a:t>(20,056)</a:t>
                      </a:r>
                    </a:p>
                  </a:txBody>
                  <a:tcPr>
                    <a:solidFill>
                      <a:schemeClr val="bg1"/>
                    </a:solidFill>
                  </a:tcPr>
                </a:tc>
                <a:extLst>
                  <a:ext uri="{0D108BD9-81ED-4DB2-BD59-A6C34878D82A}">
                    <a16:rowId xmlns:a16="http://schemas.microsoft.com/office/drawing/2014/main" val="916384160"/>
                  </a:ext>
                </a:extLst>
              </a:tr>
              <a:tr h="370840">
                <a:tc>
                  <a:txBody>
                    <a:bodyPr/>
                    <a:lstStyle/>
                    <a:p>
                      <a:r>
                        <a:rPr lang="en-GB" dirty="0"/>
                        <a:t>Remove PFI revenue costs on an IFRS basis</a:t>
                      </a:r>
                    </a:p>
                  </a:txBody>
                  <a:tcPr>
                    <a:solidFill>
                      <a:schemeClr val="bg1"/>
                    </a:solidFill>
                  </a:tcPr>
                </a:tc>
                <a:tc>
                  <a:txBody>
                    <a:bodyPr/>
                    <a:lstStyle/>
                    <a:p>
                      <a:pPr algn="r"/>
                      <a:r>
                        <a:rPr lang="en-GB" dirty="0"/>
                        <a:t>12,374</a:t>
                      </a:r>
                    </a:p>
                  </a:txBody>
                  <a:tcPr>
                    <a:solidFill>
                      <a:schemeClr val="bg1"/>
                    </a:solidFill>
                  </a:tcPr>
                </a:tc>
                <a:extLst>
                  <a:ext uri="{0D108BD9-81ED-4DB2-BD59-A6C34878D82A}">
                    <a16:rowId xmlns:a16="http://schemas.microsoft.com/office/drawing/2014/main" val="1923272884"/>
                  </a:ext>
                </a:extLst>
              </a:tr>
              <a:tr h="370840">
                <a:tc>
                  <a:txBody>
                    <a:bodyPr/>
                    <a:lstStyle/>
                    <a:p>
                      <a:r>
                        <a:rPr lang="en-GB" dirty="0"/>
                        <a:t>Add back PFI revenue costs on a UK GAAP basis</a:t>
                      </a:r>
                    </a:p>
                  </a:txBody>
                  <a:tcPr>
                    <a:solidFill>
                      <a:schemeClr val="bg1"/>
                    </a:solidFill>
                  </a:tcPr>
                </a:tc>
                <a:tc>
                  <a:txBody>
                    <a:bodyPr/>
                    <a:lstStyle/>
                    <a:p>
                      <a:pPr algn="r"/>
                      <a:r>
                        <a:rPr lang="en-GB" dirty="0">
                          <a:solidFill>
                            <a:srgbClr val="FF0000"/>
                          </a:solidFill>
                        </a:rPr>
                        <a:t>(14,334)</a:t>
                      </a:r>
                    </a:p>
                  </a:txBody>
                  <a:tcPr>
                    <a:solidFill>
                      <a:schemeClr val="bg1"/>
                    </a:solidFill>
                  </a:tcPr>
                </a:tc>
                <a:extLst>
                  <a:ext uri="{0D108BD9-81ED-4DB2-BD59-A6C34878D82A}">
                    <a16:rowId xmlns:a16="http://schemas.microsoft.com/office/drawing/2014/main" val="1540632640"/>
                  </a:ext>
                </a:extLst>
              </a:tr>
              <a:tr h="370840">
                <a:tc>
                  <a:txBody>
                    <a:bodyPr/>
                    <a:lstStyle/>
                    <a:p>
                      <a:r>
                        <a:rPr lang="en-GB" b="1" dirty="0"/>
                        <a:t>Adjusted Financial Position surplus / (deficit)</a:t>
                      </a:r>
                    </a:p>
                  </a:txBody>
                  <a:tcPr>
                    <a:solidFill>
                      <a:schemeClr val="bg1"/>
                    </a:solidFill>
                  </a:tcPr>
                </a:tc>
                <a:tc>
                  <a:txBody>
                    <a:bodyPr/>
                    <a:lstStyle/>
                    <a:p>
                      <a:pPr algn="r"/>
                      <a:r>
                        <a:rPr lang="en-GB" b="1" dirty="0">
                          <a:solidFill>
                            <a:srgbClr val="FF0000"/>
                          </a:solidFill>
                        </a:rPr>
                        <a:t>(22,016)</a:t>
                      </a:r>
                    </a:p>
                  </a:txBody>
                  <a:tcPr>
                    <a:solidFill>
                      <a:schemeClr val="bg1"/>
                    </a:solidFill>
                  </a:tcPr>
                </a:tc>
                <a:extLst>
                  <a:ext uri="{0D108BD9-81ED-4DB2-BD59-A6C34878D82A}">
                    <a16:rowId xmlns:a16="http://schemas.microsoft.com/office/drawing/2014/main" val="2569658599"/>
                  </a:ext>
                </a:extLst>
              </a:tr>
              <a:tr h="370840">
                <a:tc>
                  <a:txBody>
                    <a:bodyPr/>
                    <a:lstStyle/>
                    <a:p>
                      <a:endParaRPr lang="en-GB" b="1" dirty="0"/>
                    </a:p>
                  </a:txBody>
                  <a:tcPr>
                    <a:solidFill>
                      <a:schemeClr val="bg1"/>
                    </a:solidFill>
                  </a:tcPr>
                </a:tc>
                <a:tc>
                  <a:txBody>
                    <a:bodyPr/>
                    <a:lstStyle/>
                    <a:p>
                      <a:pPr algn="r"/>
                      <a:endParaRPr lang="en-GB" b="1" dirty="0"/>
                    </a:p>
                  </a:txBody>
                  <a:tcPr>
                    <a:solidFill>
                      <a:schemeClr val="bg1"/>
                    </a:solidFill>
                  </a:tcPr>
                </a:tc>
                <a:extLst>
                  <a:ext uri="{0D108BD9-81ED-4DB2-BD59-A6C34878D82A}">
                    <a16:rowId xmlns:a16="http://schemas.microsoft.com/office/drawing/2014/main" val="3521904552"/>
                  </a:ext>
                </a:extLst>
              </a:tr>
            </a:tbl>
          </a:graphicData>
        </a:graphic>
      </p:graphicFrame>
    </p:spTree>
    <p:extLst>
      <p:ext uri="{BB962C8B-B14F-4D97-AF65-F5344CB8AC3E}">
        <p14:creationId xmlns:p14="http://schemas.microsoft.com/office/powerpoint/2010/main" val="243074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40787-9B2D-4294-BAF5-C8F291BD4F2F}"/>
              </a:ext>
            </a:extLst>
          </p:cNvPr>
          <p:cNvSpPr>
            <a:spLocks noGrp="1"/>
          </p:cNvSpPr>
          <p:nvPr>
            <p:ph type="title"/>
          </p:nvPr>
        </p:nvSpPr>
        <p:spPr>
          <a:xfrm>
            <a:off x="427653" y="537453"/>
            <a:ext cx="10515600" cy="896993"/>
          </a:xfrm>
        </p:spPr>
        <p:txBody>
          <a:bodyPr>
            <a:normAutofit/>
          </a:bodyPr>
          <a:lstStyle/>
          <a:p>
            <a:r>
              <a:rPr lang="en-GB" altLang="en-US" sz="3600" dirty="0"/>
              <a:t>WHERE OUR MONEY CAME FROM</a:t>
            </a:r>
            <a:endParaRPr lang="en-GB" sz="3600" dirty="0"/>
          </a:p>
        </p:txBody>
      </p:sp>
      <p:sp>
        <p:nvSpPr>
          <p:cNvPr id="5" name="TextBox 4">
            <a:extLst>
              <a:ext uri="{FF2B5EF4-FFF2-40B4-BE49-F238E27FC236}">
                <a16:creationId xmlns:a16="http://schemas.microsoft.com/office/drawing/2014/main" id="{EBE17A3D-7D79-A880-F30F-5F015E252F3B}"/>
              </a:ext>
            </a:extLst>
          </p:cNvPr>
          <p:cNvSpPr txBox="1"/>
          <p:nvPr/>
        </p:nvSpPr>
        <p:spPr>
          <a:xfrm>
            <a:off x="2143708" y="1574406"/>
            <a:ext cx="6487108" cy="707886"/>
          </a:xfrm>
          <a:prstGeom prst="rect">
            <a:avLst/>
          </a:prstGeom>
          <a:noFill/>
        </p:spPr>
        <p:txBody>
          <a:bodyPr wrap="square">
            <a:spAutoFit/>
          </a:bodyPr>
          <a:lstStyle/>
          <a:p>
            <a:pPr lvl="0" defTabSz="914400" fontAlgn="base">
              <a:spcBef>
                <a:spcPct val="0"/>
              </a:spcBef>
              <a:spcAft>
                <a:spcPct val="0"/>
              </a:spcAft>
            </a:pPr>
            <a:r>
              <a:rPr lang="en-GB" altLang="en-US" sz="2000" dirty="0">
                <a:solidFill>
                  <a:schemeClr val="bg1"/>
                </a:solidFill>
                <a:latin typeface="Arial" charset="0"/>
              </a:rPr>
              <a:t>Our operating income in 2025/26 was just over a billion, at £1,050m, as shown below:</a:t>
            </a:r>
          </a:p>
        </p:txBody>
      </p:sp>
      <p:pic>
        <p:nvPicPr>
          <p:cNvPr id="9" name="Content Placeholder 8">
            <a:extLst>
              <a:ext uri="{FF2B5EF4-FFF2-40B4-BE49-F238E27FC236}">
                <a16:creationId xmlns:a16="http://schemas.microsoft.com/office/drawing/2014/main" id="{BBF158AC-3220-654D-CDB1-5CE5D8E39C70}"/>
              </a:ext>
            </a:extLst>
          </p:cNvPr>
          <p:cNvPicPr>
            <a:picLocks noGrp="1" noChangeAspect="1"/>
          </p:cNvPicPr>
          <p:nvPr>
            <p:ph idx="1"/>
          </p:nvPr>
        </p:nvPicPr>
        <p:blipFill>
          <a:blip r:embed="rId2"/>
          <a:stretch>
            <a:fillRect/>
          </a:stretch>
        </p:blipFill>
        <p:spPr>
          <a:xfrm>
            <a:off x="3321564" y="2397125"/>
            <a:ext cx="5548872" cy="3779838"/>
          </a:xfrm>
          <a:prstGeom prst="rect">
            <a:avLst/>
          </a:prstGeom>
        </p:spPr>
      </p:pic>
    </p:spTree>
    <p:extLst>
      <p:ext uri="{BB962C8B-B14F-4D97-AF65-F5344CB8AC3E}">
        <p14:creationId xmlns:p14="http://schemas.microsoft.com/office/powerpoint/2010/main" val="486718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89E8A-0C81-9B06-93DE-63F1C8024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A7BF19-96DB-2D8A-B902-114A00D2BD0D}"/>
              </a:ext>
            </a:extLst>
          </p:cNvPr>
          <p:cNvSpPr>
            <a:spLocks noGrp="1"/>
          </p:cNvSpPr>
          <p:nvPr>
            <p:ph type="title"/>
          </p:nvPr>
        </p:nvSpPr>
        <p:spPr>
          <a:xfrm>
            <a:off x="427653" y="537453"/>
            <a:ext cx="10515600" cy="896993"/>
          </a:xfrm>
        </p:spPr>
        <p:txBody>
          <a:bodyPr>
            <a:normAutofit/>
          </a:bodyPr>
          <a:lstStyle/>
          <a:p>
            <a:r>
              <a:rPr lang="en-GB" altLang="en-US" sz="3600" dirty="0"/>
              <a:t>HOW WE SPENT OUR MONEY</a:t>
            </a:r>
            <a:endParaRPr lang="en-GB" sz="3600" dirty="0"/>
          </a:p>
        </p:txBody>
      </p:sp>
      <p:sp>
        <p:nvSpPr>
          <p:cNvPr id="5" name="TextBox 4">
            <a:extLst>
              <a:ext uri="{FF2B5EF4-FFF2-40B4-BE49-F238E27FC236}">
                <a16:creationId xmlns:a16="http://schemas.microsoft.com/office/drawing/2014/main" id="{506AA49F-2954-97C7-C3DA-BC2E259F6E92}"/>
              </a:ext>
            </a:extLst>
          </p:cNvPr>
          <p:cNvSpPr txBox="1"/>
          <p:nvPr/>
        </p:nvSpPr>
        <p:spPr>
          <a:xfrm>
            <a:off x="2080726" y="1447182"/>
            <a:ext cx="7322065" cy="369332"/>
          </a:xfrm>
          <a:prstGeom prst="rect">
            <a:avLst/>
          </a:prstGeom>
          <a:noFill/>
        </p:spPr>
        <p:txBody>
          <a:bodyPr wrap="square">
            <a:spAutoFit/>
          </a:bodyPr>
          <a:lstStyle/>
          <a:p>
            <a:pPr lvl="0" algn="ctr" fontAlgn="base">
              <a:spcBef>
                <a:spcPct val="0"/>
              </a:spcBef>
              <a:spcAft>
                <a:spcPct val="0"/>
              </a:spcAft>
            </a:pPr>
            <a:r>
              <a:rPr lang="en-GB" altLang="en-US" dirty="0">
                <a:solidFill>
                  <a:schemeClr val="bg1"/>
                </a:solidFill>
                <a:latin typeface="Arial" charset="0"/>
              </a:rPr>
              <a:t>Our operating expenditure in 2025/26 was £1,035m, as shown below:</a:t>
            </a:r>
          </a:p>
        </p:txBody>
      </p:sp>
      <p:pic>
        <p:nvPicPr>
          <p:cNvPr id="8" name="Content Placeholder 7">
            <a:extLst>
              <a:ext uri="{FF2B5EF4-FFF2-40B4-BE49-F238E27FC236}">
                <a16:creationId xmlns:a16="http://schemas.microsoft.com/office/drawing/2014/main" id="{A539B00C-2CFC-246B-1D95-5D08640CA229}"/>
              </a:ext>
            </a:extLst>
          </p:cNvPr>
          <p:cNvPicPr>
            <a:picLocks noGrp="1" noChangeAspect="1"/>
          </p:cNvPicPr>
          <p:nvPr>
            <p:ph idx="1"/>
          </p:nvPr>
        </p:nvPicPr>
        <p:blipFill>
          <a:blip r:embed="rId2"/>
          <a:stretch>
            <a:fillRect/>
          </a:stretch>
        </p:blipFill>
        <p:spPr>
          <a:xfrm>
            <a:off x="1526875" y="2268746"/>
            <a:ext cx="7522236" cy="3890963"/>
          </a:xfrm>
          <a:prstGeom prst="rect">
            <a:avLst/>
          </a:prstGeom>
        </p:spPr>
      </p:pic>
    </p:spTree>
    <p:extLst>
      <p:ext uri="{BB962C8B-B14F-4D97-AF65-F5344CB8AC3E}">
        <p14:creationId xmlns:p14="http://schemas.microsoft.com/office/powerpoint/2010/main" val="3545392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A383B-FEDA-E667-28AE-799E7977192B}"/>
              </a:ext>
            </a:extLst>
          </p:cNvPr>
          <p:cNvSpPr>
            <a:spLocks noGrp="1"/>
          </p:cNvSpPr>
          <p:nvPr>
            <p:ph type="title"/>
          </p:nvPr>
        </p:nvSpPr>
        <p:spPr>
          <a:xfrm>
            <a:off x="907211" y="383131"/>
            <a:ext cx="10515600" cy="896993"/>
          </a:xfrm>
        </p:spPr>
        <p:txBody>
          <a:bodyPr>
            <a:normAutofit/>
          </a:bodyPr>
          <a:lstStyle/>
          <a:p>
            <a:r>
              <a:rPr lang="en-GB" altLang="en-US" sz="3600" dirty="0"/>
              <a:t>INVESTMENT IN INFRASTRUCTURE</a:t>
            </a:r>
            <a:endParaRPr lang="en-GB" sz="3600" dirty="0"/>
          </a:p>
        </p:txBody>
      </p:sp>
      <p:pic>
        <p:nvPicPr>
          <p:cNvPr id="5" name="Picture 4">
            <a:extLst>
              <a:ext uri="{FF2B5EF4-FFF2-40B4-BE49-F238E27FC236}">
                <a16:creationId xmlns:a16="http://schemas.microsoft.com/office/drawing/2014/main" id="{71EC6E7E-5232-4B0B-3C81-054A06DAA730}"/>
              </a:ext>
            </a:extLst>
          </p:cNvPr>
          <p:cNvPicPr>
            <a:picLocks noChangeAspect="1"/>
          </p:cNvPicPr>
          <p:nvPr/>
        </p:nvPicPr>
        <p:blipFill>
          <a:blip r:embed="rId2"/>
          <a:stretch>
            <a:fillRect/>
          </a:stretch>
        </p:blipFill>
        <p:spPr>
          <a:xfrm>
            <a:off x="2673380" y="1202486"/>
            <a:ext cx="5534025" cy="5505450"/>
          </a:xfrm>
          <a:prstGeom prst="rect">
            <a:avLst/>
          </a:prstGeom>
        </p:spPr>
      </p:pic>
    </p:spTree>
    <p:extLst>
      <p:ext uri="{BB962C8B-B14F-4D97-AF65-F5344CB8AC3E}">
        <p14:creationId xmlns:p14="http://schemas.microsoft.com/office/powerpoint/2010/main" val="805519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76F2-35C5-5699-345C-96071F492D1C}"/>
              </a:ext>
            </a:extLst>
          </p:cNvPr>
          <p:cNvSpPr>
            <a:spLocks noGrp="1"/>
          </p:cNvSpPr>
          <p:nvPr>
            <p:ph type="title"/>
          </p:nvPr>
        </p:nvSpPr>
        <p:spPr>
          <a:xfrm>
            <a:off x="838200" y="681038"/>
            <a:ext cx="10515600" cy="896993"/>
          </a:xfrm>
        </p:spPr>
        <p:txBody>
          <a:bodyPr>
            <a:normAutofit/>
          </a:bodyPr>
          <a:lstStyle/>
          <a:p>
            <a:r>
              <a:rPr lang="en-GB" altLang="en-US" sz="3600" dirty="0"/>
              <a:t>BALANCE SHEET STRENGTH</a:t>
            </a:r>
            <a:endParaRPr lang="en-GB" sz="3600" dirty="0"/>
          </a:p>
        </p:txBody>
      </p:sp>
      <p:sp>
        <p:nvSpPr>
          <p:cNvPr id="3" name="Content Placeholder 2">
            <a:extLst>
              <a:ext uri="{FF2B5EF4-FFF2-40B4-BE49-F238E27FC236}">
                <a16:creationId xmlns:a16="http://schemas.microsoft.com/office/drawing/2014/main" id="{DCFCFFF6-D622-E5E3-F454-63520F180CC3}"/>
              </a:ext>
            </a:extLst>
          </p:cNvPr>
          <p:cNvSpPr>
            <a:spLocks noGrp="1"/>
          </p:cNvSpPr>
          <p:nvPr>
            <p:ph idx="1"/>
          </p:nvPr>
        </p:nvSpPr>
        <p:spPr>
          <a:xfrm>
            <a:off x="754224" y="1865914"/>
            <a:ext cx="10993017" cy="4208315"/>
          </a:xfrm>
        </p:spPr>
        <p:txBody>
          <a:bodyPr>
            <a:normAutofit/>
          </a:bodyPr>
          <a:lstStyle/>
          <a:p>
            <a:pPr marL="0" indent="0">
              <a:buNone/>
            </a:pPr>
            <a:r>
              <a:rPr lang="en-GB" sz="2000" dirty="0"/>
              <a:t>In overall terms the main changes on the Trust’s Balance Sheet reflect the following:</a:t>
            </a:r>
          </a:p>
          <a:p>
            <a:endParaRPr lang="en-GB" sz="2000" dirty="0"/>
          </a:p>
          <a:p>
            <a:pPr marL="686977" lvl="1" indent="-400050">
              <a:buFont typeface="+mj-lt"/>
              <a:buAutoNum type="romanLcPeriod"/>
            </a:pPr>
            <a:r>
              <a:rPr lang="en-GB" sz="2000" dirty="0"/>
              <a:t>Non Current Assets increased by £63m – mainly the impact of extensive capital programme and the inclusion of Right of Use assets under the IFRS16 lease guidance – which included the right of use lease for the Community Diagnostics Centre (CDC) in Hull at £15m.</a:t>
            </a:r>
          </a:p>
          <a:p>
            <a:pPr marL="686977" lvl="1" indent="-400050">
              <a:buFont typeface="+mj-lt"/>
              <a:buAutoNum type="romanLcPeriod"/>
            </a:pPr>
            <a:r>
              <a:rPr lang="en-GB" sz="2000" dirty="0"/>
              <a:t>Cash and cash equivalents have decreased from £34.9m to £33.1m mainly due to payables reducing and the deficit position.</a:t>
            </a:r>
          </a:p>
          <a:p>
            <a:pPr marL="686977" lvl="1" indent="-400050">
              <a:buFont typeface="+mj-lt"/>
              <a:buAutoNum type="romanLcPeriod"/>
            </a:pPr>
            <a:r>
              <a:rPr lang="en-GB" sz="2000" dirty="0"/>
              <a:t>Borrowings have decreased from £84.7m to £80.4m which reflects the in-year payments on capital loans and PFI unitary payments.</a:t>
            </a:r>
          </a:p>
          <a:p>
            <a:pPr marL="686977" lvl="1" indent="-400050">
              <a:buFont typeface="+mj-lt"/>
              <a:buAutoNum type="romanLcPeriod"/>
            </a:pPr>
            <a:r>
              <a:rPr lang="en-GB" sz="2000" dirty="0"/>
              <a:t>Performance against the Public Sector Payment Policy remained high, although has reduced from 2024/25 levels, to almost 77.6% by volume for our Non-NHS Suppliers and at 72.1% for NHS Suppliers due to the impact of cash management.</a:t>
            </a:r>
          </a:p>
          <a:p>
            <a:endParaRPr lang="en-GB" dirty="0"/>
          </a:p>
        </p:txBody>
      </p:sp>
    </p:spTree>
    <p:extLst>
      <p:ext uri="{BB962C8B-B14F-4D97-AF65-F5344CB8AC3E}">
        <p14:creationId xmlns:p14="http://schemas.microsoft.com/office/powerpoint/2010/main" val="24517547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E396828-A4A0-E1CE-C094-8D6D4546FBF8}"/>
              </a:ext>
            </a:extLst>
          </p:cNvPr>
          <p:cNvSpPr>
            <a:spLocks noGrp="1"/>
          </p:cNvSpPr>
          <p:nvPr>
            <p:ph type="title"/>
          </p:nvPr>
        </p:nvSpPr>
        <p:spPr>
          <a:xfrm>
            <a:off x="754224" y="536964"/>
            <a:ext cx="10515600" cy="896938"/>
          </a:xfrm>
        </p:spPr>
        <p:txBody>
          <a:bodyPr>
            <a:normAutofit/>
          </a:bodyPr>
          <a:lstStyle/>
          <a:p>
            <a:r>
              <a:rPr lang="en-GB" sz="3600" kern="1200" dirty="0">
                <a:latin typeface="Arial"/>
                <a:cs typeface="+mj-cs"/>
              </a:rPr>
              <a:t>BORROWING POSITION 2025-26</a:t>
            </a:r>
            <a:endParaRPr lang="en-GB" sz="3600" dirty="0"/>
          </a:p>
        </p:txBody>
      </p:sp>
      <p:pic>
        <p:nvPicPr>
          <p:cNvPr id="9" name="Picture 8">
            <a:extLst>
              <a:ext uri="{FF2B5EF4-FFF2-40B4-BE49-F238E27FC236}">
                <a16:creationId xmlns:a16="http://schemas.microsoft.com/office/drawing/2014/main" id="{63CC0B86-F6FD-9EF6-1AB8-509A2DC9A633}"/>
              </a:ext>
            </a:extLst>
          </p:cNvPr>
          <p:cNvPicPr>
            <a:picLocks noChangeAspect="1"/>
          </p:cNvPicPr>
          <p:nvPr/>
        </p:nvPicPr>
        <p:blipFill>
          <a:blip r:embed="rId2"/>
          <a:stretch>
            <a:fillRect/>
          </a:stretch>
        </p:blipFill>
        <p:spPr>
          <a:xfrm>
            <a:off x="2863970" y="1570008"/>
            <a:ext cx="5098211" cy="3804249"/>
          </a:xfrm>
          <a:prstGeom prst="rect">
            <a:avLst/>
          </a:prstGeom>
        </p:spPr>
      </p:pic>
    </p:spTree>
    <p:extLst>
      <p:ext uri="{BB962C8B-B14F-4D97-AF65-F5344CB8AC3E}">
        <p14:creationId xmlns:p14="http://schemas.microsoft.com/office/powerpoint/2010/main" val="1114923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E2C2B-8E0E-6463-D599-9C7746922F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96F14A-F5CE-F82E-11CC-69F0D13A1B12}"/>
              </a:ext>
            </a:extLst>
          </p:cNvPr>
          <p:cNvSpPr>
            <a:spLocks noGrp="1"/>
          </p:cNvSpPr>
          <p:nvPr>
            <p:ph type="title"/>
          </p:nvPr>
        </p:nvSpPr>
        <p:spPr>
          <a:xfrm>
            <a:off x="609600" y="106690"/>
            <a:ext cx="10515600" cy="896993"/>
          </a:xfrm>
        </p:spPr>
        <p:txBody>
          <a:bodyPr/>
          <a:lstStyle/>
          <a:p>
            <a:r>
              <a:rPr lang="en-GB" dirty="0"/>
              <a:t>2026/27….</a:t>
            </a:r>
          </a:p>
        </p:txBody>
      </p:sp>
      <p:sp>
        <p:nvSpPr>
          <p:cNvPr id="3" name="Content Placeholder 2">
            <a:extLst>
              <a:ext uri="{FF2B5EF4-FFF2-40B4-BE49-F238E27FC236}">
                <a16:creationId xmlns:a16="http://schemas.microsoft.com/office/drawing/2014/main" id="{4035295E-171C-B528-BFF3-22A9693D7ABD}"/>
              </a:ext>
            </a:extLst>
          </p:cNvPr>
          <p:cNvSpPr>
            <a:spLocks noGrp="1"/>
          </p:cNvSpPr>
          <p:nvPr>
            <p:ph idx="1"/>
          </p:nvPr>
        </p:nvSpPr>
        <p:spPr>
          <a:xfrm>
            <a:off x="311020" y="1177854"/>
            <a:ext cx="11569960" cy="5219835"/>
          </a:xfrm>
        </p:spPr>
        <p:txBody>
          <a:bodyPr>
            <a:noAutofit/>
          </a:bodyPr>
          <a:lstStyle/>
          <a:p>
            <a:pPr marL="0" indent="0" eaLnBrk="0" fontAlgn="base" hangingPunct="0">
              <a:lnSpc>
                <a:spcPct val="120000"/>
              </a:lnSpc>
              <a:spcBef>
                <a:spcPts val="0"/>
              </a:spcBef>
              <a:spcAft>
                <a:spcPct val="0"/>
              </a:spcAft>
              <a:buNone/>
            </a:pPr>
            <a:r>
              <a:rPr lang="en-GB" sz="2000" dirty="0">
                <a:cs typeface="Arial" charset="0"/>
              </a:rPr>
              <a:t>Whilst the Trust has agreed a deficit plan of £39.4m for 2026/27, this is still subject to final agreement with NHS England and consequently means there is no agreed deficit funding this year to help us manage the cash flow position.</a:t>
            </a:r>
          </a:p>
          <a:p>
            <a:pPr lvl="0" eaLnBrk="0" fontAlgn="base" hangingPunct="0">
              <a:lnSpc>
                <a:spcPct val="120000"/>
              </a:lnSpc>
              <a:spcBef>
                <a:spcPts val="0"/>
              </a:spcBef>
              <a:spcAft>
                <a:spcPct val="0"/>
              </a:spcAft>
            </a:pPr>
            <a:endParaRPr lang="en-GB" sz="2000" dirty="0"/>
          </a:p>
          <a:p>
            <a:pPr marL="0" lvl="0" indent="0" eaLnBrk="0" fontAlgn="base" hangingPunct="0">
              <a:lnSpc>
                <a:spcPct val="120000"/>
              </a:lnSpc>
              <a:spcBef>
                <a:spcPts val="0"/>
              </a:spcBef>
              <a:spcAft>
                <a:spcPct val="0"/>
              </a:spcAft>
              <a:buNone/>
            </a:pPr>
            <a:r>
              <a:rPr lang="en-GB" sz="2000" dirty="0"/>
              <a:t>In order to deliver this deficit plan, the Trust needs to deliver a significant level of efficiency savings - with £72.9m Cost Improvements required in 2026/27.  It also means that the Trust needs to apply for cash support each month. </a:t>
            </a:r>
          </a:p>
          <a:p>
            <a:pPr marL="0" lvl="0" indent="0" eaLnBrk="0" fontAlgn="base" hangingPunct="0">
              <a:lnSpc>
                <a:spcPct val="120000"/>
              </a:lnSpc>
              <a:spcBef>
                <a:spcPts val="0"/>
              </a:spcBef>
              <a:spcAft>
                <a:spcPct val="0"/>
              </a:spcAft>
              <a:buNone/>
            </a:pPr>
            <a:endParaRPr lang="en-GB" sz="2000" dirty="0">
              <a:solidFill>
                <a:srgbClr val="FF0000"/>
              </a:solidFill>
            </a:endParaRPr>
          </a:p>
          <a:p>
            <a:pPr marL="0" lvl="0" indent="0" eaLnBrk="0" fontAlgn="base" hangingPunct="0">
              <a:lnSpc>
                <a:spcPct val="120000"/>
              </a:lnSpc>
              <a:spcBef>
                <a:spcPts val="0"/>
              </a:spcBef>
              <a:spcAft>
                <a:spcPct val="0"/>
              </a:spcAft>
              <a:buNone/>
            </a:pPr>
            <a:r>
              <a:rPr lang="en-GB" sz="2000" dirty="0"/>
              <a:t>The Trust’s forecast for capital expenditure this year is £47m (as at Oct 2026), dominated largely by  major capital schemes related to national funding for completing the expansion of SDEC and discharge facilities to address constitutional standards, funding for energy efficiency schemes and Estates Safety Funding for major critical infrastructure replacement and the HRI tower block cladding scheme.   Investment in IM&amp;T projects is significant this year due to the implementation of the new Electronic Patient Record.  Other schemes relate to the backlog maintenance/replacement IT and equipment replacement programmes</a:t>
            </a:r>
          </a:p>
        </p:txBody>
      </p:sp>
    </p:spTree>
    <p:extLst>
      <p:ext uri="{BB962C8B-B14F-4D97-AF65-F5344CB8AC3E}">
        <p14:creationId xmlns:p14="http://schemas.microsoft.com/office/powerpoint/2010/main" val="39737674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76288-B963-F0FA-9A11-5E20C07E74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0A9290-145D-9B4D-84FF-0F98041789D8}"/>
              </a:ext>
            </a:extLst>
          </p:cNvPr>
          <p:cNvSpPr>
            <a:spLocks noGrp="1"/>
          </p:cNvSpPr>
          <p:nvPr>
            <p:ph type="title"/>
          </p:nvPr>
        </p:nvSpPr>
        <p:spPr>
          <a:xfrm>
            <a:off x="408992" y="681038"/>
            <a:ext cx="10515600" cy="896993"/>
          </a:xfrm>
        </p:spPr>
        <p:txBody>
          <a:bodyPr>
            <a:normAutofit fontScale="90000"/>
          </a:bodyPr>
          <a:lstStyle/>
          <a:p>
            <a:r>
              <a:rPr lang="en-GB" altLang="en-US" sz="4000" dirty="0"/>
              <a:t>Looking ahead: underlying financial position</a:t>
            </a:r>
            <a:br>
              <a:rPr lang="en-GB" dirty="0">
                <a:solidFill>
                  <a:prstClr val="black"/>
                </a:solidFill>
                <a:latin typeface="Calibri"/>
              </a:rPr>
            </a:br>
            <a:endParaRPr lang="en-GB" dirty="0"/>
          </a:p>
        </p:txBody>
      </p:sp>
      <p:sp>
        <p:nvSpPr>
          <p:cNvPr id="3" name="Content Placeholder 2">
            <a:extLst>
              <a:ext uri="{FF2B5EF4-FFF2-40B4-BE49-F238E27FC236}">
                <a16:creationId xmlns:a16="http://schemas.microsoft.com/office/drawing/2014/main" id="{FA64BB14-32B8-5D07-24E2-2150A971D4FE}"/>
              </a:ext>
            </a:extLst>
          </p:cNvPr>
          <p:cNvSpPr>
            <a:spLocks noGrp="1"/>
          </p:cNvSpPr>
          <p:nvPr>
            <p:ph idx="1"/>
          </p:nvPr>
        </p:nvSpPr>
        <p:spPr>
          <a:xfrm>
            <a:off x="716901" y="1735285"/>
            <a:ext cx="11002347" cy="4796144"/>
          </a:xfrm>
        </p:spPr>
        <p:txBody>
          <a:bodyPr/>
          <a:lstStyle/>
          <a:p>
            <a:pPr marL="285750" lvl="0" indent="-285750" eaLnBrk="0" fontAlgn="base" hangingPunct="0">
              <a:spcBef>
                <a:spcPct val="20000"/>
              </a:spcBef>
              <a:spcAft>
                <a:spcPct val="0"/>
              </a:spcAft>
            </a:pPr>
            <a:r>
              <a:rPr lang="en-GB" sz="2000" dirty="0"/>
              <a:t>The Trust exited 2025/26 with an underlying recurrent deficit assessed at circa £79m.</a:t>
            </a:r>
          </a:p>
          <a:p>
            <a:pPr lvl="0" eaLnBrk="0" fontAlgn="base" hangingPunct="0">
              <a:spcBef>
                <a:spcPct val="20000"/>
              </a:spcBef>
              <a:spcAft>
                <a:spcPct val="0"/>
              </a:spcAft>
            </a:pPr>
            <a:endParaRPr lang="en-GB" sz="2000" dirty="0"/>
          </a:p>
          <a:p>
            <a:pPr marL="285750" lvl="0" indent="-285750" eaLnBrk="0" fontAlgn="base" hangingPunct="0">
              <a:spcBef>
                <a:spcPct val="20000"/>
              </a:spcBef>
              <a:spcAft>
                <a:spcPct val="0"/>
              </a:spcAft>
            </a:pPr>
            <a:r>
              <a:rPr lang="en-GB" sz="2000" dirty="0"/>
              <a:t>The main drivers of the significant underlying position are:</a:t>
            </a:r>
          </a:p>
          <a:p>
            <a:pPr marL="285750" lvl="0" indent="-285750" eaLnBrk="0" fontAlgn="base" hangingPunct="0">
              <a:spcBef>
                <a:spcPct val="20000"/>
              </a:spcBef>
              <a:spcAft>
                <a:spcPct val="0"/>
              </a:spcAft>
            </a:pPr>
            <a:endParaRPr lang="en-GB" sz="2000" dirty="0"/>
          </a:p>
          <a:p>
            <a:pPr marL="859605" lvl="2" indent="-285750" eaLnBrk="0" hangingPunct="0">
              <a:spcBef>
                <a:spcPct val="20000"/>
              </a:spcBef>
            </a:pPr>
            <a:r>
              <a:rPr lang="en-GB" dirty="0"/>
              <a:t>Deficit Support funding – (£10.7m)</a:t>
            </a:r>
          </a:p>
          <a:p>
            <a:pPr marL="859605" lvl="2" indent="-285750" eaLnBrk="0" hangingPunct="0">
              <a:spcBef>
                <a:spcPct val="20000"/>
              </a:spcBef>
            </a:pPr>
            <a:r>
              <a:rPr lang="en-GB" dirty="0"/>
              <a:t>Non recurrent savings delivery – (£23.7m)</a:t>
            </a:r>
          </a:p>
          <a:p>
            <a:pPr marL="859605" lvl="2" indent="-285750" eaLnBrk="0" hangingPunct="0">
              <a:spcBef>
                <a:spcPct val="20000"/>
              </a:spcBef>
            </a:pPr>
            <a:r>
              <a:rPr lang="en-GB" dirty="0"/>
              <a:t>Non recurrent funding support – (£31.6m)</a:t>
            </a:r>
          </a:p>
          <a:p>
            <a:pPr marL="859605" lvl="2" indent="-285750" eaLnBrk="0" hangingPunct="0">
              <a:spcBef>
                <a:spcPct val="20000"/>
              </a:spcBef>
            </a:pPr>
            <a:r>
              <a:rPr lang="en-GB" dirty="0"/>
              <a:t>FYE of 2025/26 savings delivery - £8.6m</a:t>
            </a:r>
          </a:p>
          <a:p>
            <a:pPr marL="859605" lvl="2" indent="-285750" eaLnBrk="0" hangingPunct="0">
              <a:spcBef>
                <a:spcPct val="20000"/>
              </a:spcBef>
            </a:pPr>
            <a:r>
              <a:rPr lang="en-GB" dirty="0"/>
              <a:t>NR Flexibility – (9.6m)</a:t>
            </a:r>
          </a:p>
          <a:p>
            <a:pPr marL="859605" lvl="2" indent="-285750" eaLnBrk="0" hangingPunct="0">
              <a:spcBef>
                <a:spcPct val="20000"/>
              </a:spcBef>
            </a:pPr>
            <a:r>
              <a:rPr lang="en-GB" dirty="0"/>
              <a:t>Vacancy Factor review £10m</a:t>
            </a:r>
          </a:p>
          <a:p>
            <a:pPr marL="859605" lvl="2" indent="-285750" eaLnBrk="0" hangingPunct="0">
              <a:spcBef>
                <a:spcPct val="20000"/>
              </a:spcBef>
            </a:pPr>
            <a:endParaRPr lang="en-GB" dirty="0"/>
          </a:p>
        </p:txBody>
      </p:sp>
    </p:spTree>
    <p:extLst>
      <p:ext uri="{BB962C8B-B14F-4D97-AF65-F5344CB8AC3E}">
        <p14:creationId xmlns:p14="http://schemas.microsoft.com/office/powerpoint/2010/main" val="303157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7236D-C24F-B63D-83C9-82C8015AEA85}"/>
            </a:ext>
          </a:extLst>
        </p:cNvPr>
        <p:cNvGrpSpPr/>
        <p:nvPr/>
      </p:nvGrpSpPr>
      <p:grpSpPr>
        <a:xfrm>
          <a:off x="0" y="0"/>
          <a:ext cx="0" cy="0"/>
          <a:chOff x="0" y="0"/>
          <a:chExt cx="0" cy="0"/>
        </a:xfrm>
      </p:grpSpPr>
      <p:sp>
        <p:nvSpPr>
          <p:cNvPr id="9" name="Freeform 8">
            <a:extLst>
              <a:ext uri="{FF2B5EF4-FFF2-40B4-BE49-F238E27FC236}">
                <a16:creationId xmlns:a16="http://schemas.microsoft.com/office/drawing/2014/main" id="{0301959B-1F72-F7D6-FCC0-4ED13793D969}"/>
              </a:ext>
            </a:extLst>
          </p:cNvPr>
          <p:cNvSpPr/>
          <p:nvPr/>
        </p:nvSpPr>
        <p:spPr>
          <a:xfrm rot="10800000">
            <a:off x="0" y="-1"/>
            <a:ext cx="12192000" cy="5946167"/>
          </a:xfrm>
          <a:custGeom>
            <a:avLst/>
            <a:gdLst>
              <a:gd name="connsiteX0" fmla="*/ 8938989 w 12192000"/>
              <a:gd name="connsiteY0" fmla="*/ 46 h 2432036"/>
              <a:gd name="connsiteX1" fmla="*/ 12192000 w 12192000"/>
              <a:gd name="connsiteY1" fmla="*/ 435923 h 2432036"/>
              <a:gd name="connsiteX2" fmla="*/ 12192000 w 12192000"/>
              <a:gd name="connsiteY2" fmla="*/ 2432036 h 2432036"/>
              <a:gd name="connsiteX3" fmla="*/ 0 w 12192000"/>
              <a:gd name="connsiteY3" fmla="*/ 2432036 h 2432036"/>
              <a:gd name="connsiteX4" fmla="*/ 0 w 12192000"/>
              <a:gd name="connsiteY4" fmla="*/ 1513730 h 2432036"/>
              <a:gd name="connsiteX5" fmla="*/ 8938989 w 12192000"/>
              <a:gd name="connsiteY5" fmla="*/ 46 h 2432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2432036">
                <a:moveTo>
                  <a:pt x="8938989" y="46"/>
                </a:moveTo>
                <a:cubicBezTo>
                  <a:pt x="9816703" y="2773"/>
                  <a:pt x="10858500" y="125699"/>
                  <a:pt x="12192000" y="435923"/>
                </a:cubicBezTo>
                <a:lnTo>
                  <a:pt x="12192000" y="2432036"/>
                </a:lnTo>
                <a:lnTo>
                  <a:pt x="0" y="2432036"/>
                </a:lnTo>
                <a:lnTo>
                  <a:pt x="0" y="1513730"/>
                </a:lnTo>
                <a:cubicBezTo>
                  <a:pt x="4762500" y="1513730"/>
                  <a:pt x="5804297" y="-9692"/>
                  <a:pt x="8938989" y="4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7E7046D-71EB-B180-1D32-8942F3394DFB}"/>
              </a:ext>
            </a:extLst>
          </p:cNvPr>
          <p:cNvSpPr>
            <a:spLocks noGrp="1"/>
          </p:cNvSpPr>
          <p:nvPr>
            <p:ph type="title"/>
          </p:nvPr>
        </p:nvSpPr>
        <p:spPr>
          <a:xfrm>
            <a:off x="756007" y="895779"/>
            <a:ext cx="8079769" cy="2397838"/>
          </a:xfrm>
        </p:spPr>
        <p:txBody>
          <a:bodyPr>
            <a:noAutofit/>
          </a:bodyPr>
          <a:lstStyle/>
          <a:p>
            <a:r>
              <a:rPr lang="en-GB" sz="4000" b="1" dirty="0">
                <a:solidFill>
                  <a:srgbClr val="005EB8"/>
                </a:solidFill>
                <a:cs typeface="Arial" panose="020B0604020202020204" pitchFamily="34" charset="0"/>
              </a:rPr>
              <a:t>Northern Lincolnshire and Goole NHS Foundation Trust – Financial Performance Review 2025/26</a:t>
            </a:r>
          </a:p>
        </p:txBody>
      </p:sp>
      <p:sp>
        <p:nvSpPr>
          <p:cNvPr id="3" name="Content Placeholder 2">
            <a:extLst>
              <a:ext uri="{FF2B5EF4-FFF2-40B4-BE49-F238E27FC236}">
                <a16:creationId xmlns:a16="http://schemas.microsoft.com/office/drawing/2014/main" id="{4315857B-74ED-D6F0-6F73-1E6D66D14761}"/>
              </a:ext>
            </a:extLst>
          </p:cNvPr>
          <p:cNvSpPr>
            <a:spLocks noGrp="1"/>
          </p:cNvSpPr>
          <p:nvPr>
            <p:ph idx="1"/>
          </p:nvPr>
        </p:nvSpPr>
        <p:spPr>
          <a:xfrm>
            <a:off x="756006" y="3781586"/>
            <a:ext cx="5339993" cy="893156"/>
          </a:xfrm>
        </p:spPr>
        <p:txBody>
          <a:bodyPr>
            <a:noAutofit/>
          </a:bodyPr>
          <a:lstStyle/>
          <a:p>
            <a:pPr marL="0" indent="0">
              <a:lnSpc>
                <a:spcPct val="80000"/>
              </a:lnSpc>
              <a:spcBef>
                <a:spcPts val="0"/>
              </a:spcBef>
              <a:buNone/>
            </a:pPr>
            <a:r>
              <a:rPr lang="en-GB" b="1" dirty="0">
                <a:solidFill>
                  <a:srgbClr val="005EB8"/>
                </a:solidFill>
                <a:latin typeface="Arial" panose="020B0604020202020204" pitchFamily="34" charset="0"/>
                <a:cs typeface="Arial" panose="020B0604020202020204" pitchFamily="34" charset="0"/>
              </a:rPr>
              <a:t>Emma </a:t>
            </a:r>
            <a:r>
              <a:rPr lang="en-GB" b="1" dirty="0" err="1">
                <a:solidFill>
                  <a:srgbClr val="005EB8"/>
                </a:solidFill>
                <a:latin typeface="Arial" panose="020B0604020202020204" pitchFamily="34" charset="0"/>
                <a:cs typeface="Arial" panose="020B0604020202020204" pitchFamily="34" charset="0"/>
              </a:rPr>
              <a:t>Sayner</a:t>
            </a:r>
            <a:endParaRPr lang="en-GB" b="1" dirty="0">
              <a:solidFill>
                <a:srgbClr val="005EB8"/>
              </a:solidFill>
              <a:latin typeface="Arial" panose="020B0604020202020204" pitchFamily="34" charset="0"/>
              <a:cs typeface="Arial" panose="020B0604020202020204" pitchFamily="34" charset="0"/>
            </a:endParaRPr>
          </a:p>
          <a:p>
            <a:pPr marL="0" indent="0">
              <a:lnSpc>
                <a:spcPct val="110000"/>
              </a:lnSpc>
              <a:spcBef>
                <a:spcPts val="0"/>
              </a:spcBef>
              <a:buNone/>
            </a:pPr>
            <a:r>
              <a:rPr lang="en-GB" b="1" dirty="0">
                <a:solidFill>
                  <a:srgbClr val="005EB8"/>
                </a:solidFill>
                <a:latin typeface="Arial" panose="020B0604020202020204" pitchFamily="34" charset="0"/>
                <a:cs typeface="Arial" panose="020B0604020202020204" pitchFamily="34" charset="0"/>
              </a:rPr>
              <a:t>Group Chief Financial Officer</a:t>
            </a:r>
          </a:p>
        </p:txBody>
      </p:sp>
      <p:pic>
        <p:nvPicPr>
          <p:cNvPr id="11" name="Picture 10">
            <a:extLst>
              <a:ext uri="{FF2B5EF4-FFF2-40B4-BE49-F238E27FC236}">
                <a16:creationId xmlns:a16="http://schemas.microsoft.com/office/drawing/2014/main" id="{F5CE83AA-6A16-5126-A2E9-FCB882856C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96548" y="464817"/>
            <a:ext cx="2336079" cy="1182371"/>
          </a:xfrm>
          <a:prstGeom prst="rect">
            <a:avLst/>
          </a:prstGeom>
        </p:spPr>
      </p:pic>
    </p:spTree>
    <p:extLst>
      <p:ext uri="{BB962C8B-B14F-4D97-AF65-F5344CB8AC3E}">
        <p14:creationId xmlns:p14="http://schemas.microsoft.com/office/powerpoint/2010/main" val="729008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3ED43-4248-5801-B1A4-0136BF240E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D991E1-A17E-1EEE-1572-290FFD980ED7}"/>
              </a:ext>
            </a:extLst>
          </p:cNvPr>
          <p:cNvSpPr>
            <a:spLocks noGrp="1"/>
          </p:cNvSpPr>
          <p:nvPr>
            <p:ph type="title"/>
          </p:nvPr>
        </p:nvSpPr>
        <p:spPr>
          <a:xfrm>
            <a:off x="691551" y="681038"/>
            <a:ext cx="9202947" cy="896993"/>
          </a:xfrm>
        </p:spPr>
        <p:txBody>
          <a:bodyPr>
            <a:noAutofit/>
          </a:bodyPr>
          <a:lstStyle/>
          <a:p>
            <a:r>
              <a:rPr lang="en-GB" sz="3600" dirty="0">
                <a:latin typeface="Arial" panose="020B0604020202020204" pitchFamily="34" charset="0"/>
                <a:cs typeface="Arial" panose="020B0604020202020204" pitchFamily="34" charset="0"/>
              </a:rPr>
              <a:t>Independent Auditor's report to the Council of Governors of Northern Lincolnshire and Goole NHS Foundation Trust</a:t>
            </a:r>
          </a:p>
        </p:txBody>
      </p:sp>
      <p:sp>
        <p:nvSpPr>
          <p:cNvPr id="3" name="Content Placeholder 2">
            <a:extLst>
              <a:ext uri="{FF2B5EF4-FFF2-40B4-BE49-F238E27FC236}">
                <a16:creationId xmlns:a16="http://schemas.microsoft.com/office/drawing/2014/main" id="{8E96D813-F34D-9B43-373F-F18645DA6934}"/>
              </a:ext>
            </a:extLst>
          </p:cNvPr>
          <p:cNvSpPr>
            <a:spLocks noGrp="1"/>
          </p:cNvSpPr>
          <p:nvPr>
            <p:ph idx="1"/>
          </p:nvPr>
        </p:nvSpPr>
        <p:spPr>
          <a:xfrm>
            <a:off x="838200" y="2397759"/>
            <a:ext cx="10619792" cy="4059025"/>
          </a:xfrm>
        </p:spPr>
        <p:txBody>
          <a:bodyPr>
            <a:normAutofit lnSpcReduction="10000"/>
          </a:bodyPr>
          <a:lstStyle/>
          <a:p>
            <a:pPr marL="0" indent="0">
              <a:buNone/>
            </a:pPr>
            <a:r>
              <a:rPr lang="en-GB" dirty="0"/>
              <a:t>“In our opinion, the financial statements:</a:t>
            </a:r>
          </a:p>
          <a:p>
            <a:endParaRPr lang="en-GB" dirty="0"/>
          </a:p>
          <a:p>
            <a:pPr marL="0" indent="0">
              <a:buNone/>
            </a:pPr>
            <a:r>
              <a:rPr lang="en-GB" dirty="0">
                <a:latin typeface="Arial" panose="020B0604020202020204" pitchFamily="34" charset="0"/>
                <a:cs typeface="Arial" panose="020B0604020202020204" pitchFamily="34" charset="0"/>
              </a:rPr>
              <a:t>…give a true and fair view of the financial position of Northern Lincolnshire and Goole NHS Foundation Trust as at 31 March 2026 and of its expenditure and income for the year then ended;</a:t>
            </a:r>
          </a:p>
          <a:p>
            <a:pPr marL="0" indent="0">
              <a:buNone/>
            </a:pPr>
            <a:r>
              <a:rPr lang="en-GB" dirty="0">
                <a:latin typeface="Arial" panose="020B0604020202020204" pitchFamily="34" charset="0"/>
                <a:cs typeface="Arial" panose="020B0604020202020204" pitchFamily="34" charset="0"/>
              </a:rPr>
              <a:t>…have been properly prepared in accordance with the Department of Health and Social Care Group Accounting Manual 2025-26; and</a:t>
            </a:r>
          </a:p>
          <a:p>
            <a:pPr marL="0" indent="0">
              <a:buNone/>
            </a:pPr>
            <a:r>
              <a:rPr lang="en-GB" dirty="0">
                <a:latin typeface="Arial" panose="020B0604020202020204" pitchFamily="34" charset="0"/>
                <a:cs typeface="Arial" panose="020B0604020202020204" pitchFamily="34" charset="0"/>
              </a:rPr>
              <a:t>…have been prepared in accordance with the National Health Service Act 2006.”</a:t>
            </a:r>
          </a:p>
          <a:p>
            <a:endParaRPr lang="en-GB" dirty="0"/>
          </a:p>
        </p:txBody>
      </p:sp>
    </p:spTree>
    <p:extLst>
      <p:ext uri="{BB962C8B-B14F-4D97-AF65-F5344CB8AC3E}">
        <p14:creationId xmlns:p14="http://schemas.microsoft.com/office/powerpoint/2010/main" val="4129630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067CE-A771-A5D9-95C6-4B21097D99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4C761-A1B2-F680-DB58-7680921F171D}"/>
              </a:ext>
            </a:extLst>
          </p:cNvPr>
          <p:cNvSpPr>
            <a:spLocks noGrp="1"/>
          </p:cNvSpPr>
          <p:nvPr>
            <p:ph type="title"/>
          </p:nvPr>
        </p:nvSpPr>
        <p:spPr>
          <a:xfrm>
            <a:off x="838200" y="1227918"/>
            <a:ext cx="10515600" cy="896993"/>
          </a:xfrm>
        </p:spPr>
        <p:txBody>
          <a:bodyPr>
            <a:normAutofit fontScale="90000"/>
          </a:bodyPr>
          <a:lstStyle/>
          <a:p>
            <a:r>
              <a:rPr lang="en-GB" altLang="en-US" dirty="0"/>
              <a:t>The Trust did achieve </a:t>
            </a:r>
            <a:r>
              <a:rPr lang="en-GB" altLang="en-US"/>
              <a:t>its revised </a:t>
            </a:r>
            <a:r>
              <a:rPr lang="en-GB" altLang="en-US" dirty="0"/>
              <a:t>control </a:t>
            </a:r>
            <a:br>
              <a:rPr lang="en-GB" altLang="en-US" dirty="0"/>
            </a:br>
            <a:r>
              <a:rPr lang="en-GB" altLang="en-US" dirty="0"/>
              <a:t>total in 2025/26:</a:t>
            </a:r>
            <a:br>
              <a:rPr lang="en-GB" altLang="en-US" dirty="0"/>
            </a:br>
            <a:endParaRPr lang="en-GB" dirty="0"/>
          </a:p>
        </p:txBody>
      </p:sp>
      <p:graphicFrame>
        <p:nvGraphicFramePr>
          <p:cNvPr id="12" name="Content Placeholder 11">
            <a:extLst>
              <a:ext uri="{FF2B5EF4-FFF2-40B4-BE49-F238E27FC236}">
                <a16:creationId xmlns:a16="http://schemas.microsoft.com/office/drawing/2014/main" id="{DB53F6DE-5484-5711-3B04-D8D57C23D49C}"/>
              </a:ext>
            </a:extLst>
          </p:cNvPr>
          <p:cNvGraphicFramePr>
            <a:graphicFrameLocks noGrp="1"/>
          </p:cNvGraphicFramePr>
          <p:nvPr>
            <p:ph idx="1"/>
          </p:nvPr>
        </p:nvGraphicFramePr>
        <p:xfrm>
          <a:off x="950167" y="2667712"/>
          <a:ext cx="7913914" cy="1854200"/>
        </p:xfrm>
        <a:graphic>
          <a:graphicData uri="http://schemas.openxmlformats.org/drawingml/2006/table">
            <a:tbl>
              <a:tblPr firstRow="1" bandRow="1">
                <a:tableStyleId>{2D5ABB26-0587-4C30-8999-92F81FD0307C}</a:tableStyleId>
              </a:tblPr>
              <a:tblGrid>
                <a:gridCol w="6290388">
                  <a:extLst>
                    <a:ext uri="{9D8B030D-6E8A-4147-A177-3AD203B41FA5}">
                      <a16:colId xmlns:a16="http://schemas.microsoft.com/office/drawing/2014/main" val="3659178149"/>
                    </a:ext>
                  </a:extLst>
                </a:gridCol>
                <a:gridCol w="1623526">
                  <a:extLst>
                    <a:ext uri="{9D8B030D-6E8A-4147-A177-3AD203B41FA5}">
                      <a16:colId xmlns:a16="http://schemas.microsoft.com/office/drawing/2014/main" val="2511376917"/>
                    </a:ext>
                  </a:extLst>
                </a:gridCol>
              </a:tblGrid>
              <a:tr h="370840">
                <a:tc>
                  <a:txBody>
                    <a:bodyPr/>
                    <a:lstStyle/>
                    <a:p>
                      <a:endParaRPr lang="en-GB" dirty="0"/>
                    </a:p>
                  </a:txBody>
                  <a:tcPr>
                    <a:solidFill>
                      <a:schemeClr val="bg1"/>
                    </a:solidFill>
                  </a:tcPr>
                </a:tc>
                <a:tc>
                  <a:txBody>
                    <a:bodyPr/>
                    <a:lstStyle/>
                    <a:p>
                      <a:pPr lvl="1" algn="r"/>
                      <a:r>
                        <a:rPr lang="en-GB" dirty="0"/>
                        <a:t>£’000s</a:t>
                      </a:r>
                    </a:p>
                  </a:txBody>
                  <a:tcPr>
                    <a:solidFill>
                      <a:schemeClr val="bg1"/>
                    </a:solidFill>
                  </a:tcPr>
                </a:tc>
                <a:extLst>
                  <a:ext uri="{0D108BD9-81ED-4DB2-BD59-A6C34878D82A}">
                    <a16:rowId xmlns:a16="http://schemas.microsoft.com/office/drawing/2014/main" val="4006592980"/>
                  </a:ext>
                </a:extLst>
              </a:tr>
              <a:tr h="370840">
                <a:tc>
                  <a:txBody>
                    <a:bodyPr/>
                    <a:lstStyle/>
                    <a:p>
                      <a:r>
                        <a:rPr lang="en-GB" b="1" dirty="0"/>
                        <a:t>Deficit as per accounts</a:t>
                      </a:r>
                    </a:p>
                  </a:txBody>
                  <a:tcPr>
                    <a:solidFill>
                      <a:schemeClr val="bg1"/>
                    </a:solidFill>
                  </a:tcPr>
                </a:tc>
                <a:tc>
                  <a:txBody>
                    <a:bodyPr/>
                    <a:lstStyle/>
                    <a:p>
                      <a:pPr lvl="0" algn="r"/>
                      <a:r>
                        <a:rPr lang="en-GB" b="1" dirty="0">
                          <a:solidFill>
                            <a:srgbClr val="FF0000"/>
                          </a:solidFill>
                        </a:rPr>
                        <a:t>(29,101)</a:t>
                      </a:r>
                    </a:p>
                  </a:txBody>
                  <a:tcPr>
                    <a:solidFill>
                      <a:schemeClr val="bg1"/>
                    </a:solidFill>
                  </a:tcPr>
                </a:tc>
                <a:extLst>
                  <a:ext uri="{0D108BD9-81ED-4DB2-BD59-A6C34878D82A}">
                    <a16:rowId xmlns:a16="http://schemas.microsoft.com/office/drawing/2014/main" val="3036425552"/>
                  </a:ext>
                </a:extLst>
              </a:tr>
              <a:tr h="370840">
                <a:tc>
                  <a:txBody>
                    <a:bodyPr/>
                    <a:lstStyle/>
                    <a:p>
                      <a:r>
                        <a:rPr lang="en-GB" dirty="0"/>
                        <a:t>Remove impairments</a:t>
                      </a:r>
                    </a:p>
                  </a:txBody>
                  <a:tcPr>
                    <a:solidFill>
                      <a:schemeClr val="bg1"/>
                    </a:solidFill>
                  </a:tcPr>
                </a:tc>
                <a:tc>
                  <a:txBody>
                    <a:bodyPr/>
                    <a:lstStyle/>
                    <a:p>
                      <a:pPr lvl="1" algn="r"/>
                      <a:r>
                        <a:rPr lang="en-GB" dirty="0"/>
                        <a:t>33,183</a:t>
                      </a:r>
                    </a:p>
                  </a:txBody>
                  <a:tcPr>
                    <a:solidFill>
                      <a:schemeClr val="bg1"/>
                    </a:solidFill>
                  </a:tcPr>
                </a:tc>
                <a:extLst>
                  <a:ext uri="{0D108BD9-81ED-4DB2-BD59-A6C34878D82A}">
                    <a16:rowId xmlns:a16="http://schemas.microsoft.com/office/drawing/2014/main" val="2682641099"/>
                  </a:ext>
                </a:extLst>
              </a:tr>
              <a:tr h="370840">
                <a:tc>
                  <a:txBody>
                    <a:bodyPr/>
                    <a:lstStyle/>
                    <a:p>
                      <a:r>
                        <a:rPr lang="en-GB" dirty="0"/>
                        <a:t>Remove grants and donation impact</a:t>
                      </a:r>
                    </a:p>
                  </a:txBody>
                  <a:tcPr>
                    <a:solidFill>
                      <a:schemeClr val="bg1"/>
                    </a:solidFill>
                  </a:tcPr>
                </a:tc>
                <a:tc>
                  <a:txBody>
                    <a:bodyPr/>
                    <a:lstStyle/>
                    <a:p>
                      <a:pPr lvl="1" algn="r"/>
                      <a:r>
                        <a:rPr lang="en-GB" dirty="0">
                          <a:solidFill>
                            <a:srgbClr val="FF0000"/>
                          </a:solidFill>
                        </a:rPr>
                        <a:t>(18,587)</a:t>
                      </a:r>
                    </a:p>
                  </a:txBody>
                  <a:tcPr>
                    <a:solidFill>
                      <a:schemeClr val="bg1"/>
                    </a:solidFill>
                  </a:tcPr>
                </a:tc>
                <a:extLst>
                  <a:ext uri="{0D108BD9-81ED-4DB2-BD59-A6C34878D82A}">
                    <a16:rowId xmlns:a16="http://schemas.microsoft.com/office/drawing/2014/main" val="2285039427"/>
                  </a:ext>
                </a:extLst>
              </a:tr>
              <a:tr h="370840">
                <a:tc>
                  <a:txBody>
                    <a:bodyPr/>
                    <a:lstStyle/>
                    <a:p>
                      <a:r>
                        <a:rPr lang="en-GB" b="1" dirty="0"/>
                        <a:t>Adjusted Financial Position surplus / (deficit)</a:t>
                      </a:r>
                    </a:p>
                  </a:txBody>
                  <a:tcPr>
                    <a:solidFill>
                      <a:schemeClr val="bg1"/>
                    </a:solidFill>
                  </a:tcPr>
                </a:tc>
                <a:tc>
                  <a:txBody>
                    <a:bodyPr/>
                    <a:lstStyle/>
                    <a:p>
                      <a:pPr lvl="1" algn="r"/>
                      <a:r>
                        <a:rPr lang="en-GB" b="1" dirty="0">
                          <a:solidFill>
                            <a:srgbClr val="FF0000"/>
                          </a:solidFill>
                        </a:rPr>
                        <a:t>(14,505)</a:t>
                      </a:r>
                    </a:p>
                  </a:txBody>
                  <a:tcPr>
                    <a:solidFill>
                      <a:schemeClr val="bg1"/>
                    </a:solidFill>
                  </a:tcPr>
                </a:tc>
                <a:extLst>
                  <a:ext uri="{0D108BD9-81ED-4DB2-BD59-A6C34878D82A}">
                    <a16:rowId xmlns:a16="http://schemas.microsoft.com/office/drawing/2014/main" val="916384160"/>
                  </a:ext>
                </a:extLst>
              </a:tr>
            </a:tbl>
          </a:graphicData>
        </a:graphic>
      </p:graphicFrame>
    </p:spTree>
    <p:extLst>
      <p:ext uri="{BB962C8B-B14F-4D97-AF65-F5344CB8AC3E}">
        <p14:creationId xmlns:p14="http://schemas.microsoft.com/office/powerpoint/2010/main" val="2880882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C9A16-9BD3-C87D-F747-F01F62BDE2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663E21-2A20-5E6B-5928-E2A8CA157C6F}"/>
              </a:ext>
            </a:extLst>
          </p:cNvPr>
          <p:cNvSpPr>
            <a:spLocks noGrp="1"/>
          </p:cNvSpPr>
          <p:nvPr>
            <p:ph type="title"/>
          </p:nvPr>
        </p:nvSpPr>
        <p:spPr>
          <a:xfrm>
            <a:off x="427653" y="537453"/>
            <a:ext cx="10515600" cy="896993"/>
          </a:xfrm>
        </p:spPr>
        <p:txBody>
          <a:bodyPr>
            <a:normAutofit/>
          </a:bodyPr>
          <a:lstStyle/>
          <a:p>
            <a:r>
              <a:rPr lang="en-GB" altLang="en-US" sz="3600" dirty="0"/>
              <a:t>WHERE OUR MONEY CAME FROM</a:t>
            </a:r>
            <a:endParaRPr lang="en-GB" sz="3600" dirty="0"/>
          </a:p>
        </p:txBody>
      </p:sp>
      <p:sp>
        <p:nvSpPr>
          <p:cNvPr id="5" name="TextBox 4">
            <a:extLst>
              <a:ext uri="{FF2B5EF4-FFF2-40B4-BE49-F238E27FC236}">
                <a16:creationId xmlns:a16="http://schemas.microsoft.com/office/drawing/2014/main" id="{21C21D41-05E2-D502-F8AF-161CC1E69CFC}"/>
              </a:ext>
            </a:extLst>
          </p:cNvPr>
          <p:cNvSpPr txBox="1"/>
          <p:nvPr/>
        </p:nvSpPr>
        <p:spPr>
          <a:xfrm>
            <a:off x="1922106" y="1761018"/>
            <a:ext cx="7476370" cy="400110"/>
          </a:xfrm>
          <a:prstGeom prst="rect">
            <a:avLst/>
          </a:prstGeom>
          <a:noFill/>
        </p:spPr>
        <p:txBody>
          <a:bodyPr wrap="square">
            <a:spAutoFit/>
          </a:bodyPr>
          <a:lstStyle/>
          <a:p>
            <a:pPr lvl="0" defTabSz="914400" fontAlgn="base">
              <a:spcBef>
                <a:spcPct val="0"/>
              </a:spcBef>
              <a:spcAft>
                <a:spcPct val="0"/>
              </a:spcAft>
            </a:pPr>
            <a:r>
              <a:rPr lang="en-GB" altLang="en-US" sz="2000" dirty="0">
                <a:solidFill>
                  <a:schemeClr val="bg1"/>
                </a:solidFill>
                <a:latin typeface="Arial" charset="0"/>
              </a:rPr>
              <a:t>Our operating income in 2025/26 was £664m, as shown below:</a:t>
            </a:r>
          </a:p>
        </p:txBody>
      </p:sp>
      <p:pic>
        <p:nvPicPr>
          <p:cNvPr id="6" name="Content Placeholder 5">
            <a:extLst>
              <a:ext uri="{FF2B5EF4-FFF2-40B4-BE49-F238E27FC236}">
                <a16:creationId xmlns:a16="http://schemas.microsoft.com/office/drawing/2014/main" id="{EE53EDC0-F3D7-9AA4-4435-E62B3DCF59E0}"/>
              </a:ext>
            </a:extLst>
          </p:cNvPr>
          <p:cNvPicPr>
            <a:picLocks noGrp="1" noChangeAspect="1"/>
          </p:cNvPicPr>
          <p:nvPr>
            <p:ph idx="1"/>
          </p:nvPr>
        </p:nvPicPr>
        <p:blipFill>
          <a:blip r:embed="rId2"/>
          <a:stretch>
            <a:fillRect/>
          </a:stretch>
        </p:blipFill>
        <p:spPr>
          <a:xfrm>
            <a:off x="1432457" y="2405514"/>
            <a:ext cx="8051960" cy="3779838"/>
          </a:xfrm>
          <a:prstGeom prst="rect">
            <a:avLst/>
          </a:prstGeom>
        </p:spPr>
      </p:pic>
    </p:spTree>
    <p:extLst>
      <p:ext uri="{BB962C8B-B14F-4D97-AF65-F5344CB8AC3E}">
        <p14:creationId xmlns:p14="http://schemas.microsoft.com/office/powerpoint/2010/main" val="1352094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87274-3D7C-D2A6-6888-2300DBA08B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88145-04F3-A58B-4F90-A191282965E8}"/>
              </a:ext>
            </a:extLst>
          </p:cNvPr>
          <p:cNvSpPr>
            <a:spLocks noGrp="1"/>
          </p:cNvSpPr>
          <p:nvPr>
            <p:ph type="title"/>
          </p:nvPr>
        </p:nvSpPr>
        <p:spPr>
          <a:xfrm>
            <a:off x="427653" y="537453"/>
            <a:ext cx="10515600" cy="896993"/>
          </a:xfrm>
        </p:spPr>
        <p:txBody>
          <a:bodyPr>
            <a:normAutofit/>
          </a:bodyPr>
          <a:lstStyle/>
          <a:p>
            <a:r>
              <a:rPr lang="en-GB" altLang="en-US" sz="3600" dirty="0"/>
              <a:t>HOW WE SPENT OUR MONEY</a:t>
            </a:r>
            <a:endParaRPr lang="en-GB" sz="3600" dirty="0"/>
          </a:p>
        </p:txBody>
      </p:sp>
      <p:sp>
        <p:nvSpPr>
          <p:cNvPr id="5" name="TextBox 4">
            <a:extLst>
              <a:ext uri="{FF2B5EF4-FFF2-40B4-BE49-F238E27FC236}">
                <a16:creationId xmlns:a16="http://schemas.microsoft.com/office/drawing/2014/main" id="{4C782870-AA42-DCE4-E3FE-CF4BC7F8D707}"/>
              </a:ext>
            </a:extLst>
          </p:cNvPr>
          <p:cNvSpPr txBox="1"/>
          <p:nvPr/>
        </p:nvSpPr>
        <p:spPr>
          <a:xfrm>
            <a:off x="1248746" y="1434446"/>
            <a:ext cx="8268477" cy="400110"/>
          </a:xfrm>
          <a:prstGeom prst="rect">
            <a:avLst/>
          </a:prstGeom>
          <a:noFill/>
        </p:spPr>
        <p:txBody>
          <a:bodyPr wrap="square">
            <a:spAutoFit/>
          </a:bodyPr>
          <a:lstStyle/>
          <a:p>
            <a:pPr lvl="0" algn="ctr" fontAlgn="base">
              <a:spcBef>
                <a:spcPct val="0"/>
              </a:spcBef>
              <a:spcAft>
                <a:spcPct val="0"/>
              </a:spcAft>
            </a:pPr>
            <a:r>
              <a:rPr lang="en-GB" altLang="en-US" sz="2000" dirty="0">
                <a:solidFill>
                  <a:schemeClr val="bg1"/>
                </a:solidFill>
                <a:latin typeface="Arial" charset="0"/>
              </a:rPr>
              <a:t>Our operating expenditure in 2025/26 was £688m, as shown below:</a:t>
            </a:r>
          </a:p>
        </p:txBody>
      </p:sp>
      <p:pic>
        <p:nvPicPr>
          <p:cNvPr id="7" name="Content Placeholder 6">
            <a:extLst>
              <a:ext uri="{FF2B5EF4-FFF2-40B4-BE49-F238E27FC236}">
                <a16:creationId xmlns:a16="http://schemas.microsoft.com/office/drawing/2014/main" id="{2C80E670-75F6-5C06-F8C9-127A5B24D7CA}"/>
              </a:ext>
            </a:extLst>
          </p:cNvPr>
          <p:cNvPicPr>
            <a:picLocks noGrp="1" noChangeAspect="1"/>
          </p:cNvPicPr>
          <p:nvPr>
            <p:ph idx="1"/>
          </p:nvPr>
        </p:nvPicPr>
        <p:blipFill>
          <a:blip r:embed="rId2"/>
          <a:stretch>
            <a:fillRect/>
          </a:stretch>
        </p:blipFill>
        <p:spPr>
          <a:xfrm>
            <a:off x="2054181" y="2059373"/>
            <a:ext cx="6657606" cy="3779838"/>
          </a:xfrm>
          <a:prstGeom prst="rect">
            <a:avLst/>
          </a:prstGeom>
        </p:spPr>
      </p:pic>
    </p:spTree>
    <p:extLst>
      <p:ext uri="{BB962C8B-B14F-4D97-AF65-F5344CB8AC3E}">
        <p14:creationId xmlns:p14="http://schemas.microsoft.com/office/powerpoint/2010/main" val="599398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13622-3D4F-D9A5-7C72-E40407F67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70DBC4-EA4B-108A-8DDC-ADC3BA655EFA}"/>
              </a:ext>
            </a:extLst>
          </p:cNvPr>
          <p:cNvSpPr>
            <a:spLocks noGrp="1"/>
          </p:cNvSpPr>
          <p:nvPr>
            <p:ph type="title"/>
          </p:nvPr>
        </p:nvSpPr>
        <p:spPr>
          <a:xfrm>
            <a:off x="838200" y="515878"/>
            <a:ext cx="10515600" cy="896993"/>
          </a:xfrm>
        </p:spPr>
        <p:txBody>
          <a:bodyPr>
            <a:normAutofit/>
          </a:bodyPr>
          <a:lstStyle/>
          <a:p>
            <a:r>
              <a:rPr lang="en-GB" altLang="en-US" sz="3600" dirty="0"/>
              <a:t>INVESTMENT IN INFRASTRUCTURE</a:t>
            </a:r>
            <a:endParaRPr lang="en-GB" sz="3600" dirty="0"/>
          </a:p>
        </p:txBody>
      </p:sp>
      <p:sp>
        <p:nvSpPr>
          <p:cNvPr id="6" name="TextBox 5">
            <a:extLst>
              <a:ext uri="{FF2B5EF4-FFF2-40B4-BE49-F238E27FC236}">
                <a16:creationId xmlns:a16="http://schemas.microsoft.com/office/drawing/2014/main" id="{F3A2961F-FA8B-DE77-AA7C-254F0D0D0CCC}"/>
              </a:ext>
            </a:extLst>
          </p:cNvPr>
          <p:cNvSpPr txBox="1"/>
          <p:nvPr/>
        </p:nvSpPr>
        <p:spPr>
          <a:xfrm>
            <a:off x="2875887" y="1412871"/>
            <a:ext cx="4182218" cy="523220"/>
          </a:xfrm>
          <a:prstGeom prst="rect">
            <a:avLst/>
          </a:prstGeom>
          <a:solidFill>
            <a:schemeClr val="bg1"/>
          </a:solidFill>
        </p:spPr>
        <p:txBody>
          <a:bodyPr wrap="square" rtlCol="0">
            <a:spAutoFit/>
          </a:bodyPr>
          <a:lstStyle/>
          <a:p>
            <a:r>
              <a:rPr lang="en-GB" sz="1400" dirty="0"/>
              <a:t>We invested £70.6m in property, plant and equipment</a:t>
            </a:r>
          </a:p>
        </p:txBody>
      </p:sp>
      <p:pic>
        <p:nvPicPr>
          <p:cNvPr id="5" name="Picture 4">
            <a:extLst>
              <a:ext uri="{FF2B5EF4-FFF2-40B4-BE49-F238E27FC236}">
                <a16:creationId xmlns:a16="http://schemas.microsoft.com/office/drawing/2014/main" id="{4351F861-16CE-394E-7F48-B2A5997631C8}"/>
              </a:ext>
            </a:extLst>
          </p:cNvPr>
          <p:cNvPicPr>
            <a:picLocks noChangeAspect="1"/>
          </p:cNvPicPr>
          <p:nvPr/>
        </p:nvPicPr>
        <p:blipFill>
          <a:blip r:embed="rId2"/>
          <a:stretch>
            <a:fillRect/>
          </a:stretch>
        </p:blipFill>
        <p:spPr>
          <a:xfrm>
            <a:off x="2876630" y="1936091"/>
            <a:ext cx="4181475" cy="4019550"/>
          </a:xfrm>
          <a:prstGeom prst="rect">
            <a:avLst/>
          </a:prstGeom>
        </p:spPr>
      </p:pic>
    </p:spTree>
    <p:extLst>
      <p:ext uri="{BB962C8B-B14F-4D97-AF65-F5344CB8AC3E}">
        <p14:creationId xmlns:p14="http://schemas.microsoft.com/office/powerpoint/2010/main" val="4018702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FE344-CD33-2BB2-1EB0-17B3A4DEF7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156A98-35E9-C437-BEC6-2FEAA9AA5809}"/>
              </a:ext>
            </a:extLst>
          </p:cNvPr>
          <p:cNvSpPr>
            <a:spLocks noGrp="1"/>
          </p:cNvSpPr>
          <p:nvPr>
            <p:ph type="title"/>
          </p:nvPr>
        </p:nvSpPr>
        <p:spPr>
          <a:xfrm>
            <a:off x="838200" y="681038"/>
            <a:ext cx="10515600" cy="896993"/>
          </a:xfrm>
        </p:spPr>
        <p:txBody>
          <a:bodyPr>
            <a:normAutofit/>
          </a:bodyPr>
          <a:lstStyle/>
          <a:p>
            <a:r>
              <a:rPr lang="en-GB" altLang="en-US" sz="3600" dirty="0"/>
              <a:t>BALANCE SHEET STRENGTH</a:t>
            </a:r>
            <a:endParaRPr lang="en-GB" sz="3600" dirty="0"/>
          </a:p>
        </p:txBody>
      </p:sp>
      <p:sp>
        <p:nvSpPr>
          <p:cNvPr id="3" name="Content Placeholder 2">
            <a:extLst>
              <a:ext uri="{FF2B5EF4-FFF2-40B4-BE49-F238E27FC236}">
                <a16:creationId xmlns:a16="http://schemas.microsoft.com/office/drawing/2014/main" id="{0BA9BD46-ADAA-5F51-566B-CCAA5564503D}"/>
              </a:ext>
            </a:extLst>
          </p:cNvPr>
          <p:cNvSpPr>
            <a:spLocks noGrp="1"/>
          </p:cNvSpPr>
          <p:nvPr>
            <p:ph idx="1"/>
          </p:nvPr>
        </p:nvSpPr>
        <p:spPr>
          <a:xfrm>
            <a:off x="466532" y="1865914"/>
            <a:ext cx="11280710" cy="4404257"/>
          </a:xfrm>
        </p:spPr>
        <p:txBody>
          <a:bodyPr/>
          <a:lstStyle/>
          <a:p>
            <a:pPr marL="0" indent="0">
              <a:buNone/>
            </a:pPr>
            <a:r>
              <a:rPr lang="en-GB" sz="2000" dirty="0"/>
              <a:t>In overall terms the main changes on the Trust’s Balance Sheet reflect the following:</a:t>
            </a:r>
          </a:p>
          <a:p>
            <a:endParaRPr lang="en-GB" sz="2000" dirty="0"/>
          </a:p>
          <a:p>
            <a:pPr marL="686977" lvl="1" indent="-400050">
              <a:buFont typeface="+mj-lt"/>
              <a:buAutoNum type="romanLcPeriod"/>
            </a:pPr>
            <a:r>
              <a:rPr lang="en-GB" sz="2000" dirty="0"/>
              <a:t>Non Current Assets increased by £12.2m – </a:t>
            </a:r>
            <a:r>
              <a:rPr lang="en-GB" sz="2000" dirty="0">
                <a:latin typeface="Arial" panose="020B0604020202020204" pitchFamily="34" charset="0"/>
                <a:cs typeface="Arial" panose="020B0604020202020204" pitchFamily="34" charset="0"/>
              </a:rPr>
              <a:t>as a result of the capital spend in year, less depreciation and impairments.</a:t>
            </a:r>
          </a:p>
          <a:p>
            <a:pPr marL="686977" lvl="1" indent="-400050">
              <a:buFont typeface="+mj-lt"/>
              <a:buAutoNum type="romanLcPeriod"/>
            </a:pPr>
            <a:r>
              <a:rPr lang="en-GB" sz="2000" dirty="0"/>
              <a:t>Cash and cash equivalents have increased to £40.0m reflecting the increase in capital creditors at the year end and the increase in deficit.</a:t>
            </a:r>
          </a:p>
          <a:p>
            <a:pPr marL="686977" lvl="1" indent="-400050">
              <a:buFont typeface="+mj-lt"/>
              <a:buAutoNum type="romanLcPeriod"/>
            </a:pPr>
            <a:r>
              <a:rPr lang="en-GB" sz="2000" dirty="0">
                <a:latin typeface="Arial" panose="020B0604020202020204" pitchFamily="34" charset="0"/>
                <a:cs typeface="Arial" panose="020B0604020202020204" pitchFamily="34" charset="0"/>
              </a:rPr>
              <a:t>Borrowings – loans have reduced from £5.6m to £4.2m, which reflects the in-year payments on capital loans. Lease liabilities have reduced to £9.0m as a result of payments in year and remeasurements.</a:t>
            </a:r>
            <a:endParaRPr lang="en-GB" sz="2000" dirty="0"/>
          </a:p>
          <a:p>
            <a:pPr marL="686977" lvl="1" indent="-400050">
              <a:buFont typeface="+mj-lt"/>
              <a:buAutoNum type="romanLcPeriod"/>
            </a:pPr>
            <a:r>
              <a:rPr lang="en-GB" sz="2000" dirty="0">
                <a:latin typeface="Arial" panose="020B0604020202020204" pitchFamily="34" charset="0"/>
                <a:cs typeface="Arial" panose="020B0604020202020204" pitchFamily="34" charset="0"/>
              </a:rPr>
              <a:t>Performance against the Public Sector Payment Policy deteriorated in year, due to the increase in deficit and therefore reduction in cash. The value of invoices paid for our Non NHS Suppliers was 89.1% and 74.7% for NHS Suppliers</a:t>
            </a:r>
            <a:r>
              <a:rPr lang="en-GB" sz="2000" dirty="0"/>
              <a:t>.</a:t>
            </a:r>
          </a:p>
          <a:p>
            <a:endParaRPr lang="en-GB" dirty="0"/>
          </a:p>
        </p:txBody>
      </p:sp>
    </p:spTree>
    <p:extLst>
      <p:ext uri="{BB962C8B-B14F-4D97-AF65-F5344CB8AC3E}">
        <p14:creationId xmlns:p14="http://schemas.microsoft.com/office/powerpoint/2010/main" val="4112805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651A9-55DC-7C93-8618-5BEF3C6EE48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F7A458C-28BC-0CB0-EE93-0015A31C0082}"/>
              </a:ext>
            </a:extLst>
          </p:cNvPr>
          <p:cNvSpPr>
            <a:spLocks noGrp="1"/>
          </p:cNvSpPr>
          <p:nvPr>
            <p:ph type="title"/>
          </p:nvPr>
        </p:nvSpPr>
        <p:spPr>
          <a:xfrm>
            <a:off x="754224" y="536964"/>
            <a:ext cx="10515600" cy="896938"/>
          </a:xfrm>
        </p:spPr>
        <p:txBody>
          <a:bodyPr>
            <a:normAutofit/>
          </a:bodyPr>
          <a:lstStyle/>
          <a:p>
            <a:r>
              <a:rPr lang="en-GB" sz="3600" kern="1200" dirty="0">
                <a:latin typeface="Arial"/>
                <a:cs typeface="+mj-cs"/>
              </a:rPr>
              <a:t>BORROWING POSITION 2025-26</a:t>
            </a:r>
            <a:endParaRPr lang="en-GB" sz="3600" dirty="0"/>
          </a:p>
        </p:txBody>
      </p:sp>
      <p:sp>
        <p:nvSpPr>
          <p:cNvPr id="3" name="Content Placeholder 2">
            <a:extLst>
              <a:ext uri="{FF2B5EF4-FFF2-40B4-BE49-F238E27FC236}">
                <a16:creationId xmlns:a16="http://schemas.microsoft.com/office/drawing/2014/main" id="{CCCC34AB-97D9-FC0F-F2DE-9351C8260142}"/>
              </a:ext>
            </a:extLst>
          </p:cNvPr>
          <p:cNvSpPr>
            <a:spLocks noGrp="1"/>
          </p:cNvSpPr>
          <p:nvPr>
            <p:ph idx="1"/>
          </p:nvPr>
        </p:nvSpPr>
        <p:spPr>
          <a:xfrm>
            <a:off x="838200" y="1660641"/>
            <a:ext cx="10515600" cy="3779203"/>
          </a:xfrm>
        </p:spPr>
        <p:txBody>
          <a:bodyPr/>
          <a:lstStyle/>
          <a:p>
            <a:pPr marL="0" indent="0">
              <a:buNone/>
            </a:pPr>
            <a:r>
              <a:rPr lang="en-GB" dirty="0">
                <a:latin typeface="Arial" panose="020B0604020202020204" pitchFamily="34" charset="0"/>
                <a:cs typeface="Arial" panose="020B0604020202020204" pitchFamily="34" charset="0"/>
              </a:rPr>
              <a:t>Capital loans outstanding at March 26 were £4.2m. </a:t>
            </a:r>
          </a:p>
          <a:p>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rPr>
              <a:t>The details are below:</a:t>
            </a:r>
          </a:p>
          <a:p>
            <a:endParaRPr lang="en-GB" dirty="0"/>
          </a:p>
        </p:txBody>
      </p:sp>
      <p:pic>
        <p:nvPicPr>
          <p:cNvPr id="2" name="Picture 1">
            <a:extLst>
              <a:ext uri="{FF2B5EF4-FFF2-40B4-BE49-F238E27FC236}">
                <a16:creationId xmlns:a16="http://schemas.microsoft.com/office/drawing/2014/main" id="{2201654D-9F9E-E4AA-0DEE-3FF453DE3F5F}"/>
              </a:ext>
            </a:extLst>
          </p:cNvPr>
          <p:cNvPicPr>
            <a:picLocks noChangeAspect="1"/>
          </p:cNvPicPr>
          <p:nvPr/>
        </p:nvPicPr>
        <p:blipFill>
          <a:blip r:embed="rId2"/>
          <a:stretch>
            <a:fillRect/>
          </a:stretch>
        </p:blipFill>
        <p:spPr>
          <a:xfrm>
            <a:off x="943524" y="3311408"/>
            <a:ext cx="8009090" cy="2483335"/>
          </a:xfrm>
          <a:prstGeom prst="rect">
            <a:avLst/>
          </a:prstGeom>
        </p:spPr>
      </p:pic>
    </p:spTree>
    <p:extLst>
      <p:ext uri="{BB962C8B-B14F-4D97-AF65-F5344CB8AC3E}">
        <p14:creationId xmlns:p14="http://schemas.microsoft.com/office/powerpoint/2010/main" val="34871597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2127-277D-75E2-603F-53BE2897B4C0}"/>
              </a:ext>
            </a:extLst>
          </p:cNvPr>
          <p:cNvSpPr>
            <a:spLocks noGrp="1"/>
          </p:cNvSpPr>
          <p:nvPr>
            <p:ph type="title"/>
          </p:nvPr>
        </p:nvSpPr>
        <p:spPr>
          <a:xfrm>
            <a:off x="744893" y="291747"/>
            <a:ext cx="10515600" cy="896993"/>
          </a:xfrm>
        </p:spPr>
        <p:txBody>
          <a:bodyPr/>
          <a:lstStyle/>
          <a:p>
            <a:r>
              <a:rPr lang="en-GB" dirty="0"/>
              <a:t>2026/27….</a:t>
            </a:r>
          </a:p>
        </p:txBody>
      </p:sp>
      <p:sp>
        <p:nvSpPr>
          <p:cNvPr id="3" name="Content Placeholder 2">
            <a:extLst>
              <a:ext uri="{FF2B5EF4-FFF2-40B4-BE49-F238E27FC236}">
                <a16:creationId xmlns:a16="http://schemas.microsoft.com/office/drawing/2014/main" id="{0FC33F7C-EB16-233C-6247-78784303300A}"/>
              </a:ext>
            </a:extLst>
          </p:cNvPr>
          <p:cNvSpPr>
            <a:spLocks noGrp="1"/>
          </p:cNvSpPr>
          <p:nvPr>
            <p:ph idx="1"/>
          </p:nvPr>
        </p:nvSpPr>
        <p:spPr>
          <a:xfrm>
            <a:off x="744893" y="1188740"/>
            <a:ext cx="10937034" cy="5258713"/>
          </a:xfrm>
        </p:spPr>
        <p:txBody>
          <a:bodyPr>
            <a:normAutofit lnSpcReduction="10000"/>
          </a:bodyPr>
          <a:lstStyle/>
          <a:p>
            <a:pPr marL="0" lvl="0" indent="0" eaLnBrk="0" fontAlgn="base" hangingPunct="0">
              <a:lnSpc>
                <a:spcPct val="120000"/>
              </a:lnSpc>
              <a:spcBef>
                <a:spcPts val="0"/>
              </a:spcBef>
              <a:spcAft>
                <a:spcPct val="0"/>
              </a:spcAft>
              <a:buNone/>
            </a:pPr>
            <a:r>
              <a:rPr lang="en-GB" sz="2000" dirty="0"/>
              <a:t>Whilst the Trust has agreed a deficit plan of £23.7m for 2026/27 this is still subject to final agreement by NHS England and consequently means there is no agreed deficit support funding to help with cash management.</a:t>
            </a:r>
          </a:p>
          <a:p>
            <a:pPr marL="0" indent="0" eaLnBrk="0" fontAlgn="base" hangingPunct="0">
              <a:lnSpc>
                <a:spcPct val="120000"/>
              </a:lnSpc>
              <a:spcBef>
                <a:spcPts val="0"/>
              </a:spcBef>
              <a:spcAft>
                <a:spcPct val="0"/>
              </a:spcAft>
              <a:buNone/>
            </a:pPr>
            <a:endParaRPr lang="en-GB" sz="2000" dirty="0"/>
          </a:p>
          <a:p>
            <a:pPr marL="0" indent="0" eaLnBrk="0" fontAlgn="base" hangingPunct="0">
              <a:lnSpc>
                <a:spcPct val="120000"/>
              </a:lnSpc>
              <a:spcBef>
                <a:spcPts val="0"/>
              </a:spcBef>
              <a:spcAft>
                <a:spcPct val="0"/>
              </a:spcAft>
              <a:buNone/>
            </a:pPr>
            <a:r>
              <a:rPr lang="en-GB" sz="2000" dirty="0"/>
              <a:t>In order to deliver this deficit plan, the Trust needs to deliver a significant level of efficiency savings - with £61.7m Cost Improvements required in 2026/27.  It also means that the Trust needs to apply for cash support each month. </a:t>
            </a:r>
          </a:p>
          <a:p>
            <a:pPr marL="0" indent="0" eaLnBrk="0" fontAlgn="base" hangingPunct="0">
              <a:lnSpc>
                <a:spcPct val="120000"/>
              </a:lnSpc>
              <a:spcBef>
                <a:spcPts val="0"/>
              </a:spcBef>
              <a:spcAft>
                <a:spcPct val="0"/>
              </a:spcAft>
              <a:buNone/>
            </a:pPr>
            <a:endParaRPr lang="en-GB" sz="1900" dirty="0"/>
          </a:p>
          <a:p>
            <a:pPr marL="0" indent="0" eaLnBrk="0" fontAlgn="base" hangingPunct="0">
              <a:lnSpc>
                <a:spcPct val="120000"/>
              </a:lnSpc>
              <a:spcBef>
                <a:spcPts val="0"/>
              </a:spcBef>
              <a:spcAft>
                <a:spcPct val="0"/>
              </a:spcAft>
              <a:buNone/>
            </a:pPr>
            <a:r>
              <a:rPr lang="en-GB" sz="1900" dirty="0"/>
              <a:t>The Trust’s forecast for gross capital expenditure this year is £32.2m (as at Oct 2026), dominated largely by capital schemes related to national Estates Safety funding for critical infrastructure, including theatres refurbishment, funding for energy efficiency schemes.  In addition, the HASR critical care development at </a:t>
            </a:r>
            <a:r>
              <a:rPr lang="en-GB" sz="1900" dirty="0" err="1"/>
              <a:t>DPoW</a:t>
            </a:r>
            <a:r>
              <a:rPr lang="en-GB" sz="1900" dirty="0"/>
              <a:t> is planned for completion this year.   Investment in IM&amp;T projects is significant this year due to the implementation of the new Electronic Patient Record.  Other schemes relate to the backlog maintenance/replacement IT and equipment replacement programmes</a:t>
            </a:r>
          </a:p>
          <a:p>
            <a:pPr marL="0" lvl="0" indent="0" eaLnBrk="0" fontAlgn="base" hangingPunct="0">
              <a:lnSpc>
                <a:spcPct val="120000"/>
              </a:lnSpc>
              <a:spcBef>
                <a:spcPts val="0"/>
              </a:spcBef>
              <a:spcAft>
                <a:spcPct val="0"/>
              </a:spcAft>
              <a:buNone/>
            </a:pPr>
            <a:endParaRPr lang="en-GB" sz="1900" dirty="0">
              <a:solidFill>
                <a:srgbClr val="FF0000"/>
              </a:solidFill>
            </a:endParaRPr>
          </a:p>
          <a:p>
            <a:pPr marL="0" lvl="0" indent="0" eaLnBrk="0" fontAlgn="base" hangingPunct="0">
              <a:lnSpc>
                <a:spcPct val="120000"/>
              </a:lnSpc>
              <a:spcBef>
                <a:spcPts val="0"/>
              </a:spcBef>
              <a:spcAft>
                <a:spcPct val="0"/>
              </a:spcAft>
              <a:buNone/>
            </a:pPr>
            <a:endParaRPr lang="en-GB" dirty="0">
              <a:solidFill>
                <a:srgbClr val="FF0000"/>
              </a:solidFill>
            </a:endParaRPr>
          </a:p>
          <a:p>
            <a:pPr lvl="0" eaLnBrk="0" fontAlgn="base" hangingPunct="0">
              <a:lnSpc>
                <a:spcPct val="120000"/>
              </a:lnSpc>
              <a:spcBef>
                <a:spcPts val="0"/>
              </a:spcBef>
              <a:spcAft>
                <a:spcPct val="0"/>
              </a:spcAft>
            </a:pPr>
            <a:endParaRPr lang="en-GB" dirty="0"/>
          </a:p>
        </p:txBody>
      </p:sp>
    </p:spTree>
    <p:extLst>
      <p:ext uri="{BB962C8B-B14F-4D97-AF65-F5344CB8AC3E}">
        <p14:creationId xmlns:p14="http://schemas.microsoft.com/office/powerpoint/2010/main" val="772027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D5979-97EE-223C-31E9-69D8DB8834DE}"/>
              </a:ext>
            </a:extLst>
          </p:cNvPr>
          <p:cNvSpPr>
            <a:spLocks noGrp="1"/>
          </p:cNvSpPr>
          <p:nvPr>
            <p:ph type="title"/>
          </p:nvPr>
        </p:nvSpPr>
        <p:spPr>
          <a:xfrm>
            <a:off x="408992" y="681038"/>
            <a:ext cx="10515600" cy="896993"/>
          </a:xfrm>
        </p:spPr>
        <p:txBody>
          <a:bodyPr>
            <a:normAutofit fontScale="90000"/>
          </a:bodyPr>
          <a:lstStyle/>
          <a:p>
            <a:r>
              <a:rPr lang="en-GB" altLang="en-US" sz="4000" dirty="0"/>
              <a:t>Looking ahead: underlying financial position</a:t>
            </a:r>
            <a:br>
              <a:rPr lang="en-GB" dirty="0">
                <a:solidFill>
                  <a:prstClr val="black"/>
                </a:solidFill>
                <a:latin typeface="Calibri"/>
              </a:rPr>
            </a:br>
            <a:endParaRPr lang="en-GB" dirty="0"/>
          </a:p>
        </p:txBody>
      </p:sp>
      <p:sp>
        <p:nvSpPr>
          <p:cNvPr id="3" name="Content Placeholder 2">
            <a:extLst>
              <a:ext uri="{FF2B5EF4-FFF2-40B4-BE49-F238E27FC236}">
                <a16:creationId xmlns:a16="http://schemas.microsoft.com/office/drawing/2014/main" id="{4E4EC1FA-1924-D795-C0BD-027BCC2516CA}"/>
              </a:ext>
            </a:extLst>
          </p:cNvPr>
          <p:cNvSpPr>
            <a:spLocks noGrp="1"/>
          </p:cNvSpPr>
          <p:nvPr>
            <p:ph idx="1"/>
          </p:nvPr>
        </p:nvSpPr>
        <p:spPr>
          <a:xfrm>
            <a:off x="716901" y="1735285"/>
            <a:ext cx="11002347" cy="4796144"/>
          </a:xfrm>
        </p:spPr>
        <p:txBody>
          <a:bodyPr/>
          <a:lstStyle/>
          <a:p>
            <a:pPr marL="285750" lvl="0" indent="-285750" eaLnBrk="0" fontAlgn="base" hangingPunct="0">
              <a:spcBef>
                <a:spcPct val="20000"/>
              </a:spcBef>
              <a:spcAft>
                <a:spcPct val="0"/>
              </a:spcAft>
            </a:pPr>
            <a:r>
              <a:rPr lang="en-GB" sz="2000" dirty="0"/>
              <a:t>The Trust exited 2025/26 with an underlying recurrent deficit assessed at circa £56.3m</a:t>
            </a:r>
            <a:r>
              <a:rPr lang="en-GB" sz="2000" dirty="0">
                <a:solidFill>
                  <a:srgbClr val="FF0000"/>
                </a:solidFill>
              </a:rPr>
              <a:t>.</a:t>
            </a:r>
          </a:p>
          <a:p>
            <a:pPr lvl="0" eaLnBrk="0" fontAlgn="base" hangingPunct="0">
              <a:spcBef>
                <a:spcPct val="20000"/>
              </a:spcBef>
              <a:spcAft>
                <a:spcPct val="0"/>
              </a:spcAft>
            </a:pPr>
            <a:endParaRPr lang="en-GB" sz="2000" dirty="0">
              <a:solidFill>
                <a:srgbClr val="FF0000"/>
              </a:solidFill>
            </a:endParaRPr>
          </a:p>
          <a:p>
            <a:pPr marL="285750" lvl="0" indent="-285750" eaLnBrk="0" fontAlgn="base" hangingPunct="0">
              <a:spcBef>
                <a:spcPct val="20000"/>
              </a:spcBef>
              <a:spcAft>
                <a:spcPct val="0"/>
              </a:spcAft>
            </a:pPr>
            <a:endParaRPr lang="en-GB" sz="2000" dirty="0">
              <a:solidFill>
                <a:srgbClr val="FF0000"/>
              </a:solidFill>
            </a:endParaRPr>
          </a:p>
          <a:p>
            <a:pPr marL="285750" lvl="0" indent="-285750" eaLnBrk="0" fontAlgn="base" hangingPunct="0">
              <a:spcBef>
                <a:spcPct val="20000"/>
              </a:spcBef>
              <a:spcAft>
                <a:spcPct val="0"/>
              </a:spcAft>
            </a:pPr>
            <a:r>
              <a:rPr lang="en-GB" sz="2000" dirty="0"/>
              <a:t>The main drivers of the underlying position are:</a:t>
            </a:r>
          </a:p>
          <a:p>
            <a:pPr marL="285750" lvl="0" indent="-285750" eaLnBrk="0" fontAlgn="base" hangingPunct="0">
              <a:spcBef>
                <a:spcPct val="20000"/>
              </a:spcBef>
              <a:spcAft>
                <a:spcPct val="0"/>
              </a:spcAft>
            </a:pPr>
            <a:endParaRPr lang="en-GB" sz="2000" dirty="0"/>
          </a:p>
          <a:p>
            <a:pPr marL="859605" lvl="2" indent="-285750" eaLnBrk="0" hangingPunct="0">
              <a:spcBef>
                <a:spcPct val="20000"/>
              </a:spcBef>
            </a:pPr>
            <a:r>
              <a:rPr lang="en-GB" dirty="0"/>
              <a:t>Deficit Support funding – (£11.1m)</a:t>
            </a:r>
          </a:p>
          <a:p>
            <a:pPr marL="859605" lvl="2" indent="-285750" eaLnBrk="0" hangingPunct="0">
              <a:spcBef>
                <a:spcPct val="20000"/>
              </a:spcBef>
            </a:pPr>
            <a:r>
              <a:rPr lang="en-GB" dirty="0"/>
              <a:t>Non recurrent savings delivery – (£24.0m)</a:t>
            </a:r>
          </a:p>
          <a:p>
            <a:pPr marL="859605" lvl="2" indent="-285750" eaLnBrk="0" hangingPunct="0">
              <a:spcBef>
                <a:spcPct val="20000"/>
              </a:spcBef>
            </a:pPr>
            <a:r>
              <a:rPr lang="en-GB" dirty="0"/>
              <a:t>Non recurrent funding support – (£4.6m)</a:t>
            </a:r>
          </a:p>
          <a:p>
            <a:pPr marL="859605" lvl="2" indent="-285750" eaLnBrk="0" hangingPunct="0">
              <a:spcBef>
                <a:spcPct val="20000"/>
              </a:spcBef>
            </a:pPr>
            <a:r>
              <a:rPr lang="en-GB" dirty="0"/>
              <a:t>FYE of 2025/26 savings delivery £2.7m</a:t>
            </a:r>
          </a:p>
          <a:p>
            <a:pPr marL="859605" lvl="2" indent="-285750" eaLnBrk="0" hangingPunct="0">
              <a:spcBef>
                <a:spcPct val="20000"/>
              </a:spcBef>
            </a:pPr>
            <a:r>
              <a:rPr lang="en-GB" dirty="0"/>
              <a:t>Non-recurrent balance sheet  gains (£5.8m)</a:t>
            </a:r>
          </a:p>
        </p:txBody>
      </p:sp>
    </p:spTree>
    <p:extLst>
      <p:ext uri="{BB962C8B-B14F-4D97-AF65-F5344CB8AC3E}">
        <p14:creationId xmlns:p14="http://schemas.microsoft.com/office/powerpoint/2010/main" val="65084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FF19A-5B50-92EE-9D9B-D31B391CEF31}"/>
              </a:ext>
            </a:extLst>
          </p:cNvPr>
          <p:cNvSpPr>
            <a:spLocks noGrp="1"/>
          </p:cNvSpPr>
          <p:nvPr>
            <p:ph type="title"/>
          </p:nvPr>
        </p:nvSpPr>
        <p:spPr>
          <a:xfrm>
            <a:off x="838200" y="546784"/>
            <a:ext cx="10515600" cy="792160"/>
          </a:xfrm>
        </p:spPr>
        <p:txBody>
          <a:bodyPr>
            <a:normAutofit/>
          </a:bodyPr>
          <a:lstStyle/>
          <a:p>
            <a:r>
              <a:rPr lang="en-GB" sz="3600" dirty="0"/>
              <a:t>HHP Group: Key Financial Risks</a:t>
            </a:r>
          </a:p>
        </p:txBody>
      </p:sp>
      <p:sp>
        <p:nvSpPr>
          <p:cNvPr id="3" name="Content Placeholder 2">
            <a:extLst>
              <a:ext uri="{FF2B5EF4-FFF2-40B4-BE49-F238E27FC236}">
                <a16:creationId xmlns:a16="http://schemas.microsoft.com/office/drawing/2014/main" id="{5A122FE1-23DD-7BF2-6AC8-BFACA9D8B418}"/>
              </a:ext>
            </a:extLst>
          </p:cNvPr>
          <p:cNvSpPr>
            <a:spLocks noGrp="1"/>
          </p:cNvSpPr>
          <p:nvPr>
            <p:ph idx="1"/>
          </p:nvPr>
        </p:nvSpPr>
        <p:spPr>
          <a:xfrm>
            <a:off x="6378470" y="1359904"/>
            <a:ext cx="5091786" cy="5046276"/>
          </a:xfrm>
        </p:spPr>
        <p:txBody>
          <a:bodyPr>
            <a:normAutofit fontScale="25000" lnSpcReduction="20000"/>
          </a:bodyPr>
          <a:lstStyle/>
          <a:p>
            <a:pPr marL="0" lvl="0" indent="0">
              <a:lnSpc>
                <a:spcPct val="120000"/>
              </a:lnSpc>
              <a:spcBef>
                <a:spcPts val="600"/>
              </a:spcBef>
              <a:buNone/>
            </a:pPr>
            <a:r>
              <a:rPr lang="en-GB" sz="6400" dirty="0">
                <a:latin typeface="Arial" panose="020B0604020202020204" pitchFamily="34" charset="0"/>
                <a:ea typeface="Calibri" panose="020F0502020204030204" pitchFamily="34" charset="0"/>
                <a:cs typeface="Arial" panose="020B0604020202020204" pitchFamily="34" charset="0"/>
              </a:rPr>
              <a:t>The cash management associated with the financial plan is a significant risk given the reliance on the efficiency plan for reducing costs and will need tight management of our working capital – applications are required currently for cash support most months.</a:t>
            </a:r>
          </a:p>
          <a:p>
            <a:pPr marL="0" lvl="0" indent="0">
              <a:lnSpc>
                <a:spcPct val="120000"/>
              </a:lnSpc>
              <a:spcBef>
                <a:spcPts val="600"/>
              </a:spcBef>
              <a:buNone/>
            </a:pPr>
            <a:endParaRPr lang="en-GB" sz="6400" dirty="0">
              <a:latin typeface="Arial" panose="020B0604020202020204" pitchFamily="34" charset="0"/>
              <a:ea typeface="Calibri" panose="020F0502020204030204" pitchFamily="34" charset="0"/>
              <a:cs typeface="Arial" panose="020B0604020202020204" pitchFamily="34" charset="0"/>
            </a:endParaRPr>
          </a:p>
          <a:p>
            <a:pPr marL="0" lvl="0" indent="0">
              <a:lnSpc>
                <a:spcPct val="120000"/>
              </a:lnSpc>
              <a:spcBef>
                <a:spcPts val="600"/>
              </a:spcBef>
              <a:buNone/>
            </a:pPr>
            <a:r>
              <a:rPr lang="en-GB" sz="6400" dirty="0">
                <a:latin typeface="Arial" panose="020B0604020202020204" pitchFamily="34" charset="0"/>
                <a:ea typeface="Calibri" panose="020F0502020204030204" pitchFamily="34" charset="0"/>
                <a:cs typeface="Arial" panose="020B0604020202020204" pitchFamily="34" charset="0"/>
              </a:rPr>
              <a:t>Delivery of such an ambitious efficiency programme requires a complete change in mindset from all of our teams as well as from our system partners. This change in culture and the need to embrace transformation is key to successfully delivering our financial plans. </a:t>
            </a:r>
          </a:p>
          <a:p>
            <a:pPr marL="0" lvl="0" indent="0">
              <a:lnSpc>
                <a:spcPct val="120000"/>
              </a:lnSpc>
              <a:spcBef>
                <a:spcPts val="600"/>
              </a:spcBef>
              <a:buNone/>
            </a:pPr>
            <a:endParaRPr lang="en-GB" sz="6400" dirty="0">
              <a:latin typeface="Arial" panose="020B0604020202020204" pitchFamily="34" charset="0"/>
              <a:ea typeface="Calibri" panose="020F0502020204030204" pitchFamily="34" charset="0"/>
              <a:cs typeface="Arial" panose="020B0604020202020204" pitchFamily="34" charset="0"/>
            </a:endParaRPr>
          </a:p>
          <a:p>
            <a:pPr marL="0" lvl="0" indent="0">
              <a:lnSpc>
                <a:spcPct val="120000"/>
              </a:lnSpc>
              <a:spcBef>
                <a:spcPts val="600"/>
              </a:spcBef>
              <a:buNone/>
            </a:pPr>
            <a:r>
              <a:rPr lang="en-GB" sz="6400" dirty="0">
                <a:latin typeface="Arial" panose="020B0604020202020204" pitchFamily="34" charset="0"/>
                <a:ea typeface="Calibri" panose="020F0502020204030204" pitchFamily="34" charset="0"/>
                <a:cs typeface="Arial" panose="020B0604020202020204" pitchFamily="34" charset="0"/>
              </a:rPr>
              <a:t>Finally, the process for devolving the partnership is underway and there is a risk that the revised structures may lead to additional costs.</a:t>
            </a:r>
            <a:endParaRPr lang="en-GB" sz="6400" dirty="0">
              <a:latin typeface="Arial" panose="020B0604020202020204" pitchFamily="34" charset="0"/>
              <a:ea typeface="Calibri" panose="020F0502020204030204" pitchFamily="34" charset="0"/>
              <a:cs typeface="Times New Roman" panose="02020603050405020304" pitchFamily="18" charset="0"/>
            </a:endParaRPr>
          </a:p>
          <a:p>
            <a:endParaRPr lang="en-GB" dirty="0"/>
          </a:p>
        </p:txBody>
      </p:sp>
      <p:pic>
        <p:nvPicPr>
          <p:cNvPr id="5" name="Picture 4">
            <a:extLst>
              <a:ext uri="{FF2B5EF4-FFF2-40B4-BE49-F238E27FC236}">
                <a16:creationId xmlns:a16="http://schemas.microsoft.com/office/drawing/2014/main" id="{DE02A3F5-FF15-E701-54DB-985BD58DBA7A}"/>
              </a:ext>
            </a:extLst>
          </p:cNvPr>
          <p:cNvPicPr>
            <a:picLocks noChangeAspect="1"/>
          </p:cNvPicPr>
          <p:nvPr/>
        </p:nvPicPr>
        <p:blipFill>
          <a:blip r:embed="rId2"/>
          <a:stretch>
            <a:fillRect/>
          </a:stretch>
        </p:blipFill>
        <p:spPr>
          <a:xfrm>
            <a:off x="351454" y="4294922"/>
            <a:ext cx="5549900" cy="2292350"/>
          </a:xfrm>
          <a:prstGeom prst="rect">
            <a:avLst/>
          </a:prstGeom>
        </p:spPr>
      </p:pic>
      <p:sp>
        <p:nvSpPr>
          <p:cNvPr id="6" name="TextBox 5">
            <a:extLst>
              <a:ext uri="{FF2B5EF4-FFF2-40B4-BE49-F238E27FC236}">
                <a16:creationId xmlns:a16="http://schemas.microsoft.com/office/drawing/2014/main" id="{CC9E2A33-7B0A-4ECB-8656-0600091FC4A0}"/>
              </a:ext>
            </a:extLst>
          </p:cNvPr>
          <p:cNvSpPr txBox="1"/>
          <p:nvPr/>
        </p:nvSpPr>
        <p:spPr>
          <a:xfrm>
            <a:off x="439276" y="1359904"/>
            <a:ext cx="5374256" cy="3077766"/>
          </a:xfrm>
          <a:prstGeom prst="rect">
            <a:avLst/>
          </a:prstGeom>
          <a:noFill/>
        </p:spPr>
        <p:txBody>
          <a:bodyPr wrap="square" rtlCol="0">
            <a:spAutoFit/>
          </a:bodyPr>
          <a:lstStyle/>
          <a:p>
            <a:r>
              <a:rPr lang="en-GB" sz="1600" dirty="0">
                <a:solidFill>
                  <a:schemeClr val="bg1"/>
                </a:solidFill>
              </a:rPr>
              <a:t>Delivery of the Group’s financial plan is considered extremely high risk.</a:t>
            </a:r>
          </a:p>
          <a:p>
            <a:r>
              <a:rPr lang="en-GB" sz="1600" dirty="0">
                <a:solidFill>
                  <a:schemeClr val="bg1"/>
                </a:solidFill>
              </a:rPr>
              <a:t>The magnitude of the efficiency plan at £119m (6.8%) for the Group is clearly the most challenging aspect within this. Development of the efficiency programme is being managed through the Financial Recovery Programme Board. </a:t>
            </a:r>
          </a:p>
          <a:p>
            <a:endParaRPr lang="en-GB" sz="1600" dirty="0">
              <a:solidFill>
                <a:schemeClr val="bg1"/>
              </a:solidFill>
            </a:endParaRPr>
          </a:p>
          <a:p>
            <a:r>
              <a:rPr lang="en-GB" sz="1600" dirty="0">
                <a:solidFill>
                  <a:schemeClr val="bg1"/>
                </a:solidFill>
              </a:rPr>
              <a:t>As at Month 6, the Group is reporting best, mid and worst-case forecast deficit scenarios as follows, compared with the planned deficit of £63m.</a:t>
            </a:r>
          </a:p>
          <a:p>
            <a:endParaRPr lang="en-GB" dirty="0">
              <a:solidFill>
                <a:schemeClr val="bg1"/>
              </a:solidFill>
            </a:endParaRPr>
          </a:p>
        </p:txBody>
      </p:sp>
    </p:spTree>
    <p:extLst>
      <p:ext uri="{BB962C8B-B14F-4D97-AF65-F5344CB8AC3E}">
        <p14:creationId xmlns:p14="http://schemas.microsoft.com/office/powerpoint/2010/main" val="2951383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4770A-DB86-EE88-5AFC-ADC2C99CEC8C}"/>
            </a:ext>
          </a:extLst>
        </p:cNvPr>
        <p:cNvGrpSpPr/>
        <p:nvPr/>
      </p:nvGrpSpPr>
      <p:grpSpPr>
        <a:xfrm>
          <a:off x="0" y="0"/>
          <a:ext cx="0" cy="0"/>
          <a:chOff x="0" y="0"/>
          <a:chExt cx="0" cy="0"/>
        </a:xfrm>
      </p:grpSpPr>
      <p:sp>
        <p:nvSpPr>
          <p:cNvPr id="3" name="Text 2">
            <a:extLst>
              <a:ext uri="{FF2B5EF4-FFF2-40B4-BE49-F238E27FC236}">
                <a16:creationId xmlns:a16="http://schemas.microsoft.com/office/drawing/2014/main" id="{F37BE1F8-CF25-2AEC-D21F-AA6485022B8D}"/>
              </a:ext>
            </a:extLst>
          </p:cNvPr>
          <p:cNvSpPr/>
          <p:nvPr/>
        </p:nvSpPr>
        <p:spPr>
          <a:xfrm>
            <a:off x="685800" y="2194560"/>
            <a:ext cx="10817352" cy="1463040"/>
          </a:xfrm>
          <a:prstGeom prst="rect">
            <a:avLst/>
          </a:prstGeom>
          <a:noFill/>
          <a:ln>
            <a:noFill/>
          </a:ln>
        </p:spPr>
        <p:txBody>
          <a:bodyPr wrap="square" lIns="0" tIns="0" rIns="0" bIns="0" rtlCol="0" anchor="t"/>
          <a:lstStyle/>
          <a:p>
            <a:pPr marL="0" indent="0" algn="ctr">
              <a:lnSpc>
                <a:spcPct val="112000"/>
              </a:lnSpc>
              <a:spcBef>
                <a:spcPts val="0"/>
              </a:spcBef>
              <a:spcAft>
                <a:spcPts val="800"/>
              </a:spcAft>
              <a:buNone/>
            </a:pPr>
            <a:r>
              <a:rPr lang="en-US" sz="4000" b="1" dirty="0" err="1">
                <a:solidFill>
                  <a:srgbClr val="FFFFFF"/>
                </a:solidFill>
                <a:latin typeface="Arial"/>
              </a:rPr>
              <a:t>Neighbourhood</a:t>
            </a:r>
            <a:r>
              <a:rPr lang="en-US" sz="4000" b="1" dirty="0">
                <a:solidFill>
                  <a:srgbClr val="FFFFFF"/>
                </a:solidFill>
                <a:latin typeface="Arial"/>
              </a:rPr>
              <a:t> Health Provision
in Northern Lincolnshire</a:t>
            </a:r>
            <a:endParaRPr lang="en-US" sz="3000" dirty="0"/>
          </a:p>
        </p:txBody>
      </p:sp>
      <p:sp>
        <p:nvSpPr>
          <p:cNvPr id="5" name="Text 3">
            <a:extLst>
              <a:ext uri="{FF2B5EF4-FFF2-40B4-BE49-F238E27FC236}">
                <a16:creationId xmlns:a16="http://schemas.microsoft.com/office/drawing/2014/main" id="{4D8E46D7-6343-EB9E-59BE-DF98245C7926}"/>
              </a:ext>
            </a:extLst>
          </p:cNvPr>
          <p:cNvSpPr/>
          <p:nvPr/>
        </p:nvSpPr>
        <p:spPr>
          <a:xfrm>
            <a:off x="731520" y="4069080"/>
            <a:ext cx="10725912" cy="457200"/>
          </a:xfrm>
          <a:prstGeom prst="rect">
            <a:avLst/>
          </a:prstGeom>
          <a:noFill/>
          <a:ln>
            <a:noFill/>
          </a:ln>
        </p:spPr>
        <p:txBody>
          <a:bodyPr wrap="square" lIns="0" tIns="0" rIns="0" bIns="0" rtlCol="0" anchor="t"/>
          <a:lstStyle/>
          <a:p>
            <a:pPr marL="0" indent="0" algn="ctr">
              <a:lnSpc>
                <a:spcPct val="112000"/>
              </a:lnSpc>
              <a:spcBef>
                <a:spcPts val="0"/>
              </a:spcBef>
              <a:spcAft>
                <a:spcPts val="800"/>
              </a:spcAft>
              <a:buNone/>
            </a:pPr>
            <a:r>
              <a:rPr lang="en-US" sz="2100" b="0">
                <a:solidFill>
                  <a:srgbClr val="FFFFFF"/>
                </a:solidFill>
                <a:latin typeface="Arial"/>
              </a:rPr>
              <a:t>Including the </a:t>
            </a:r>
            <a:r>
              <a:rPr lang="en-US" sz="2100" b="0" dirty="0">
                <a:solidFill>
                  <a:srgbClr val="FFFFFF"/>
                </a:solidFill>
                <a:latin typeface="Arial"/>
              </a:rPr>
              <a:t>North East Lincolnshire Trailblazer</a:t>
            </a:r>
            <a:r>
              <a:rPr lang="en-US" sz="2100" b="0">
                <a:solidFill>
                  <a:srgbClr val="FFFFFF"/>
                </a:solidFill>
                <a:latin typeface="Arial"/>
              </a:rPr>
              <a:t> overview</a:t>
            </a:r>
            <a:endParaRPr lang="en-US" sz="1700" dirty="0"/>
          </a:p>
        </p:txBody>
      </p:sp>
      <p:sp>
        <p:nvSpPr>
          <p:cNvPr id="7" name="Text 4">
            <a:extLst>
              <a:ext uri="{FF2B5EF4-FFF2-40B4-BE49-F238E27FC236}">
                <a16:creationId xmlns:a16="http://schemas.microsoft.com/office/drawing/2014/main" id="{C070B022-8DBF-C7EF-9CA0-D6CEF02E4B4F}"/>
              </a:ext>
            </a:extLst>
          </p:cNvPr>
          <p:cNvSpPr/>
          <p:nvPr/>
        </p:nvSpPr>
        <p:spPr>
          <a:xfrm>
            <a:off x="731520" y="5166360"/>
            <a:ext cx="10725912" cy="822960"/>
          </a:xfrm>
          <a:prstGeom prst="rect">
            <a:avLst/>
          </a:prstGeom>
          <a:noFill/>
          <a:ln>
            <a:noFill/>
          </a:ln>
        </p:spPr>
        <p:txBody>
          <a:bodyPr wrap="square" lIns="0" tIns="0" rIns="0" bIns="0" rtlCol="0" anchor="t"/>
          <a:lstStyle/>
          <a:p>
            <a:pPr marL="0" indent="0" algn="ctr">
              <a:lnSpc>
                <a:spcPct val="112000"/>
              </a:lnSpc>
              <a:spcBef>
                <a:spcPts val="0"/>
              </a:spcBef>
              <a:spcAft>
                <a:spcPts val="800"/>
              </a:spcAft>
              <a:buNone/>
            </a:pPr>
            <a:r>
              <a:rPr lang="en-US" sz="1800" b="0">
                <a:solidFill>
                  <a:srgbClr val="FFFFFF"/>
                </a:solidFill>
                <a:latin typeface="Arial"/>
              </a:rPr>
              <a:t>Joint NLaG Council of Governors AMM &amp; HUTH AGM</a:t>
            </a:r>
            <a:endParaRPr lang="en-US" sz="1250"/>
          </a:p>
          <a:p>
            <a:pPr marL="0" indent="0" algn="ctr">
              <a:lnSpc>
                <a:spcPct val="112000"/>
              </a:lnSpc>
              <a:spcBef>
                <a:spcPts val="0"/>
              </a:spcBef>
              <a:spcAft>
                <a:spcPts val="800"/>
              </a:spcAft>
              <a:buNone/>
            </a:pPr>
            <a:r>
              <a:rPr lang="en-US" sz="1800" b="0">
                <a:solidFill>
                  <a:srgbClr val="FFFFFF"/>
                </a:solidFill>
                <a:latin typeface="Arial"/>
              </a:rPr>
              <a:t>14 October 2026</a:t>
            </a:r>
            <a:endParaRPr lang="en-US" sz="1250"/>
          </a:p>
        </p:txBody>
      </p:sp>
    </p:spTree>
    <p:extLst>
      <p:ext uri="{BB962C8B-B14F-4D97-AF65-F5344CB8AC3E}">
        <p14:creationId xmlns:p14="http://schemas.microsoft.com/office/powerpoint/2010/main" val="1720460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CF6A-FFD2-5618-4912-ADD285AEDAC4}"/>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14DB2D74-BC09-187A-C435-A2BEBF0EB071}"/>
              </a:ext>
            </a:extLst>
          </p:cNvPr>
          <p:cNvSpPr>
            <a:spLocks noGrp="1"/>
          </p:cNvSpPr>
          <p:nvPr>
            <p:ph type="subTitle" idx="1"/>
          </p:nvPr>
        </p:nvSpPr>
        <p:spPr/>
        <p:txBody>
          <a:bodyPr/>
          <a:lstStyle/>
          <a:p>
            <a:endParaRPr lang="en-GB"/>
          </a:p>
        </p:txBody>
      </p:sp>
      <p:pic>
        <p:nvPicPr>
          <p:cNvPr id="5" name="Picture 4" descr="image-081c9c80260d7943b9eefd628e60c9f7.jpg">
            <a:extLst>
              <a:ext uri="{FF2B5EF4-FFF2-40B4-BE49-F238E27FC236}">
                <a16:creationId xmlns:a16="http://schemas.microsoft.com/office/drawing/2014/main" id="{4397EF7E-2A2A-4BAA-B7AF-DE5E10AB1B00}"/>
              </a:ext>
            </a:extLst>
          </p:cNvPr>
          <p:cNvPicPr>
            <a:picLocks noChangeAspect="1"/>
          </p:cNvPicPr>
          <p:nvPr/>
        </p:nvPicPr>
        <p:blipFill>
          <a:blip r:embed="rId3"/>
          <a:srcRect t="13889"/>
          <a:stretch>
            <a:fillRect/>
          </a:stretch>
        </p:blipFill>
        <p:spPr>
          <a:xfrm>
            <a:off x="0" y="952500"/>
            <a:ext cx="12192000" cy="5905500"/>
          </a:xfrm>
          <a:prstGeom prst="rect">
            <a:avLst/>
          </a:prstGeom>
        </p:spPr>
      </p:pic>
      <p:sp>
        <p:nvSpPr>
          <p:cNvPr id="9" name="Text 1">
            <a:extLst>
              <a:ext uri="{FF2B5EF4-FFF2-40B4-BE49-F238E27FC236}">
                <a16:creationId xmlns:a16="http://schemas.microsoft.com/office/drawing/2014/main" id="{071FB5BB-3947-230C-3251-95FD63CFE34A}"/>
              </a:ext>
            </a:extLst>
          </p:cNvPr>
          <p:cNvSpPr/>
          <p:nvPr/>
        </p:nvSpPr>
        <p:spPr>
          <a:xfrm>
            <a:off x="640080" y="1207008"/>
            <a:ext cx="10927080" cy="548640"/>
          </a:xfrm>
          <a:prstGeom prst="rect">
            <a:avLst/>
          </a:prstGeom>
          <a:noFill/>
          <a:ln>
            <a:noFill/>
          </a:ln>
        </p:spPr>
        <p:txBody>
          <a:bodyPr wrap="square" lIns="0" tIns="0" rIns="0" bIns="0" rtlCol="0" anchor="t"/>
          <a:lstStyle/>
          <a:p>
            <a:pPr marL="0" indent="0" algn="l">
              <a:lnSpc>
                <a:spcPct val="105000"/>
              </a:lnSpc>
              <a:spcBef>
                <a:spcPts val="0"/>
              </a:spcBef>
              <a:spcAft>
                <a:spcPts val="1300"/>
              </a:spcAft>
              <a:buNone/>
            </a:pPr>
            <a:r>
              <a:rPr lang="en-US" sz="3200" b="1" dirty="0">
                <a:solidFill>
                  <a:srgbClr val="FFFFFF"/>
                </a:solidFill>
                <a:latin typeface="Arial"/>
              </a:rPr>
              <a:t>What is </a:t>
            </a:r>
            <a:r>
              <a:rPr lang="en-US" sz="3200" b="1" dirty="0" err="1">
                <a:solidFill>
                  <a:srgbClr val="FFFFFF"/>
                </a:solidFill>
                <a:latin typeface="Arial"/>
              </a:rPr>
              <a:t>Neighbourhood</a:t>
            </a:r>
            <a:r>
              <a:rPr lang="en-US" sz="3200" b="1" dirty="0">
                <a:solidFill>
                  <a:srgbClr val="FFFFFF"/>
                </a:solidFill>
                <a:latin typeface="Arial"/>
              </a:rPr>
              <a:t> Health?</a:t>
            </a:r>
            <a:endParaRPr lang="en-US" sz="2500" dirty="0"/>
          </a:p>
        </p:txBody>
      </p:sp>
      <p:sp>
        <p:nvSpPr>
          <p:cNvPr id="11" name="Text 2">
            <a:extLst>
              <a:ext uri="{FF2B5EF4-FFF2-40B4-BE49-F238E27FC236}">
                <a16:creationId xmlns:a16="http://schemas.microsoft.com/office/drawing/2014/main" id="{12A46C06-76CB-BA83-1D8F-B80A5544F2B4}"/>
              </a:ext>
            </a:extLst>
          </p:cNvPr>
          <p:cNvSpPr/>
          <p:nvPr/>
        </p:nvSpPr>
        <p:spPr>
          <a:xfrm>
            <a:off x="701040" y="1837943"/>
            <a:ext cx="10789920" cy="804672"/>
          </a:xfrm>
          <a:prstGeom prst="rect">
            <a:avLst/>
          </a:prstGeom>
          <a:noFill/>
          <a:ln>
            <a:noFill/>
          </a:ln>
        </p:spPr>
        <p:txBody>
          <a:bodyPr wrap="square" lIns="0" tIns="0" rIns="0" bIns="0" rtlCol="0" anchor="t"/>
          <a:lstStyle/>
          <a:p>
            <a:pPr marL="0" indent="0" algn="l">
              <a:lnSpc>
                <a:spcPct val="105000"/>
              </a:lnSpc>
              <a:spcBef>
                <a:spcPts val="0"/>
              </a:spcBef>
              <a:spcAft>
                <a:spcPts val="600"/>
              </a:spcAft>
              <a:buNone/>
            </a:pPr>
            <a:r>
              <a:rPr lang="en-US" sz="1900" b="0" dirty="0" err="1">
                <a:solidFill>
                  <a:srgbClr val="FFFFFF"/>
                </a:solidFill>
                <a:latin typeface="Arial"/>
              </a:rPr>
              <a:t>Neighbourhood</a:t>
            </a:r>
            <a:r>
              <a:rPr lang="en-US" sz="1900" b="0" dirty="0">
                <a:solidFill>
                  <a:srgbClr val="FFFFFF"/>
                </a:solidFill>
                <a:latin typeface="Arial"/>
              </a:rPr>
              <a:t> Health (NH) </a:t>
            </a:r>
            <a:r>
              <a:rPr lang="en-US" sz="1900" b="0" dirty="0" err="1">
                <a:solidFill>
                  <a:srgbClr val="FFFFFF"/>
                </a:solidFill>
                <a:latin typeface="Arial"/>
              </a:rPr>
              <a:t>organises</a:t>
            </a:r>
            <a:r>
              <a:rPr lang="en-US" sz="1900" b="0" dirty="0">
                <a:solidFill>
                  <a:srgbClr val="FFFFFF"/>
                </a:solidFill>
                <a:latin typeface="Arial"/>
              </a:rPr>
              <a:t> joined-up support and care around local people,
from prevention to intensive support for those with the greatest needs.</a:t>
            </a:r>
            <a:endParaRPr lang="en-US" sz="1150" dirty="0"/>
          </a:p>
        </p:txBody>
      </p:sp>
      <p:sp>
        <p:nvSpPr>
          <p:cNvPr id="13" name="Text 5">
            <a:extLst>
              <a:ext uri="{FF2B5EF4-FFF2-40B4-BE49-F238E27FC236}">
                <a16:creationId xmlns:a16="http://schemas.microsoft.com/office/drawing/2014/main" id="{8D67BEB0-0381-BFE5-73BD-FA8106AA4988}"/>
              </a:ext>
            </a:extLst>
          </p:cNvPr>
          <p:cNvSpPr/>
          <p:nvPr/>
        </p:nvSpPr>
        <p:spPr>
          <a:xfrm>
            <a:off x="640080" y="2869663"/>
            <a:ext cx="3273552" cy="411480"/>
          </a:xfrm>
          <a:prstGeom prst="rect">
            <a:avLst/>
          </a:prstGeom>
          <a:noFill/>
          <a:ln>
            <a:noFill/>
          </a:ln>
        </p:spPr>
        <p:txBody>
          <a:bodyPr wrap="square" lIns="0" tIns="0" rIns="0" bIns="0" rtlCol="0" anchor="t"/>
          <a:lstStyle/>
          <a:p>
            <a:pPr marL="0" indent="0" algn="l">
              <a:lnSpc>
                <a:spcPct val="105000"/>
              </a:lnSpc>
              <a:spcBef>
                <a:spcPts val="0"/>
              </a:spcBef>
              <a:spcAft>
                <a:spcPts val="1300"/>
              </a:spcAft>
              <a:buNone/>
            </a:pPr>
            <a:r>
              <a:rPr lang="en-US" sz="2300" b="1" dirty="0">
                <a:solidFill>
                  <a:srgbClr val="FFFFFF"/>
                </a:solidFill>
                <a:latin typeface="Arial"/>
              </a:rPr>
              <a:t>Our ambition</a:t>
            </a:r>
            <a:endParaRPr lang="en-US" sz="1200" dirty="0"/>
          </a:p>
        </p:txBody>
      </p:sp>
      <p:sp>
        <p:nvSpPr>
          <p:cNvPr id="15" name="Text 6">
            <a:extLst>
              <a:ext uri="{FF2B5EF4-FFF2-40B4-BE49-F238E27FC236}">
                <a16:creationId xmlns:a16="http://schemas.microsoft.com/office/drawing/2014/main" id="{46A3ADEB-DB8A-21A0-9551-5150A8B2E798}"/>
              </a:ext>
            </a:extLst>
          </p:cNvPr>
          <p:cNvSpPr/>
          <p:nvPr/>
        </p:nvSpPr>
        <p:spPr>
          <a:xfrm>
            <a:off x="640080" y="3508191"/>
            <a:ext cx="3273552" cy="1874519"/>
          </a:xfrm>
          <a:prstGeom prst="rect">
            <a:avLst/>
          </a:prstGeom>
          <a:noFill/>
          <a:ln>
            <a:noFill/>
          </a:ln>
        </p:spPr>
        <p:txBody>
          <a:bodyPr wrap="square" lIns="0" tIns="0" rIns="0" bIns="0" rtlCol="0" anchor="t">
            <a:normAutofit/>
          </a:bodyPr>
          <a:lstStyle/>
          <a:p>
            <a:pPr marL="0" indent="0" algn="l">
              <a:lnSpc>
                <a:spcPct val="105000"/>
              </a:lnSpc>
              <a:spcBef>
                <a:spcPts val="0"/>
              </a:spcBef>
              <a:spcAft>
                <a:spcPts val="1300"/>
              </a:spcAft>
              <a:buNone/>
            </a:pPr>
            <a:r>
              <a:rPr lang="en-US" sz="1900" b="0" dirty="0">
                <a:solidFill>
                  <a:srgbClr val="FFFFFF"/>
                </a:solidFill>
                <a:latin typeface="Arial"/>
              </a:rPr>
              <a:t>Improve outcomes</a:t>
            </a:r>
            <a:endParaRPr lang="en-US" sz="1600" dirty="0"/>
          </a:p>
          <a:p>
            <a:pPr marL="0" indent="0" algn="l">
              <a:lnSpc>
                <a:spcPct val="105000"/>
              </a:lnSpc>
              <a:spcBef>
                <a:spcPts val="0"/>
              </a:spcBef>
              <a:spcAft>
                <a:spcPts val="1300"/>
              </a:spcAft>
              <a:buNone/>
            </a:pPr>
            <a:r>
              <a:rPr lang="en-US" sz="1900" b="0" dirty="0">
                <a:solidFill>
                  <a:srgbClr val="FFFFFF"/>
                </a:solidFill>
                <a:latin typeface="Arial"/>
              </a:rPr>
              <a:t>Reduce inequalities</a:t>
            </a:r>
            <a:endParaRPr lang="en-US" sz="1600" dirty="0"/>
          </a:p>
          <a:p>
            <a:pPr marL="0" indent="0" algn="l">
              <a:lnSpc>
                <a:spcPct val="105000"/>
              </a:lnSpc>
              <a:spcBef>
                <a:spcPts val="0"/>
              </a:spcBef>
              <a:spcAft>
                <a:spcPts val="1300"/>
              </a:spcAft>
              <a:buNone/>
            </a:pPr>
            <a:r>
              <a:rPr lang="en-US" sz="1900" b="0" dirty="0">
                <a:solidFill>
                  <a:srgbClr val="FFFFFF"/>
                </a:solidFill>
                <a:latin typeface="Arial"/>
              </a:rPr>
              <a:t>Reduce avoidable demand</a:t>
            </a:r>
            <a:endParaRPr lang="en-US" sz="1600" dirty="0"/>
          </a:p>
          <a:p>
            <a:pPr marL="0" indent="0" algn="l">
              <a:lnSpc>
                <a:spcPct val="105000"/>
              </a:lnSpc>
              <a:spcBef>
                <a:spcPts val="0"/>
              </a:spcBef>
              <a:spcAft>
                <a:spcPts val="1300"/>
              </a:spcAft>
              <a:buNone/>
            </a:pPr>
            <a:r>
              <a:rPr lang="en-US" sz="1900" b="0" dirty="0">
                <a:solidFill>
                  <a:srgbClr val="FFFFFF"/>
                </a:solidFill>
                <a:latin typeface="Arial"/>
              </a:rPr>
              <a:t>Shift care closer to home</a:t>
            </a:r>
            <a:endParaRPr lang="en-US" sz="1600" dirty="0"/>
          </a:p>
        </p:txBody>
      </p:sp>
      <p:sp>
        <p:nvSpPr>
          <p:cNvPr id="17" name="Text 9">
            <a:extLst>
              <a:ext uri="{FF2B5EF4-FFF2-40B4-BE49-F238E27FC236}">
                <a16:creationId xmlns:a16="http://schemas.microsoft.com/office/drawing/2014/main" id="{E16B7400-0348-766F-C7E1-6600A6E04802}"/>
              </a:ext>
            </a:extLst>
          </p:cNvPr>
          <p:cNvSpPr/>
          <p:nvPr/>
        </p:nvSpPr>
        <p:spPr>
          <a:xfrm>
            <a:off x="4480560" y="2869663"/>
            <a:ext cx="3273552" cy="411480"/>
          </a:xfrm>
          <a:prstGeom prst="rect">
            <a:avLst/>
          </a:prstGeom>
          <a:noFill/>
          <a:ln>
            <a:noFill/>
          </a:ln>
        </p:spPr>
        <p:txBody>
          <a:bodyPr wrap="square" lIns="0" tIns="0" rIns="0" bIns="0" rtlCol="0" anchor="t"/>
          <a:lstStyle/>
          <a:p>
            <a:pPr marL="0" indent="0" algn="l">
              <a:lnSpc>
                <a:spcPct val="105000"/>
              </a:lnSpc>
              <a:spcBef>
                <a:spcPts val="0"/>
              </a:spcBef>
              <a:spcAft>
                <a:spcPts val="1300"/>
              </a:spcAft>
              <a:buNone/>
            </a:pPr>
            <a:r>
              <a:rPr lang="en-US" sz="2300" b="1" dirty="0">
                <a:solidFill>
                  <a:srgbClr val="FFFFFF"/>
                </a:solidFill>
                <a:latin typeface="Arial"/>
              </a:rPr>
              <a:t>How we deliver</a:t>
            </a:r>
            <a:endParaRPr lang="en-US" sz="1200" dirty="0"/>
          </a:p>
        </p:txBody>
      </p:sp>
      <p:sp>
        <p:nvSpPr>
          <p:cNvPr id="19" name="Text 10">
            <a:extLst>
              <a:ext uri="{FF2B5EF4-FFF2-40B4-BE49-F238E27FC236}">
                <a16:creationId xmlns:a16="http://schemas.microsoft.com/office/drawing/2014/main" id="{4D942584-B00C-988E-728A-34184C5222D0}"/>
              </a:ext>
            </a:extLst>
          </p:cNvPr>
          <p:cNvSpPr/>
          <p:nvPr/>
        </p:nvSpPr>
        <p:spPr>
          <a:xfrm>
            <a:off x="4480560" y="3508191"/>
            <a:ext cx="3273552" cy="1874519"/>
          </a:xfrm>
          <a:prstGeom prst="rect">
            <a:avLst/>
          </a:prstGeom>
          <a:noFill/>
          <a:ln>
            <a:noFill/>
          </a:ln>
        </p:spPr>
        <p:txBody>
          <a:bodyPr wrap="square" lIns="0" tIns="0" rIns="0" bIns="0" rtlCol="0" anchor="t">
            <a:normAutofit/>
          </a:bodyPr>
          <a:lstStyle/>
          <a:p>
            <a:pPr marL="0" indent="0" algn="l">
              <a:lnSpc>
                <a:spcPct val="105000"/>
              </a:lnSpc>
              <a:spcBef>
                <a:spcPts val="0"/>
              </a:spcBef>
              <a:spcAft>
                <a:spcPts val="1300"/>
              </a:spcAft>
              <a:buNone/>
            </a:pPr>
            <a:r>
              <a:rPr lang="en-US" sz="1900" b="0">
                <a:solidFill>
                  <a:srgbClr val="FFFFFF"/>
                </a:solidFill>
                <a:latin typeface="Arial"/>
              </a:rPr>
              <a:t>Prevention and early action</a:t>
            </a:r>
            <a:endParaRPr lang="en-US" sz="1600"/>
          </a:p>
          <a:p>
            <a:pPr marL="0" indent="0" algn="l">
              <a:lnSpc>
                <a:spcPct val="105000"/>
              </a:lnSpc>
              <a:spcBef>
                <a:spcPts val="0"/>
              </a:spcBef>
              <a:spcAft>
                <a:spcPts val="1300"/>
              </a:spcAft>
              <a:buNone/>
            </a:pPr>
            <a:r>
              <a:rPr lang="en-US" sz="1900" b="0">
                <a:solidFill>
                  <a:srgbClr val="FFFFFF"/>
                </a:solidFill>
                <a:latin typeface="Arial"/>
              </a:rPr>
              <a:t>Integrated access</a:t>
            </a:r>
            <a:endParaRPr lang="en-US" sz="1600"/>
          </a:p>
          <a:p>
            <a:pPr marL="0" indent="0" algn="l">
              <a:lnSpc>
                <a:spcPct val="105000"/>
              </a:lnSpc>
              <a:spcBef>
                <a:spcPts val="0"/>
              </a:spcBef>
              <a:spcAft>
                <a:spcPts val="1300"/>
              </a:spcAft>
              <a:buNone/>
            </a:pPr>
            <a:r>
              <a:rPr lang="en-US" sz="1900" b="0">
                <a:solidFill>
                  <a:srgbClr val="FFFFFF"/>
                </a:solidFill>
                <a:latin typeface="Arial"/>
              </a:rPr>
              <a:t>Proactive care</a:t>
            </a:r>
            <a:endParaRPr lang="en-US" sz="1600"/>
          </a:p>
          <a:p>
            <a:pPr marL="0" indent="0" algn="l">
              <a:lnSpc>
                <a:spcPct val="105000"/>
              </a:lnSpc>
              <a:spcBef>
                <a:spcPts val="0"/>
              </a:spcBef>
              <a:spcAft>
                <a:spcPts val="1300"/>
              </a:spcAft>
              <a:buNone/>
            </a:pPr>
            <a:r>
              <a:rPr lang="en-US" sz="1900" b="0">
                <a:solidFill>
                  <a:srgbClr val="FFFFFF"/>
                </a:solidFill>
                <a:latin typeface="Arial"/>
              </a:rPr>
              <a:t>Pathway transformation</a:t>
            </a:r>
            <a:endParaRPr lang="en-US" sz="1600"/>
          </a:p>
        </p:txBody>
      </p:sp>
      <p:sp>
        <p:nvSpPr>
          <p:cNvPr id="21" name="Text 13">
            <a:extLst>
              <a:ext uri="{FF2B5EF4-FFF2-40B4-BE49-F238E27FC236}">
                <a16:creationId xmlns:a16="http://schemas.microsoft.com/office/drawing/2014/main" id="{5C65E33D-4352-E130-1332-FF16DB3A5C5A}"/>
              </a:ext>
            </a:extLst>
          </p:cNvPr>
          <p:cNvSpPr/>
          <p:nvPr/>
        </p:nvSpPr>
        <p:spPr>
          <a:xfrm>
            <a:off x="8275320" y="2869663"/>
            <a:ext cx="3273552" cy="411480"/>
          </a:xfrm>
          <a:prstGeom prst="rect">
            <a:avLst/>
          </a:prstGeom>
          <a:noFill/>
          <a:ln>
            <a:noFill/>
          </a:ln>
        </p:spPr>
        <p:txBody>
          <a:bodyPr wrap="square" lIns="0" tIns="0" rIns="0" bIns="0" rtlCol="0" anchor="t"/>
          <a:lstStyle/>
          <a:p>
            <a:pPr marL="0" indent="0" algn="l">
              <a:lnSpc>
                <a:spcPct val="105000"/>
              </a:lnSpc>
              <a:spcBef>
                <a:spcPts val="0"/>
              </a:spcBef>
              <a:spcAft>
                <a:spcPts val="1300"/>
              </a:spcAft>
              <a:buNone/>
            </a:pPr>
            <a:r>
              <a:rPr lang="en-US" sz="2300" b="1">
                <a:solidFill>
                  <a:srgbClr val="FFFFFF"/>
                </a:solidFill>
                <a:latin typeface="Arial"/>
              </a:rPr>
              <a:t>What enables it</a:t>
            </a:r>
            <a:endParaRPr lang="en-US" sz="1200"/>
          </a:p>
        </p:txBody>
      </p:sp>
      <p:sp>
        <p:nvSpPr>
          <p:cNvPr id="23" name="Text 14">
            <a:extLst>
              <a:ext uri="{FF2B5EF4-FFF2-40B4-BE49-F238E27FC236}">
                <a16:creationId xmlns:a16="http://schemas.microsoft.com/office/drawing/2014/main" id="{86B54EB1-40E0-2B34-1C58-C978C07922D9}"/>
              </a:ext>
            </a:extLst>
          </p:cNvPr>
          <p:cNvSpPr/>
          <p:nvPr/>
        </p:nvSpPr>
        <p:spPr>
          <a:xfrm>
            <a:off x="8275320" y="3508191"/>
            <a:ext cx="3273552" cy="1874519"/>
          </a:xfrm>
          <a:prstGeom prst="rect">
            <a:avLst/>
          </a:prstGeom>
          <a:noFill/>
          <a:ln>
            <a:noFill/>
          </a:ln>
        </p:spPr>
        <p:txBody>
          <a:bodyPr wrap="square" lIns="0" tIns="0" rIns="0" bIns="0" rtlCol="0" anchor="t">
            <a:normAutofit/>
          </a:bodyPr>
          <a:lstStyle/>
          <a:p>
            <a:pPr marL="0" indent="0" algn="l">
              <a:lnSpc>
                <a:spcPct val="105000"/>
              </a:lnSpc>
              <a:spcBef>
                <a:spcPts val="0"/>
              </a:spcBef>
              <a:spcAft>
                <a:spcPts val="1300"/>
              </a:spcAft>
              <a:buNone/>
            </a:pPr>
            <a:r>
              <a:rPr lang="en-US" sz="1900" b="0">
                <a:solidFill>
                  <a:srgbClr val="FFFFFF"/>
                </a:solidFill>
                <a:latin typeface="Arial"/>
              </a:rPr>
              <a:t>Neighbourhood partnerships</a:t>
            </a:r>
            <a:endParaRPr lang="en-US" sz="1600"/>
          </a:p>
          <a:p>
            <a:pPr marL="0" indent="0" algn="l">
              <a:lnSpc>
                <a:spcPct val="105000"/>
              </a:lnSpc>
              <a:spcBef>
                <a:spcPts val="0"/>
              </a:spcBef>
              <a:spcAft>
                <a:spcPts val="1300"/>
              </a:spcAft>
              <a:buNone/>
            </a:pPr>
            <a:r>
              <a:rPr lang="en-US" sz="1900" b="0">
                <a:solidFill>
                  <a:srgbClr val="FFFFFF"/>
                </a:solidFill>
                <a:latin typeface="Arial"/>
              </a:rPr>
              <a:t>Integrated teams</a:t>
            </a:r>
            <a:endParaRPr lang="en-US" sz="1600"/>
          </a:p>
          <a:p>
            <a:pPr marL="0" indent="0" algn="l">
              <a:lnSpc>
                <a:spcPct val="105000"/>
              </a:lnSpc>
              <a:spcBef>
                <a:spcPts val="0"/>
              </a:spcBef>
              <a:spcAft>
                <a:spcPts val="1300"/>
              </a:spcAft>
              <a:buNone/>
            </a:pPr>
            <a:r>
              <a:rPr lang="en-US" sz="1900" b="0">
                <a:solidFill>
                  <a:srgbClr val="FFFFFF"/>
                </a:solidFill>
                <a:latin typeface="Arial"/>
              </a:rPr>
              <a:t>Population insight</a:t>
            </a:r>
            <a:endParaRPr lang="en-US" sz="1600"/>
          </a:p>
          <a:p>
            <a:pPr marL="0" indent="0" algn="l">
              <a:lnSpc>
                <a:spcPct val="105000"/>
              </a:lnSpc>
              <a:spcBef>
                <a:spcPts val="0"/>
              </a:spcBef>
              <a:spcAft>
                <a:spcPts val="1300"/>
              </a:spcAft>
              <a:buNone/>
            </a:pPr>
            <a:r>
              <a:rPr lang="en-US" sz="1900" b="0">
                <a:solidFill>
                  <a:srgbClr val="FFFFFF"/>
                </a:solidFill>
                <a:latin typeface="Arial"/>
              </a:rPr>
              <a:t>Estates, digital and workforce</a:t>
            </a:r>
            <a:endParaRPr lang="en-US" sz="1600"/>
          </a:p>
        </p:txBody>
      </p:sp>
      <p:sp>
        <p:nvSpPr>
          <p:cNvPr id="25" name="Text 15">
            <a:extLst>
              <a:ext uri="{FF2B5EF4-FFF2-40B4-BE49-F238E27FC236}">
                <a16:creationId xmlns:a16="http://schemas.microsoft.com/office/drawing/2014/main" id="{551853BF-31EC-D1B9-0559-5E4550D23DA1}"/>
              </a:ext>
            </a:extLst>
          </p:cNvPr>
          <p:cNvSpPr/>
          <p:nvPr/>
        </p:nvSpPr>
        <p:spPr>
          <a:xfrm>
            <a:off x="640080" y="5916168"/>
            <a:ext cx="10927080" cy="685800"/>
          </a:xfrm>
          <a:prstGeom prst="rect">
            <a:avLst/>
          </a:prstGeom>
          <a:noFill/>
          <a:ln>
            <a:noFill/>
          </a:ln>
        </p:spPr>
        <p:txBody>
          <a:bodyPr wrap="square" lIns="0" tIns="0" rIns="0" bIns="0" rtlCol="0" anchor="t"/>
          <a:lstStyle/>
          <a:p>
            <a:pPr marL="0" indent="0" algn="ctr">
              <a:lnSpc>
                <a:spcPct val="105000"/>
              </a:lnSpc>
              <a:spcBef>
                <a:spcPts val="0"/>
              </a:spcBef>
              <a:buNone/>
            </a:pPr>
            <a:r>
              <a:rPr lang="en-US" sz="1800" b="1" dirty="0">
                <a:solidFill>
                  <a:srgbClr val="FFFFFF"/>
                </a:solidFill>
                <a:latin typeface="Arial"/>
              </a:rPr>
              <a:t>Healthy </a:t>
            </a:r>
            <a:r>
              <a:rPr lang="en-US" sz="1800" b="1" dirty="0" err="1">
                <a:solidFill>
                  <a:srgbClr val="FFFFFF"/>
                </a:solidFill>
                <a:latin typeface="Arial"/>
              </a:rPr>
              <a:t>Neighbourhoods</a:t>
            </a:r>
            <a:r>
              <a:rPr lang="en-GB" sz="1800" b="0" dirty="0">
                <a:solidFill>
                  <a:srgbClr val="FFFFFF"/>
                </a:solidFill>
                <a:latin typeface="Arial"/>
              </a:rPr>
              <a:t> provides the community-led foundation for wellbeing and prevention
within the wider Neighbourhood Health approach.</a:t>
            </a:r>
            <a:endParaRPr lang="en-GB" sz="1400" dirty="0"/>
          </a:p>
        </p:txBody>
      </p:sp>
    </p:spTree>
    <p:extLst>
      <p:ext uri="{BB962C8B-B14F-4D97-AF65-F5344CB8AC3E}">
        <p14:creationId xmlns:p14="http://schemas.microsoft.com/office/powerpoint/2010/main" val="18266034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9EEF9-432F-2DC7-EF7E-B6034D413484}"/>
            </a:ext>
          </a:extLst>
        </p:cNvPr>
        <p:cNvGrpSpPr/>
        <p:nvPr/>
      </p:nvGrpSpPr>
      <p:grpSpPr>
        <a:xfrm>
          <a:off x="0" y="0"/>
          <a:ext cx="0" cy="0"/>
          <a:chOff x="0" y="0"/>
          <a:chExt cx="0" cy="0"/>
        </a:xfrm>
      </p:grpSpPr>
      <p:pic>
        <p:nvPicPr>
          <p:cNvPr id="3" name="Picture 2" descr="image-081c9c80260d7943b9eefd628e60c9f7.jpg">
            <a:extLst>
              <a:ext uri="{FF2B5EF4-FFF2-40B4-BE49-F238E27FC236}">
                <a16:creationId xmlns:a16="http://schemas.microsoft.com/office/drawing/2014/main" id="{5A05320A-EBF4-3351-4CA8-1F60B63DFE43}"/>
              </a:ext>
            </a:extLst>
          </p:cNvPr>
          <p:cNvPicPr>
            <a:picLocks noChangeAspect="1"/>
          </p:cNvPicPr>
          <p:nvPr/>
        </p:nvPicPr>
        <p:blipFill>
          <a:blip r:embed="rId3"/>
          <a:srcRect t="13889"/>
          <a:stretch>
            <a:fillRect/>
          </a:stretch>
        </p:blipFill>
        <p:spPr>
          <a:xfrm>
            <a:off x="0" y="988314"/>
            <a:ext cx="12192000" cy="5905500"/>
          </a:xfrm>
          <a:prstGeom prst="rect">
            <a:avLst/>
          </a:prstGeom>
        </p:spPr>
      </p:pic>
      <p:sp>
        <p:nvSpPr>
          <p:cNvPr id="5" name="Text 1">
            <a:extLst>
              <a:ext uri="{FF2B5EF4-FFF2-40B4-BE49-F238E27FC236}">
                <a16:creationId xmlns:a16="http://schemas.microsoft.com/office/drawing/2014/main" id="{4C11A226-B0E3-A490-9957-11A83B181B1C}"/>
              </a:ext>
            </a:extLst>
          </p:cNvPr>
          <p:cNvSpPr/>
          <p:nvPr/>
        </p:nvSpPr>
        <p:spPr>
          <a:xfrm>
            <a:off x="594360" y="1161288"/>
            <a:ext cx="11000232" cy="521207"/>
          </a:xfrm>
          <a:prstGeom prst="rect">
            <a:avLst/>
          </a:prstGeom>
          <a:noFill/>
          <a:ln>
            <a:noFill/>
          </a:ln>
        </p:spPr>
        <p:txBody>
          <a:bodyPr wrap="square" lIns="0" tIns="0" rIns="0" bIns="0" rtlCol="0" anchor="t"/>
          <a:lstStyle/>
          <a:p>
            <a:pPr marL="0" indent="0" algn="ctr">
              <a:lnSpc>
                <a:spcPct val="112000"/>
              </a:lnSpc>
              <a:spcBef>
                <a:spcPts val="0"/>
              </a:spcBef>
              <a:spcAft>
                <a:spcPts val="800"/>
              </a:spcAft>
              <a:buNone/>
            </a:pPr>
            <a:r>
              <a:rPr lang="en-US" sz="2800" b="1">
                <a:solidFill>
                  <a:srgbClr val="FFFFFF"/>
                </a:solidFill>
                <a:latin typeface="Arial"/>
              </a:rPr>
              <a:t>Neighbourhood Health: current provision and development</a:t>
            </a:r>
            <a:endParaRPr lang="en-US" sz="2500"/>
          </a:p>
        </p:txBody>
      </p:sp>
      <p:sp>
        <p:nvSpPr>
          <p:cNvPr id="7" name="Text 2">
            <a:extLst>
              <a:ext uri="{FF2B5EF4-FFF2-40B4-BE49-F238E27FC236}">
                <a16:creationId xmlns:a16="http://schemas.microsoft.com/office/drawing/2014/main" id="{6A8636E6-6C57-56DA-F0C9-88120299F9C2}"/>
              </a:ext>
            </a:extLst>
          </p:cNvPr>
          <p:cNvSpPr/>
          <p:nvPr/>
        </p:nvSpPr>
        <p:spPr>
          <a:xfrm>
            <a:off x="731520" y="1810512"/>
            <a:ext cx="10725912" cy="411480"/>
          </a:xfrm>
          <a:prstGeom prst="rect">
            <a:avLst/>
          </a:prstGeom>
          <a:noFill/>
          <a:ln>
            <a:noFill/>
          </a:ln>
        </p:spPr>
        <p:txBody>
          <a:bodyPr wrap="square" lIns="0" tIns="0" rIns="0" bIns="0" rtlCol="0" anchor="t"/>
          <a:lstStyle/>
          <a:p>
            <a:pPr marL="0" indent="0" algn="ctr">
              <a:lnSpc>
                <a:spcPct val="112000"/>
              </a:lnSpc>
              <a:spcBef>
                <a:spcPts val="0"/>
              </a:spcBef>
              <a:spcAft>
                <a:spcPts val="800"/>
              </a:spcAft>
              <a:buNone/>
            </a:pPr>
            <a:r>
              <a:rPr lang="en-US" sz="1700" b="0">
                <a:solidFill>
                  <a:srgbClr val="FFFFFF"/>
                </a:solidFill>
                <a:latin typeface="Arial"/>
              </a:rPr>
              <a:t>Local delivery today, with further development in both places</a:t>
            </a:r>
            <a:endParaRPr lang="en-US" sz="1150"/>
          </a:p>
        </p:txBody>
      </p:sp>
      <p:sp>
        <p:nvSpPr>
          <p:cNvPr id="9" name="Text 4">
            <a:extLst>
              <a:ext uri="{FF2B5EF4-FFF2-40B4-BE49-F238E27FC236}">
                <a16:creationId xmlns:a16="http://schemas.microsoft.com/office/drawing/2014/main" id="{948C67BA-D99D-6E93-6C18-A54DCCA93C26}"/>
              </a:ext>
            </a:extLst>
          </p:cNvPr>
          <p:cNvSpPr/>
          <p:nvPr/>
        </p:nvSpPr>
        <p:spPr>
          <a:xfrm>
            <a:off x="685800" y="2414016"/>
            <a:ext cx="5166360" cy="36576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2200" b="1">
                <a:solidFill>
                  <a:srgbClr val="FFFFFF"/>
                </a:solidFill>
                <a:latin typeface="Arial"/>
              </a:rPr>
              <a:t>North Lincolnshire</a:t>
            </a:r>
            <a:endParaRPr lang="en-US" sz="1700"/>
          </a:p>
        </p:txBody>
      </p:sp>
      <p:sp>
        <p:nvSpPr>
          <p:cNvPr id="11" name="Text 6">
            <a:extLst>
              <a:ext uri="{FF2B5EF4-FFF2-40B4-BE49-F238E27FC236}">
                <a16:creationId xmlns:a16="http://schemas.microsoft.com/office/drawing/2014/main" id="{2D5A5FA8-16AE-1CB2-D323-B85EFAC017D7}"/>
              </a:ext>
            </a:extLst>
          </p:cNvPr>
          <p:cNvSpPr/>
          <p:nvPr/>
        </p:nvSpPr>
        <p:spPr>
          <a:xfrm>
            <a:off x="5733288" y="2404319"/>
            <a:ext cx="5166360" cy="36576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2200" b="1" dirty="0">
                <a:solidFill>
                  <a:srgbClr val="FFFFFF"/>
                </a:solidFill>
                <a:latin typeface="Arial"/>
              </a:rPr>
              <a:t>North East Lincolnshire </a:t>
            </a:r>
            <a:endParaRPr lang="en-US" sz="1700" dirty="0"/>
          </a:p>
        </p:txBody>
      </p:sp>
      <p:sp>
        <p:nvSpPr>
          <p:cNvPr id="13" name="Text 8">
            <a:extLst>
              <a:ext uri="{FF2B5EF4-FFF2-40B4-BE49-F238E27FC236}">
                <a16:creationId xmlns:a16="http://schemas.microsoft.com/office/drawing/2014/main" id="{DD55B2FB-92D3-9F26-EA7C-030A91EE8D26}"/>
              </a:ext>
            </a:extLst>
          </p:cNvPr>
          <p:cNvSpPr/>
          <p:nvPr/>
        </p:nvSpPr>
        <p:spPr>
          <a:xfrm>
            <a:off x="685800" y="3282696"/>
            <a:ext cx="292608" cy="27432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a:solidFill>
                  <a:srgbClr val="FFFFFF"/>
                </a:solidFill>
                <a:latin typeface="Arial"/>
              </a:rPr>
              <a:t>✓</a:t>
            </a:r>
            <a:endParaRPr lang="en-US" sz="1000"/>
          </a:p>
        </p:txBody>
      </p:sp>
      <p:sp>
        <p:nvSpPr>
          <p:cNvPr id="15" name="Text 9">
            <a:extLst>
              <a:ext uri="{FF2B5EF4-FFF2-40B4-BE49-F238E27FC236}">
                <a16:creationId xmlns:a16="http://schemas.microsoft.com/office/drawing/2014/main" id="{35057EC6-A1BE-C588-858F-4E4658A29868}"/>
              </a:ext>
            </a:extLst>
          </p:cNvPr>
          <p:cNvSpPr/>
          <p:nvPr/>
        </p:nvSpPr>
        <p:spPr>
          <a:xfrm>
            <a:off x="1115568" y="3282696"/>
            <a:ext cx="461772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a:solidFill>
                  <a:srgbClr val="FFFFFF"/>
                </a:solidFill>
                <a:latin typeface="Arial"/>
              </a:rPr>
              <a:t>Community First</a:t>
            </a:r>
            <a:endParaRPr lang="en-US" sz="1300"/>
          </a:p>
        </p:txBody>
      </p:sp>
      <p:sp>
        <p:nvSpPr>
          <p:cNvPr id="17" name="Text 11">
            <a:extLst>
              <a:ext uri="{FF2B5EF4-FFF2-40B4-BE49-F238E27FC236}">
                <a16:creationId xmlns:a16="http://schemas.microsoft.com/office/drawing/2014/main" id="{3AC73F0D-11EF-919F-3D34-40B04CAA1BE3}"/>
              </a:ext>
            </a:extLst>
          </p:cNvPr>
          <p:cNvSpPr/>
          <p:nvPr/>
        </p:nvSpPr>
        <p:spPr>
          <a:xfrm>
            <a:off x="685800" y="3666744"/>
            <a:ext cx="292608" cy="27432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a:solidFill>
                  <a:srgbClr val="FFFFFF"/>
                </a:solidFill>
                <a:latin typeface="Arial"/>
              </a:rPr>
              <a:t>✓</a:t>
            </a:r>
            <a:endParaRPr lang="en-US" sz="1000"/>
          </a:p>
        </p:txBody>
      </p:sp>
      <p:sp>
        <p:nvSpPr>
          <p:cNvPr id="19" name="Text 12">
            <a:extLst>
              <a:ext uri="{FF2B5EF4-FFF2-40B4-BE49-F238E27FC236}">
                <a16:creationId xmlns:a16="http://schemas.microsoft.com/office/drawing/2014/main" id="{74E515CF-9BD3-BC65-0DD2-F5DED767550C}"/>
              </a:ext>
            </a:extLst>
          </p:cNvPr>
          <p:cNvSpPr/>
          <p:nvPr/>
        </p:nvSpPr>
        <p:spPr>
          <a:xfrm>
            <a:off x="1115568" y="3666744"/>
            <a:ext cx="461772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a:solidFill>
                  <a:srgbClr val="FFFFFF"/>
                </a:solidFill>
                <a:latin typeface="Arial"/>
              </a:rPr>
              <a:t>Five neighbourhood partnerships</a:t>
            </a:r>
            <a:endParaRPr lang="en-US" sz="1300"/>
          </a:p>
        </p:txBody>
      </p:sp>
      <p:sp>
        <p:nvSpPr>
          <p:cNvPr id="21" name="Text 14">
            <a:extLst>
              <a:ext uri="{FF2B5EF4-FFF2-40B4-BE49-F238E27FC236}">
                <a16:creationId xmlns:a16="http://schemas.microsoft.com/office/drawing/2014/main" id="{7C2BDA82-1475-CB32-119F-CF04D67DD851}"/>
              </a:ext>
            </a:extLst>
          </p:cNvPr>
          <p:cNvSpPr/>
          <p:nvPr/>
        </p:nvSpPr>
        <p:spPr>
          <a:xfrm>
            <a:off x="685800" y="4050791"/>
            <a:ext cx="292608" cy="27432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a:solidFill>
                  <a:srgbClr val="FFFFFF"/>
                </a:solidFill>
                <a:latin typeface="Arial"/>
              </a:rPr>
              <a:t>✓</a:t>
            </a:r>
            <a:endParaRPr lang="en-US" sz="1000"/>
          </a:p>
        </p:txBody>
      </p:sp>
      <p:sp>
        <p:nvSpPr>
          <p:cNvPr id="23" name="Text 15">
            <a:extLst>
              <a:ext uri="{FF2B5EF4-FFF2-40B4-BE49-F238E27FC236}">
                <a16:creationId xmlns:a16="http://schemas.microsoft.com/office/drawing/2014/main" id="{40B4597A-63C7-4960-B58E-23520F1B3247}"/>
              </a:ext>
            </a:extLst>
          </p:cNvPr>
          <p:cNvSpPr/>
          <p:nvPr/>
        </p:nvSpPr>
        <p:spPr>
          <a:xfrm>
            <a:off x="1115568" y="4050791"/>
            <a:ext cx="461772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a:solidFill>
                  <a:srgbClr val="FFFFFF"/>
                </a:solidFill>
                <a:latin typeface="Arial"/>
              </a:rPr>
              <a:t>Frailty and priority cohorts</a:t>
            </a:r>
            <a:endParaRPr lang="en-US" sz="1300"/>
          </a:p>
        </p:txBody>
      </p:sp>
      <p:sp>
        <p:nvSpPr>
          <p:cNvPr id="25" name="Text 17">
            <a:extLst>
              <a:ext uri="{FF2B5EF4-FFF2-40B4-BE49-F238E27FC236}">
                <a16:creationId xmlns:a16="http://schemas.microsoft.com/office/drawing/2014/main" id="{A8E81970-D38D-1EA1-3D2E-FD462F35F72C}"/>
              </a:ext>
            </a:extLst>
          </p:cNvPr>
          <p:cNvSpPr/>
          <p:nvPr/>
        </p:nvSpPr>
        <p:spPr>
          <a:xfrm>
            <a:off x="685800" y="4434840"/>
            <a:ext cx="292608" cy="27432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a:solidFill>
                  <a:srgbClr val="FFFFFF"/>
                </a:solidFill>
                <a:latin typeface="Arial"/>
              </a:rPr>
              <a:t>✓</a:t>
            </a:r>
            <a:endParaRPr lang="en-US" sz="1000"/>
          </a:p>
        </p:txBody>
      </p:sp>
      <p:sp>
        <p:nvSpPr>
          <p:cNvPr id="27" name="Text 18">
            <a:extLst>
              <a:ext uri="{FF2B5EF4-FFF2-40B4-BE49-F238E27FC236}">
                <a16:creationId xmlns:a16="http://schemas.microsoft.com/office/drawing/2014/main" id="{4AB28FAC-C630-481C-DF09-403157A04716}"/>
              </a:ext>
            </a:extLst>
          </p:cNvPr>
          <p:cNvSpPr/>
          <p:nvPr/>
        </p:nvSpPr>
        <p:spPr>
          <a:xfrm>
            <a:off x="1115568" y="4434840"/>
            <a:ext cx="461772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a:solidFill>
                  <a:srgbClr val="FFFFFF"/>
                </a:solidFill>
                <a:latin typeface="Arial"/>
              </a:rPr>
              <a:t>Home First and integrated urgent care</a:t>
            </a:r>
            <a:endParaRPr lang="en-US" sz="1300"/>
          </a:p>
        </p:txBody>
      </p:sp>
      <p:sp>
        <p:nvSpPr>
          <p:cNvPr id="29" name="Text 21">
            <a:extLst>
              <a:ext uri="{FF2B5EF4-FFF2-40B4-BE49-F238E27FC236}">
                <a16:creationId xmlns:a16="http://schemas.microsoft.com/office/drawing/2014/main" id="{A168D879-36E0-9CE1-9037-577702570AB7}"/>
              </a:ext>
            </a:extLst>
          </p:cNvPr>
          <p:cNvSpPr/>
          <p:nvPr/>
        </p:nvSpPr>
        <p:spPr>
          <a:xfrm>
            <a:off x="685800" y="5358384"/>
            <a:ext cx="516636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a:solidFill>
                  <a:srgbClr val="FFFFFF"/>
                </a:solidFill>
                <a:latin typeface="Arial"/>
              </a:rPr>
              <a:t>Co-produced neighbourhood plans</a:t>
            </a:r>
            <a:endParaRPr lang="en-US" sz="1300"/>
          </a:p>
        </p:txBody>
      </p:sp>
      <p:sp>
        <p:nvSpPr>
          <p:cNvPr id="31" name="Text 23">
            <a:extLst>
              <a:ext uri="{FF2B5EF4-FFF2-40B4-BE49-F238E27FC236}">
                <a16:creationId xmlns:a16="http://schemas.microsoft.com/office/drawing/2014/main" id="{6E87E882-9D81-65CA-5188-08DFD758D09D}"/>
              </a:ext>
            </a:extLst>
          </p:cNvPr>
          <p:cNvSpPr/>
          <p:nvPr/>
        </p:nvSpPr>
        <p:spPr>
          <a:xfrm>
            <a:off x="5797296" y="3291840"/>
            <a:ext cx="292608" cy="27432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dirty="0">
                <a:solidFill>
                  <a:srgbClr val="FFFFFF"/>
                </a:solidFill>
                <a:latin typeface="Arial"/>
              </a:rPr>
              <a:t>✓</a:t>
            </a:r>
            <a:endParaRPr lang="en-US" sz="1000" dirty="0"/>
          </a:p>
        </p:txBody>
      </p:sp>
      <p:sp>
        <p:nvSpPr>
          <p:cNvPr id="33" name="Text 24">
            <a:extLst>
              <a:ext uri="{FF2B5EF4-FFF2-40B4-BE49-F238E27FC236}">
                <a16:creationId xmlns:a16="http://schemas.microsoft.com/office/drawing/2014/main" id="{D90A9A5B-5168-D8E6-200F-AD60669AC578}"/>
              </a:ext>
            </a:extLst>
          </p:cNvPr>
          <p:cNvSpPr/>
          <p:nvPr/>
        </p:nvSpPr>
        <p:spPr>
          <a:xfrm>
            <a:off x="6309360" y="3286980"/>
            <a:ext cx="461772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dirty="0">
                <a:solidFill>
                  <a:srgbClr val="FFFFFF"/>
                </a:solidFill>
                <a:latin typeface="Arial"/>
              </a:rPr>
              <a:t>Integrated </a:t>
            </a:r>
            <a:r>
              <a:rPr lang="en-US" sz="1700" dirty="0" err="1">
                <a:solidFill>
                  <a:srgbClr val="FFFFFF"/>
                </a:solidFill>
                <a:latin typeface="Arial"/>
              </a:rPr>
              <a:t>N</a:t>
            </a:r>
            <a:r>
              <a:rPr lang="en-US" sz="1700" b="0" dirty="0" err="1">
                <a:solidFill>
                  <a:srgbClr val="FFFFFF"/>
                </a:solidFill>
                <a:latin typeface="Arial"/>
              </a:rPr>
              <a:t>eighbourhood</a:t>
            </a:r>
            <a:r>
              <a:rPr lang="en-US" sz="1700" b="0" dirty="0">
                <a:solidFill>
                  <a:srgbClr val="FFFFFF"/>
                </a:solidFill>
                <a:latin typeface="Arial"/>
              </a:rPr>
              <a:t> </a:t>
            </a:r>
            <a:r>
              <a:rPr lang="en-US" sz="1700" dirty="0">
                <a:solidFill>
                  <a:srgbClr val="FFFFFF"/>
                </a:solidFill>
                <a:latin typeface="Arial"/>
              </a:rPr>
              <a:t>T</a:t>
            </a:r>
            <a:r>
              <a:rPr lang="en-US" sz="1700" b="0" dirty="0">
                <a:solidFill>
                  <a:srgbClr val="FFFFFF"/>
                </a:solidFill>
                <a:latin typeface="Arial"/>
              </a:rPr>
              <a:t>eams</a:t>
            </a:r>
            <a:endParaRPr lang="en-US" sz="1300" dirty="0"/>
          </a:p>
        </p:txBody>
      </p:sp>
      <p:sp>
        <p:nvSpPr>
          <p:cNvPr id="35" name="Text 26">
            <a:extLst>
              <a:ext uri="{FF2B5EF4-FFF2-40B4-BE49-F238E27FC236}">
                <a16:creationId xmlns:a16="http://schemas.microsoft.com/office/drawing/2014/main" id="{706E46C8-B8EE-6D01-16BB-29224978C5BC}"/>
              </a:ext>
            </a:extLst>
          </p:cNvPr>
          <p:cNvSpPr/>
          <p:nvPr/>
        </p:nvSpPr>
        <p:spPr>
          <a:xfrm>
            <a:off x="5797296" y="3655175"/>
            <a:ext cx="292608" cy="27432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dirty="0">
                <a:solidFill>
                  <a:srgbClr val="FFFFFF"/>
                </a:solidFill>
                <a:latin typeface="Arial"/>
              </a:rPr>
              <a:t>✓</a:t>
            </a:r>
            <a:endParaRPr lang="en-US" sz="1000" dirty="0"/>
          </a:p>
        </p:txBody>
      </p:sp>
      <p:sp>
        <p:nvSpPr>
          <p:cNvPr id="37" name="Text 27">
            <a:extLst>
              <a:ext uri="{FF2B5EF4-FFF2-40B4-BE49-F238E27FC236}">
                <a16:creationId xmlns:a16="http://schemas.microsoft.com/office/drawing/2014/main" id="{241D3514-C780-BA78-E0A9-F21605FFE629}"/>
              </a:ext>
            </a:extLst>
          </p:cNvPr>
          <p:cNvSpPr/>
          <p:nvPr/>
        </p:nvSpPr>
        <p:spPr>
          <a:xfrm>
            <a:off x="6309360" y="3632774"/>
            <a:ext cx="588264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dirty="0">
                <a:solidFill>
                  <a:srgbClr val="FFFFFF"/>
                </a:solidFill>
                <a:latin typeface="Arial"/>
              </a:rPr>
              <a:t>National </a:t>
            </a:r>
            <a:r>
              <a:rPr lang="en-US" sz="1700" dirty="0" err="1">
                <a:solidFill>
                  <a:srgbClr val="FFFFFF"/>
                </a:solidFill>
                <a:latin typeface="Arial"/>
              </a:rPr>
              <a:t>Neighbourhood</a:t>
            </a:r>
            <a:r>
              <a:rPr lang="en-US" sz="1700" dirty="0">
                <a:solidFill>
                  <a:srgbClr val="FFFFFF"/>
                </a:solidFill>
                <a:latin typeface="Arial"/>
              </a:rPr>
              <a:t> Health Implementation Programme</a:t>
            </a:r>
            <a:r>
              <a:rPr lang="en-US" sz="1700" b="0" dirty="0">
                <a:solidFill>
                  <a:srgbClr val="FFFFFF"/>
                </a:solidFill>
                <a:latin typeface="Arial"/>
              </a:rPr>
              <a:t> </a:t>
            </a:r>
            <a:endParaRPr lang="en-US" sz="1300" dirty="0"/>
          </a:p>
        </p:txBody>
      </p:sp>
      <p:sp>
        <p:nvSpPr>
          <p:cNvPr id="39" name="Text 29">
            <a:extLst>
              <a:ext uri="{FF2B5EF4-FFF2-40B4-BE49-F238E27FC236}">
                <a16:creationId xmlns:a16="http://schemas.microsoft.com/office/drawing/2014/main" id="{46E92F45-3717-4BD8-26DC-865FDAFBD3D0}"/>
              </a:ext>
            </a:extLst>
          </p:cNvPr>
          <p:cNvSpPr/>
          <p:nvPr/>
        </p:nvSpPr>
        <p:spPr>
          <a:xfrm>
            <a:off x="5797296" y="4006284"/>
            <a:ext cx="292608" cy="27432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dirty="0">
                <a:solidFill>
                  <a:srgbClr val="FFFFFF"/>
                </a:solidFill>
                <a:latin typeface="Arial"/>
              </a:rPr>
              <a:t>✓</a:t>
            </a:r>
            <a:endParaRPr lang="en-US" sz="1000" dirty="0"/>
          </a:p>
        </p:txBody>
      </p:sp>
      <p:sp>
        <p:nvSpPr>
          <p:cNvPr id="41" name="Text 30">
            <a:extLst>
              <a:ext uri="{FF2B5EF4-FFF2-40B4-BE49-F238E27FC236}">
                <a16:creationId xmlns:a16="http://schemas.microsoft.com/office/drawing/2014/main" id="{196DFF13-4A01-A626-8ACF-5EE05C26DA7D}"/>
              </a:ext>
            </a:extLst>
          </p:cNvPr>
          <p:cNvSpPr/>
          <p:nvPr/>
        </p:nvSpPr>
        <p:spPr>
          <a:xfrm>
            <a:off x="6309360" y="4006947"/>
            <a:ext cx="461772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dirty="0">
                <a:solidFill>
                  <a:srgbClr val="FFFFFF"/>
                </a:solidFill>
                <a:latin typeface="Arial"/>
              </a:rPr>
              <a:t>Proactive frailty</a:t>
            </a:r>
            <a:endParaRPr lang="en-US" sz="1300" dirty="0"/>
          </a:p>
        </p:txBody>
      </p:sp>
      <p:sp>
        <p:nvSpPr>
          <p:cNvPr id="43" name="Text 33">
            <a:extLst>
              <a:ext uri="{FF2B5EF4-FFF2-40B4-BE49-F238E27FC236}">
                <a16:creationId xmlns:a16="http://schemas.microsoft.com/office/drawing/2014/main" id="{ADA71245-73FB-FE03-8FC6-C0F67B7C04E9}"/>
              </a:ext>
            </a:extLst>
          </p:cNvPr>
          <p:cNvSpPr/>
          <p:nvPr/>
        </p:nvSpPr>
        <p:spPr>
          <a:xfrm>
            <a:off x="6309360" y="5230809"/>
            <a:ext cx="516636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dirty="0" err="1">
                <a:solidFill>
                  <a:srgbClr val="FFFFFF"/>
                </a:solidFill>
                <a:latin typeface="Arial"/>
              </a:rPr>
              <a:t>Neighbourhood</a:t>
            </a:r>
            <a:r>
              <a:rPr lang="en-US" sz="1700" b="0" dirty="0">
                <a:solidFill>
                  <a:srgbClr val="FFFFFF"/>
                </a:solidFill>
                <a:latin typeface="Arial"/>
              </a:rPr>
              <a:t> Health </a:t>
            </a:r>
            <a:r>
              <a:rPr lang="en-US" sz="1700" b="0" dirty="0" err="1">
                <a:solidFill>
                  <a:srgbClr val="FFFFFF"/>
                </a:solidFill>
                <a:latin typeface="Arial"/>
              </a:rPr>
              <a:t>Centres</a:t>
            </a:r>
            <a:endParaRPr lang="en-US" sz="1300" dirty="0"/>
          </a:p>
        </p:txBody>
      </p:sp>
      <p:sp>
        <p:nvSpPr>
          <p:cNvPr id="45" name="Text 36">
            <a:extLst>
              <a:ext uri="{FF2B5EF4-FFF2-40B4-BE49-F238E27FC236}">
                <a16:creationId xmlns:a16="http://schemas.microsoft.com/office/drawing/2014/main" id="{86A93CFA-EBAD-EFE4-8E9A-F5497A54996E}"/>
              </a:ext>
            </a:extLst>
          </p:cNvPr>
          <p:cNvSpPr/>
          <p:nvPr/>
        </p:nvSpPr>
        <p:spPr>
          <a:xfrm>
            <a:off x="6309360" y="5573268"/>
            <a:ext cx="516636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dirty="0">
                <a:solidFill>
                  <a:srgbClr val="FFFFFF"/>
                </a:solidFill>
                <a:latin typeface="Arial"/>
              </a:rPr>
              <a:t>Trailblazer and outpatient transformation</a:t>
            </a:r>
            <a:endParaRPr lang="en-US" sz="1300" dirty="0"/>
          </a:p>
        </p:txBody>
      </p:sp>
      <p:sp>
        <p:nvSpPr>
          <p:cNvPr id="47" name="Text 37">
            <a:extLst>
              <a:ext uri="{FF2B5EF4-FFF2-40B4-BE49-F238E27FC236}">
                <a16:creationId xmlns:a16="http://schemas.microsoft.com/office/drawing/2014/main" id="{FBF8B2B1-AF65-D868-FBB6-B19AD154BE3D}"/>
              </a:ext>
            </a:extLst>
          </p:cNvPr>
          <p:cNvSpPr/>
          <p:nvPr/>
        </p:nvSpPr>
        <p:spPr>
          <a:xfrm>
            <a:off x="868680" y="6044184"/>
            <a:ext cx="10451592" cy="685800"/>
          </a:xfrm>
          <a:prstGeom prst="rect">
            <a:avLst/>
          </a:prstGeom>
          <a:noFill/>
          <a:ln>
            <a:noFill/>
          </a:ln>
        </p:spPr>
        <p:txBody>
          <a:bodyPr wrap="square" lIns="0" tIns="0" rIns="0" bIns="0" rtlCol="0" anchor="t"/>
          <a:lstStyle/>
          <a:p>
            <a:pPr marL="0" indent="0" algn="ctr">
              <a:lnSpc>
                <a:spcPct val="112000"/>
              </a:lnSpc>
              <a:spcBef>
                <a:spcPts val="0"/>
              </a:spcBef>
              <a:spcAft>
                <a:spcPts val="800"/>
              </a:spcAft>
              <a:buNone/>
            </a:pPr>
            <a:r>
              <a:rPr lang="en-US" sz="1800" b="1">
                <a:solidFill>
                  <a:srgbClr val="FFFFFF"/>
                </a:solidFill>
                <a:latin typeface="Arial"/>
              </a:rPr>
              <a:t>Shared principles: start with need, organise around people, work across boundaries and measure the impact.</a:t>
            </a:r>
            <a:endParaRPr lang="en-US" sz="1320"/>
          </a:p>
        </p:txBody>
      </p:sp>
      <p:sp>
        <p:nvSpPr>
          <p:cNvPr id="49" name="TextBox 48">
            <a:extLst>
              <a:ext uri="{FF2B5EF4-FFF2-40B4-BE49-F238E27FC236}">
                <a16:creationId xmlns:a16="http://schemas.microsoft.com/office/drawing/2014/main" id="{7B09B636-BF0E-E40F-B89C-40D0035AE286}"/>
              </a:ext>
            </a:extLst>
          </p:cNvPr>
          <p:cNvSpPr txBox="1"/>
          <p:nvPr/>
        </p:nvSpPr>
        <p:spPr>
          <a:xfrm>
            <a:off x="685800" y="2916936"/>
            <a:ext cx="5166360" cy="274320"/>
          </a:xfrm>
          <a:prstGeom prst="rect">
            <a:avLst/>
          </a:prstGeom>
          <a:noFill/>
        </p:spPr>
        <p:txBody>
          <a:bodyPr wrap="square" lIns="0" tIns="0" rIns="0" bIns="0">
            <a:spAutoFit/>
          </a:bodyPr>
          <a:lstStyle/>
          <a:p>
            <a:r>
              <a:rPr sz="1400" b="1">
                <a:solidFill>
                  <a:srgbClr val="DCEAF3"/>
                </a:solidFill>
                <a:latin typeface="Arial"/>
              </a:rPr>
              <a:t>Current approach</a:t>
            </a:r>
          </a:p>
        </p:txBody>
      </p:sp>
      <p:sp>
        <p:nvSpPr>
          <p:cNvPr id="51" name="TextBox 50">
            <a:extLst>
              <a:ext uri="{FF2B5EF4-FFF2-40B4-BE49-F238E27FC236}">
                <a16:creationId xmlns:a16="http://schemas.microsoft.com/office/drawing/2014/main" id="{2F670092-2DF5-1918-92F6-398B3E25E817}"/>
              </a:ext>
            </a:extLst>
          </p:cNvPr>
          <p:cNvSpPr txBox="1"/>
          <p:nvPr/>
        </p:nvSpPr>
        <p:spPr>
          <a:xfrm>
            <a:off x="5733288" y="2928505"/>
            <a:ext cx="5166360" cy="215444"/>
          </a:xfrm>
          <a:prstGeom prst="rect">
            <a:avLst/>
          </a:prstGeom>
          <a:noFill/>
        </p:spPr>
        <p:txBody>
          <a:bodyPr wrap="square" lIns="0" tIns="0" rIns="0" bIns="0">
            <a:spAutoFit/>
          </a:bodyPr>
          <a:lstStyle/>
          <a:p>
            <a:r>
              <a:rPr sz="1400" b="1" dirty="0">
                <a:solidFill>
                  <a:srgbClr val="DCEAF3"/>
                </a:solidFill>
                <a:latin typeface="Arial"/>
              </a:rPr>
              <a:t>In place now</a:t>
            </a:r>
            <a:r>
              <a:rPr lang="en-GB" sz="1400" b="1" dirty="0">
                <a:solidFill>
                  <a:srgbClr val="DCEAF3"/>
                </a:solidFill>
                <a:latin typeface="Arial"/>
              </a:rPr>
              <a:t> within the Health &amp; Care Partnership:</a:t>
            </a:r>
            <a:endParaRPr sz="1400" b="1" dirty="0">
              <a:solidFill>
                <a:srgbClr val="DCEAF3"/>
              </a:solidFill>
              <a:latin typeface="Arial"/>
            </a:endParaRPr>
          </a:p>
        </p:txBody>
      </p:sp>
      <p:sp>
        <p:nvSpPr>
          <p:cNvPr id="53" name="TextBox 52">
            <a:extLst>
              <a:ext uri="{FF2B5EF4-FFF2-40B4-BE49-F238E27FC236}">
                <a16:creationId xmlns:a16="http://schemas.microsoft.com/office/drawing/2014/main" id="{2F7286A3-6BD3-95DF-4842-0812B5D12941}"/>
              </a:ext>
            </a:extLst>
          </p:cNvPr>
          <p:cNvSpPr txBox="1"/>
          <p:nvPr/>
        </p:nvSpPr>
        <p:spPr>
          <a:xfrm>
            <a:off x="685800" y="5020277"/>
            <a:ext cx="5166360" cy="274320"/>
          </a:xfrm>
          <a:prstGeom prst="rect">
            <a:avLst/>
          </a:prstGeom>
          <a:noFill/>
        </p:spPr>
        <p:txBody>
          <a:bodyPr wrap="square" lIns="0" tIns="0" rIns="0" bIns="0">
            <a:spAutoFit/>
          </a:bodyPr>
          <a:lstStyle/>
          <a:p>
            <a:r>
              <a:rPr sz="1400" b="1" dirty="0">
                <a:solidFill>
                  <a:srgbClr val="DCEAF3"/>
                </a:solidFill>
                <a:latin typeface="Arial"/>
              </a:rPr>
              <a:t>Ongoing development</a:t>
            </a:r>
          </a:p>
        </p:txBody>
      </p:sp>
      <p:sp>
        <p:nvSpPr>
          <p:cNvPr id="55" name="TextBox 54">
            <a:extLst>
              <a:ext uri="{FF2B5EF4-FFF2-40B4-BE49-F238E27FC236}">
                <a16:creationId xmlns:a16="http://schemas.microsoft.com/office/drawing/2014/main" id="{50029FB1-AD99-3594-8733-06BBC0B59C3A}"/>
              </a:ext>
            </a:extLst>
          </p:cNvPr>
          <p:cNvSpPr txBox="1"/>
          <p:nvPr/>
        </p:nvSpPr>
        <p:spPr>
          <a:xfrm>
            <a:off x="6309360" y="5006066"/>
            <a:ext cx="5166360" cy="274320"/>
          </a:xfrm>
          <a:prstGeom prst="rect">
            <a:avLst/>
          </a:prstGeom>
          <a:noFill/>
        </p:spPr>
        <p:txBody>
          <a:bodyPr wrap="square" lIns="0" tIns="0" rIns="0" bIns="0">
            <a:spAutoFit/>
          </a:bodyPr>
          <a:lstStyle/>
          <a:p>
            <a:r>
              <a:rPr sz="1400" b="1" dirty="0">
                <a:solidFill>
                  <a:srgbClr val="DCEAF3"/>
                </a:solidFill>
                <a:latin typeface="Arial"/>
              </a:rPr>
              <a:t>In development</a:t>
            </a:r>
          </a:p>
        </p:txBody>
      </p:sp>
      <p:sp>
        <p:nvSpPr>
          <p:cNvPr id="4" name="Text 29">
            <a:extLst>
              <a:ext uri="{FF2B5EF4-FFF2-40B4-BE49-F238E27FC236}">
                <a16:creationId xmlns:a16="http://schemas.microsoft.com/office/drawing/2014/main" id="{3C7B292B-C3AB-E6B8-C6A2-880420F015FC}"/>
              </a:ext>
            </a:extLst>
          </p:cNvPr>
          <p:cNvSpPr/>
          <p:nvPr/>
        </p:nvSpPr>
        <p:spPr>
          <a:xfrm>
            <a:off x="5819109" y="4378546"/>
            <a:ext cx="292608" cy="27432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b="0" dirty="0">
                <a:solidFill>
                  <a:srgbClr val="FFFFFF"/>
                </a:solidFill>
                <a:latin typeface="Arial"/>
              </a:rPr>
              <a:t>✓</a:t>
            </a:r>
            <a:endParaRPr lang="en-US" sz="1000" dirty="0"/>
          </a:p>
        </p:txBody>
      </p:sp>
      <p:sp>
        <p:nvSpPr>
          <p:cNvPr id="8" name="Text 30">
            <a:extLst>
              <a:ext uri="{FF2B5EF4-FFF2-40B4-BE49-F238E27FC236}">
                <a16:creationId xmlns:a16="http://schemas.microsoft.com/office/drawing/2014/main" id="{2A60A9A2-1EA0-2186-F20C-074AC982614F}"/>
              </a:ext>
            </a:extLst>
          </p:cNvPr>
          <p:cNvSpPr/>
          <p:nvPr/>
        </p:nvSpPr>
        <p:spPr>
          <a:xfrm>
            <a:off x="6281928" y="4374994"/>
            <a:ext cx="4617720" cy="411480"/>
          </a:xfrm>
          <a:prstGeom prst="rect">
            <a:avLst/>
          </a:prstGeom>
          <a:noFill/>
          <a:ln>
            <a:noFill/>
          </a:ln>
        </p:spPr>
        <p:txBody>
          <a:bodyPr wrap="square" lIns="0" tIns="0" rIns="0" bIns="0" rtlCol="0" anchor="t"/>
          <a:lstStyle/>
          <a:p>
            <a:pPr marL="0" indent="0" algn="l">
              <a:lnSpc>
                <a:spcPct val="112000"/>
              </a:lnSpc>
              <a:spcBef>
                <a:spcPts val="0"/>
              </a:spcBef>
              <a:spcAft>
                <a:spcPts val="800"/>
              </a:spcAft>
              <a:buNone/>
            </a:pPr>
            <a:r>
              <a:rPr lang="en-US" sz="1700" dirty="0">
                <a:solidFill>
                  <a:srgbClr val="FFFFFF"/>
                </a:solidFill>
                <a:latin typeface="Arial"/>
              </a:rPr>
              <a:t>Co-produced Community Plans</a:t>
            </a:r>
            <a:endParaRPr lang="en-US" sz="1300" dirty="0"/>
          </a:p>
        </p:txBody>
      </p:sp>
    </p:spTree>
    <p:extLst>
      <p:ext uri="{BB962C8B-B14F-4D97-AF65-F5344CB8AC3E}">
        <p14:creationId xmlns:p14="http://schemas.microsoft.com/office/powerpoint/2010/main" val="15622930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146304"/>
          </a:xfrm>
          <a:prstGeom prst="rect">
            <a:avLst/>
          </a:prstGeom>
          <a:solidFill>
            <a:srgbClr val="005EB8"/>
          </a:solidFill>
          <a:ln w="12700">
            <a:solidFill>
              <a:srgbClr val="005EB8"/>
            </a:solidFill>
            <a:prstDash val="solid"/>
          </a:ln>
        </p:spPr>
        <p:txBody>
          <a:bodyPr/>
          <a:lstStyle/>
          <a:p>
            <a:endParaRPr lang="en-GB"/>
          </a:p>
        </p:txBody>
      </p:sp>
      <p:sp>
        <p:nvSpPr>
          <p:cNvPr id="3" name="Text 1"/>
          <p:cNvSpPr/>
          <p:nvPr/>
        </p:nvSpPr>
        <p:spPr>
          <a:xfrm>
            <a:off x="502920" y="347472"/>
            <a:ext cx="11155680" cy="475488"/>
          </a:xfrm>
          <a:prstGeom prst="rect">
            <a:avLst/>
          </a:prstGeom>
          <a:noFill/>
          <a:ln/>
        </p:spPr>
        <p:txBody>
          <a:bodyPr wrap="square" lIns="0" tIns="0" rIns="0" bIns="0" rtlCol="0" anchor="ctr"/>
          <a:lstStyle/>
          <a:p>
            <a:pPr marL="0" indent="0">
              <a:buNone/>
            </a:pPr>
            <a:r>
              <a:rPr lang="en-US" sz="2500" b="1" dirty="0">
                <a:solidFill>
                  <a:srgbClr val="123B66"/>
                </a:solidFill>
              </a:rPr>
              <a:t>North Lincolnshire: </a:t>
            </a:r>
            <a:r>
              <a:rPr lang="en-US" sz="2500" b="1">
                <a:solidFill>
                  <a:srgbClr val="123B66"/>
                </a:solidFill>
              </a:rPr>
              <a:t>provision and ongoing development</a:t>
            </a:r>
            <a:endParaRPr lang="en-US" sz="2500" dirty="0"/>
          </a:p>
        </p:txBody>
      </p:sp>
      <p:sp>
        <p:nvSpPr>
          <p:cNvPr id="4" name="Shape 2"/>
          <p:cNvSpPr/>
          <p:nvPr/>
        </p:nvSpPr>
        <p:spPr>
          <a:xfrm>
            <a:off x="109728" y="914400"/>
            <a:ext cx="1572768" cy="960120"/>
          </a:xfrm>
          <a:prstGeom prst="roundRect">
            <a:avLst>
              <a:gd name="adj" fmla="val 9524"/>
            </a:avLst>
          </a:prstGeom>
          <a:solidFill>
            <a:srgbClr val="7F5677"/>
          </a:solidFill>
          <a:ln w="15240">
            <a:solidFill>
              <a:srgbClr val="173A4A"/>
            </a:solidFill>
            <a:prstDash val="solid"/>
          </a:ln>
        </p:spPr>
        <p:txBody>
          <a:bodyPr/>
          <a:lstStyle/>
          <a:p>
            <a:endParaRPr lang="en-GB"/>
          </a:p>
        </p:txBody>
      </p:sp>
      <p:sp>
        <p:nvSpPr>
          <p:cNvPr id="5" name="Text 3"/>
          <p:cNvSpPr/>
          <p:nvPr/>
        </p:nvSpPr>
        <p:spPr>
          <a:xfrm>
            <a:off x="256032" y="1097280"/>
            <a:ext cx="1280160" cy="484632"/>
          </a:xfrm>
          <a:prstGeom prst="rect">
            <a:avLst/>
          </a:prstGeom>
          <a:noFill/>
          <a:ln/>
        </p:spPr>
        <p:txBody>
          <a:bodyPr wrap="square" lIns="0" tIns="0" rIns="0" bIns="0" rtlCol="0" anchor="ctr">
            <a:normAutofit lnSpcReduction="10000"/>
          </a:bodyPr>
          <a:lstStyle/>
          <a:p>
            <a:pPr marL="0" indent="0" algn="ctr">
              <a:buNone/>
            </a:pPr>
            <a:r>
              <a:rPr lang="en-US" sz="1600" b="1" dirty="0">
                <a:solidFill>
                  <a:srgbClr val="FFFFFF"/>
                </a:solidFill>
              </a:rPr>
              <a:t>Stronger</a:t>
            </a:r>
            <a:endParaRPr lang="en-US" sz="1600" dirty="0"/>
          </a:p>
          <a:p>
            <a:pPr marL="0" indent="0" algn="ctr">
              <a:buNone/>
            </a:pPr>
            <a:r>
              <a:rPr lang="en-US" sz="1600" b="1" dirty="0">
                <a:solidFill>
                  <a:srgbClr val="FFFFFF"/>
                </a:solidFill>
              </a:rPr>
              <a:t>System Grip</a:t>
            </a:r>
            <a:endParaRPr lang="en-US" sz="1600" dirty="0"/>
          </a:p>
        </p:txBody>
      </p:sp>
      <p:sp>
        <p:nvSpPr>
          <p:cNvPr id="6" name="Shape 4"/>
          <p:cNvSpPr/>
          <p:nvPr/>
        </p:nvSpPr>
        <p:spPr>
          <a:xfrm>
            <a:off x="109728" y="2084832"/>
            <a:ext cx="1572768" cy="960120"/>
          </a:xfrm>
          <a:prstGeom prst="roundRect">
            <a:avLst>
              <a:gd name="adj" fmla="val 9524"/>
            </a:avLst>
          </a:prstGeom>
          <a:solidFill>
            <a:srgbClr val="728568"/>
          </a:solidFill>
          <a:ln w="15240">
            <a:solidFill>
              <a:srgbClr val="173A4A"/>
            </a:solidFill>
            <a:prstDash val="solid"/>
          </a:ln>
        </p:spPr>
        <p:txBody>
          <a:bodyPr/>
          <a:lstStyle/>
          <a:p>
            <a:endParaRPr lang="en-GB"/>
          </a:p>
        </p:txBody>
      </p:sp>
      <p:sp>
        <p:nvSpPr>
          <p:cNvPr id="7" name="Text 5"/>
          <p:cNvSpPr/>
          <p:nvPr/>
        </p:nvSpPr>
        <p:spPr>
          <a:xfrm>
            <a:off x="256032" y="2267712"/>
            <a:ext cx="1280160" cy="484632"/>
          </a:xfrm>
          <a:prstGeom prst="rect">
            <a:avLst/>
          </a:prstGeom>
          <a:noFill/>
          <a:ln/>
        </p:spPr>
        <p:txBody>
          <a:bodyPr wrap="square" lIns="0" tIns="0" rIns="0" bIns="0" rtlCol="0" anchor="ctr">
            <a:normAutofit fontScale="92500"/>
          </a:bodyPr>
          <a:lstStyle/>
          <a:p>
            <a:pPr marL="0" indent="0" algn="ctr">
              <a:buNone/>
            </a:pPr>
            <a:r>
              <a:rPr lang="en-US" sz="1500" b="1" dirty="0">
                <a:solidFill>
                  <a:srgbClr val="FFFFFF"/>
                </a:solidFill>
              </a:rPr>
              <a:t>Key Decisions</a:t>
            </a:r>
            <a:endParaRPr lang="en-US" sz="1500" dirty="0"/>
          </a:p>
          <a:p>
            <a:pPr marL="0" indent="0" algn="ctr">
              <a:buNone/>
            </a:pPr>
            <a:r>
              <a:rPr lang="en-US" sz="1500" b="1" dirty="0">
                <a:solidFill>
                  <a:srgbClr val="FFFFFF"/>
                </a:solidFill>
              </a:rPr>
              <a:t>Enabling Shift</a:t>
            </a:r>
            <a:endParaRPr lang="en-US" sz="1500" dirty="0"/>
          </a:p>
        </p:txBody>
      </p:sp>
      <p:sp>
        <p:nvSpPr>
          <p:cNvPr id="8" name="Shape 6"/>
          <p:cNvSpPr/>
          <p:nvPr/>
        </p:nvSpPr>
        <p:spPr>
          <a:xfrm>
            <a:off x="109728" y="3337560"/>
            <a:ext cx="1572768" cy="749808"/>
          </a:xfrm>
          <a:prstGeom prst="roundRect">
            <a:avLst>
              <a:gd name="adj" fmla="val 12195"/>
            </a:avLst>
          </a:prstGeom>
          <a:solidFill>
            <a:srgbClr val="176887"/>
          </a:solidFill>
          <a:ln w="15240">
            <a:solidFill>
              <a:srgbClr val="173A4A"/>
            </a:solidFill>
            <a:prstDash val="solid"/>
          </a:ln>
        </p:spPr>
        <p:txBody>
          <a:bodyPr/>
          <a:lstStyle/>
          <a:p>
            <a:endParaRPr lang="en-GB"/>
          </a:p>
        </p:txBody>
      </p:sp>
      <p:sp>
        <p:nvSpPr>
          <p:cNvPr id="9" name="Text 7"/>
          <p:cNvSpPr/>
          <p:nvPr/>
        </p:nvSpPr>
        <p:spPr>
          <a:xfrm>
            <a:off x="256032" y="3520440"/>
            <a:ext cx="1280160" cy="484632"/>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rPr>
              <a:t>So What?</a:t>
            </a:r>
            <a:endParaRPr lang="en-US" sz="1500" dirty="0"/>
          </a:p>
        </p:txBody>
      </p:sp>
      <p:sp>
        <p:nvSpPr>
          <p:cNvPr id="10" name="Shape 8"/>
          <p:cNvSpPr/>
          <p:nvPr/>
        </p:nvSpPr>
        <p:spPr>
          <a:xfrm>
            <a:off x="1783080" y="914400"/>
            <a:ext cx="3246120" cy="960120"/>
          </a:xfrm>
          <a:prstGeom prst="roundRect">
            <a:avLst>
              <a:gd name="adj" fmla="val 7619"/>
            </a:avLst>
          </a:prstGeom>
          <a:solidFill>
            <a:srgbClr val="E5D8E2"/>
          </a:solidFill>
          <a:ln w="13970">
            <a:solidFill>
              <a:srgbClr val="173A4A"/>
            </a:solidFill>
            <a:prstDash val="solid"/>
          </a:ln>
        </p:spPr>
        <p:txBody>
          <a:bodyPr/>
          <a:lstStyle/>
          <a:p>
            <a:endParaRPr lang="en-GB"/>
          </a:p>
        </p:txBody>
      </p:sp>
      <p:sp>
        <p:nvSpPr>
          <p:cNvPr id="11" name="Text 9"/>
          <p:cNvSpPr/>
          <p:nvPr/>
        </p:nvSpPr>
        <p:spPr>
          <a:xfrm>
            <a:off x="1929384" y="1069848"/>
            <a:ext cx="2953512" cy="237744"/>
          </a:xfrm>
          <a:prstGeom prst="rect">
            <a:avLst/>
          </a:prstGeom>
          <a:noFill/>
          <a:ln/>
        </p:spPr>
        <p:txBody>
          <a:bodyPr wrap="square" lIns="0" tIns="0" rIns="0" bIns="0" rtlCol="0" anchor="ctr"/>
          <a:lstStyle/>
          <a:p>
            <a:pPr marL="0" indent="0">
              <a:buNone/>
            </a:pPr>
            <a:r>
              <a:rPr lang="en-US" sz="1550" b="1" dirty="0">
                <a:solidFill>
                  <a:srgbClr val="542052"/>
                </a:solidFill>
              </a:rPr>
              <a:t>Focused System Leadership</a:t>
            </a:r>
            <a:endParaRPr lang="en-US" sz="1550" dirty="0"/>
          </a:p>
        </p:txBody>
      </p:sp>
      <p:sp>
        <p:nvSpPr>
          <p:cNvPr id="12" name="Text 10"/>
          <p:cNvSpPr/>
          <p:nvPr/>
        </p:nvSpPr>
        <p:spPr>
          <a:xfrm>
            <a:off x="1929384" y="1389888"/>
            <a:ext cx="2880360" cy="365760"/>
          </a:xfrm>
          <a:prstGeom prst="rect">
            <a:avLst/>
          </a:prstGeom>
          <a:noFill/>
          <a:ln/>
        </p:spPr>
        <p:txBody>
          <a:bodyPr wrap="square" lIns="0" tIns="0" rIns="0" bIns="0" rtlCol="0" anchor="ctr">
            <a:normAutofit lnSpcReduction="10000"/>
          </a:bodyPr>
          <a:lstStyle/>
          <a:p>
            <a:pPr marL="0" indent="0">
              <a:buNone/>
            </a:pPr>
            <a:r>
              <a:rPr lang="en-US" sz="1270" dirty="0">
                <a:solidFill>
                  <a:srgbClr val="542052"/>
                </a:solidFill>
              </a:rPr>
              <a:t>Integrated commissioning on high-impact delivery priorities</a:t>
            </a:r>
            <a:endParaRPr lang="en-US" sz="1270" dirty="0"/>
          </a:p>
        </p:txBody>
      </p:sp>
      <p:sp>
        <p:nvSpPr>
          <p:cNvPr id="13" name="Shape 11"/>
          <p:cNvSpPr/>
          <p:nvPr/>
        </p:nvSpPr>
        <p:spPr>
          <a:xfrm>
            <a:off x="5184648" y="914400"/>
            <a:ext cx="3246120" cy="960120"/>
          </a:xfrm>
          <a:prstGeom prst="roundRect">
            <a:avLst>
              <a:gd name="adj" fmla="val 7619"/>
            </a:avLst>
          </a:prstGeom>
          <a:solidFill>
            <a:srgbClr val="E5D8E2"/>
          </a:solidFill>
          <a:ln w="13970">
            <a:solidFill>
              <a:srgbClr val="173A4A"/>
            </a:solidFill>
            <a:prstDash val="solid"/>
          </a:ln>
        </p:spPr>
        <p:txBody>
          <a:bodyPr/>
          <a:lstStyle/>
          <a:p>
            <a:endParaRPr lang="en-GB"/>
          </a:p>
        </p:txBody>
      </p:sp>
      <p:sp>
        <p:nvSpPr>
          <p:cNvPr id="14" name="Text 12"/>
          <p:cNvSpPr/>
          <p:nvPr/>
        </p:nvSpPr>
        <p:spPr>
          <a:xfrm>
            <a:off x="5330952" y="1069848"/>
            <a:ext cx="2953512" cy="237744"/>
          </a:xfrm>
          <a:prstGeom prst="rect">
            <a:avLst/>
          </a:prstGeom>
          <a:noFill/>
          <a:ln/>
        </p:spPr>
        <p:txBody>
          <a:bodyPr wrap="square" lIns="0" tIns="0" rIns="0" bIns="0" rtlCol="0" anchor="ctr"/>
          <a:lstStyle/>
          <a:p>
            <a:pPr marL="0" indent="0">
              <a:buNone/>
            </a:pPr>
            <a:r>
              <a:rPr lang="en-US" sz="1550" b="1" dirty="0">
                <a:solidFill>
                  <a:srgbClr val="542052"/>
                </a:solidFill>
              </a:rPr>
              <a:t>Clear Oversight</a:t>
            </a:r>
            <a:endParaRPr lang="en-US" sz="1550" dirty="0"/>
          </a:p>
        </p:txBody>
      </p:sp>
      <p:sp>
        <p:nvSpPr>
          <p:cNvPr id="15" name="Text 13"/>
          <p:cNvSpPr/>
          <p:nvPr/>
        </p:nvSpPr>
        <p:spPr>
          <a:xfrm>
            <a:off x="5330952" y="1389888"/>
            <a:ext cx="2880360" cy="365760"/>
          </a:xfrm>
          <a:prstGeom prst="rect">
            <a:avLst/>
          </a:prstGeom>
          <a:noFill/>
          <a:ln/>
        </p:spPr>
        <p:txBody>
          <a:bodyPr wrap="square" lIns="0" tIns="0" rIns="0" bIns="0" rtlCol="0" anchor="ctr">
            <a:normAutofit lnSpcReduction="10000"/>
          </a:bodyPr>
          <a:lstStyle/>
          <a:p>
            <a:pPr marL="0" indent="0">
              <a:buNone/>
            </a:pPr>
            <a:r>
              <a:rPr lang="en-US" sz="1270" dirty="0">
                <a:solidFill>
                  <a:srgbClr val="542052"/>
                </a:solidFill>
              </a:rPr>
              <a:t>Joint Committee grip on risk, finance and delivery</a:t>
            </a:r>
            <a:endParaRPr lang="en-US" sz="1270" dirty="0"/>
          </a:p>
        </p:txBody>
      </p:sp>
      <p:sp>
        <p:nvSpPr>
          <p:cNvPr id="16" name="Shape 14"/>
          <p:cNvSpPr/>
          <p:nvPr/>
        </p:nvSpPr>
        <p:spPr>
          <a:xfrm>
            <a:off x="8586216" y="914400"/>
            <a:ext cx="3246120" cy="960120"/>
          </a:xfrm>
          <a:prstGeom prst="roundRect">
            <a:avLst>
              <a:gd name="adj" fmla="val 7619"/>
            </a:avLst>
          </a:prstGeom>
          <a:solidFill>
            <a:srgbClr val="E5D8E2"/>
          </a:solidFill>
          <a:ln w="13970">
            <a:solidFill>
              <a:srgbClr val="173A4A"/>
            </a:solidFill>
            <a:prstDash val="solid"/>
          </a:ln>
        </p:spPr>
        <p:txBody>
          <a:bodyPr/>
          <a:lstStyle/>
          <a:p>
            <a:endParaRPr lang="en-GB"/>
          </a:p>
        </p:txBody>
      </p:sp>
      <p:sp>
        <p:nvSpPr>
          <p:cNvPr id="17" name="Text 15"/>
          <p:cNvSpPr/>
          <p:nvPr/>
        </p:nvSpPr>
        <p:spPr>
          <a:xfrm>
            <a:off x="8732520" y="1069848"/>
            <a:ext cx="2953512" cy="237744"/>
          </a:xfrm>
          <a:prstGeom prst="rect">
            <a:avLst/>
          </a:prstGeom>
          <a:noFill/>
          <a:ln/>
        </p:spPr>
        <p:txBody>
          <a:bodyPr wrap="square" lIns="0" tIns="0" rIns="0" bIns="0" rtlCol="0" anchor="ctr"/>
          <a:lstStyle/>
          <a:p>
            <a:pPr marL="0" indent="0">
              <a:buNone/>
            </a:pPr>
            <a:r>
              <a:rPr lang="en-US" sz="1550" b="1" dirty="0">
                <a:solidFill>
                  <a:srgbClr val="542052"/>
                </a:solidFill>
              </a:rPr>
              <a:t>One System View</a:t>
            </a:r>
            <a:endParaRPr lang="en-US" sz="1550" dirty="0"/>
          </a:p>
        </p:txBody>
      </p:sp>
      <p:sp>
        <p:nvSpPr>
          <p:cNvPr id="18" name="Text 16"/>
          <p:cNvSpPr/>
          <p:nvPr/>
        </p:nvSpPr>
        <p:spPr>
          <a:xfrm>
            <a:off x="8732520" y="1389888"/>
            <a:ext cx="2880360" cy="365760"/>
          </a:xfrm>
          <a:prstGeom prst="rect">
            <a:avLst/>
          </a:prstGeom>
          <a:noFill/>
          <a:ln/>
        </p:spPr>
        <p:txBody>
          <a:bodyPr wrap="square" lIns="0" tIns="0" rIns="0" bIns="0" rtlCol="0" anchor="ctr">
            <a:normAutofit lnSpcReduction="10000"/>
          </a:bodyPr>
          <a:lstStyle/>
          <a:p>
            <a:pPr marL="0" indent="0">
              <a:buNone/>
            </a:pPr>
            <a:r>
              <a:rPr lang="en-US" sz="1270" dirty="0">
                <a:solidFill>
                  <a:srgbClr val="542052"/>
                </a:solidFill>
              </a:rPr>
              <a:t>Aligned Section 75 arrangements supporting joint planning and delivery</a:t>
            </a:r>
            <a:endParaRPr lang="en-US" sz="1270" dirty="0"/>
          </a:p>
        </p:txBody>
      </p:sp>
      <p:sp>
        <p:nvSpPr>
          <p:cNvPr id="19" name="Shape 17"/>
          <p:cNvSpPr/>
          <p:nvPr/>
        </p:nvSpPr>
        <p:spPr>
          <a:xfrm>
            <a:off x="1783080" y="2084832"/>
            <a:ext cx="3246120" cy="960120"/>
          </a:xfrm>
          <a:prstGeom prst="roundRect">
            <a:avLst>
              <a:gd name="adj" fmla="val 7619"/>
            </a:avLst>
          </a:prstGeom>
          <a:solidFill>
            <a:srgbClr val="DDE5D8"/>
          </a:solidFill>
          <a:ln w="13970">
            <a:solidFill>
              <a:srgbClr val="173A4A"/>
            </a:solidFill>
            <a:prstDash val="solid"/>
          </a:ln>
        </p:spPr>
        <p:txBody>
          <a:bodyPr/>
          <a:lstStyle/>
          <a:p>
            <a:endParaRPr lang="en-GB"/>
          </a:p>
        </p:txBody>
      </p:sp>
      <p:sp>
        <p:nvSpPr>
          <p:cNvPr id="20" name="Text 18"/>
          <p:cNvSpPr/>
          <p:nvPr/>
        </p:nvSpPr>
        <p:spPr>
          <a:xfrm>
            <a:off x="1929384" y="2212848"/>
            <a:ext cx="2953512" cy="237744"/>
          </a:xfrm>
          <a:prstGeom prst="rect">
            <a:avLst/>
          </a:prstGeom>
          <a:noFill/>
          <a:ln/>
        </p:spPr>
        <p:txBody>
          <a:bodyPr wrap="square" lIns="0" tIns="0" rIns="0" bIns="0" rtlCol="0" anchor="ctr"/>
          <a:lstStyle/>
          <a:p>
            <a:pPr marL="0" indent="0">
              <a:buNone/>
            </a:pPr>
            <a:r>
              <a:rPr lang="en-US" sz="1550" b="1" dirty="0">
                <a:solidFill>
                  <a:srgbClr val="275B20"/>
                </a:solidFill>
              </a:rPr>
              <a:t>Joint Commissioning</a:t>
            </a:r>
            <a:endParaRPr lang="en-US" sz="1550" dirty="0"/>
          </a:p>
        </p:txBody>
      </p:sp>
      <p:sp>
        <p:nvSpPr>
          <p:cNvPr id="21" name="Text 19"/>
          <p:cNvSpPr/>
          <p:nvPr/>
        </p:nvSpPr>
        <p:spPr>
          <a:xfrm>
            <a:off x="1929384" y="2532888"/>
            <a:ext cx="2880360" cy="384048"/>
          </a:xfrm>
          <a:prstGeom prst="rect">
            <a:avLst/>
          </a:prstGeom>
          <a:noFill/>
          <a:ln/>
        </p:spPr>
        <p:txBody>
          <a:bodyPr wrap="square" lIns="0" tIns="0" rIns="0" bIns="0" rtlCol="0" anchor="ctr">
            <a:normAutofit lnSpcReduction="10000"/>
          </a:bodyPr>
          <a:lstStyle/>
          <a:p>
            <a:pPr marL="0" indent="0">
              <a:buNone/>
            </a:pPr>
            <a:r>
              <a:rPr lang="en-US" sz="1270" dirty="0">
                <a:solidFill>
                  <a:srgbClr val="275B20"/>
                </a:solidFill>
              </a:rPr>
              <a:t>Geographically aligned Care at Home Framework and Carers Support</a:t>
            </a:r>
            <a:endParaRPr lang="en-US" sz="1270" dirty="0"/>
          </a:p>
        </p:txBody>
      </p:sp>
      <p:sp>
        <p:nvSpPr>
          <p:cNvPr id="22" name="Shape 20"/>
          <p:cNvSpPr/>
          <p:nvPr/>
        </p:nvSpPr>
        <p:spPr>
          <a:xfrm>
            <a:off x="5184648" y="2084832"/>
            <a:ext cx="3246120" cy="960120"/>
          </a:xfrm>
          <a:prstGeom prst="roundRect">
            <a:avLst>
              <a:gd name="adj" fmla="val 7619"/>
            </a:avLst>
          </a:prstGeom>
          <a:solidFill>
            <a:srgbClr val="DDE5D8"/>
          </a:solidFill>
          <a:ln w="13970">
            <a:solidFill>
              <a:srgbClr val="173A4A"/>
            </a:solidFill>
            <a:prstDash val="solid"/>
          </a:ln>
        </p:spPr>
        <p:txBody>
          <a:bodyPr/>
          <a:lstStyle/>
          <a:p>
            <a:endParaRPr lang="en-GB"/>
          </a:p>
        </p:txBody>
      </p:sp>
      <p:sp>
        <p:nvSpPr>
          <p:cNvPr id="23" name="Text 21"/>
          <p:cNvSpPr/>
          <p:nvPr/>
        </p:nvSpPr>
        <p:spPr>
          <a:xfrm>
            <a:off x="5330952" y="2212848"/>
            <a:ext cx="2953512" cy="237744"/>
          </a:xfrm>
          <a:prstGeom prst="rect">
            <a:avLst/>
          </a:prstGeom>
          <a:noFill/>
          <a:ln/>
        </p:spPr>
        <p:txBody>
          <a:bodyPr wrap="square" lIns="0" tIns="0" rIns="0" bIns="0" rtlCol="0" anchor="ctr"/>
          <a:lstStyle/>
          <a:p>
            <a:pPr marL="0" indent="0">
              <a:buNone/>
            </a:pPr>
            <a:r>
              <a:rPr lang="en-US" sz="1550" b="1" dirty="0">
                <a:solidFill>
                  <a:srgbClr val="275B20"/>
                </a:solidFill>
              </a:rPr>
              <a:t>Integrated Urgent Care</a:t>
            </a:r>
            <a:endParaRPr lang="en-US" sz="1550" dirty="0"/>
          </a:p>
        </p:txBody>
      </p:sp>
      <p:sp>
        <p:nvSpPr>
          <p:cNvPr id="24" name="Text 22"/>
          <p:cNvSpPr/>
          <p:nvPr/>
        </p:nvSpPr>
        <p:spPr>
          <a:xfrm>
            <a:off x="5330952" y="2532888"/>
            <a:ext cx="2880360" cy="384048"/>
          </a:xfrm>
          <a:prstGeom prst="rect">
            <a:avLst/>
          </a:prstGeom>
          <a:noFill/>
          <a:ln/>
        </p:spPr>
        <p:txBody>
          <a:bodyPr wrap="square" lIns="0" tIns="0" rIns="0" bIns="0" rtlCol="0" anchor="ctr">
            <a:normAutofit lnSpcReduction="10000"/>
          </a:bodyPr>
          <a:lstStyle/>
          <a:p>
            <a:pPr marL="0" indent="0">
              <a:buNone/>
            </a:pPr>
            <a:r>
              <a:rPr lang="en-US" sz="1270" dirty="0">
                <a:solidFill>
                  <a:srgbClr val="275B20"/>
                </a:solidFill>
              </a:rPr>
              <a:t>Integrated urgent care supporting discharge and flow</a:t>
            </a:r>
            <a:endParaRPr lang="en-US" sz="1270" dirty="0"/>
          </a:p>
        </p:txBody>
      </p:sp>
      <p:sp>
        <p:nvSpPr>
          <p:cNvPr id="25" name="Shape 23"/>
          <p:cNvSpPr/>
          <p:nvPr/>
        </p:nvSpPr>
        <p:spPr>
          <a:xfrm>
            <a:off x="8586216" y="2084832"/>
            <a:ext cx="3246120" cy="960120"/>
          </a:xfrm>
          <a:prstGeom prst="roundRect">
            <a:avLst>
              <a:gd name="adj" fmla="val 7619"/>
            </a:avLst>
          </a:prstGeom>
          <a:solidFill>
            <a:srgbClr val="DDE5D8"/>
          </a:solidFill>
          <a:ln w="13970">
            <a:solidFill>
              <a:srgbClr val="173A4A"/>
            </a:solidFill>
            <a:prstDash val="solid"/>
          </a:ln>
        </p:spPr>
        <p:txBody>
          <a:bodyPr/>
          <a:lstStyle/>
          <a:p>
            <a:endParaRPr lang="en-GB"/>
          </a:p>
        </p:txBody>
      </p:sp>
      <p:sp>
        <p:nvSpPr>
          <p:cNvPr id="26" name="Text 24"/>
          <p:cNvSpPr/>
          <p:nvPr/>
        </p:nvSpPr>
        <p:spPr>
          <a:xfrm>
            <a:off x="8732520" y="2212848"/>
            <a:ext cx="2953512" cy="237744"/>
          </a:xfrm>
          <a:prstGeom prst="rect">
            <a:avLst/>
          </a:prstGeom>
          <a:noFill/>
          <a:ln/>
        </p:spPr>
        <p:txBody>
          <a:bodyPr wrap="square" lIns="0" tIns="0" rIns="0" bIns="0" rtlCol="0" anchor="ctr"/>
          <a:lstStyle/>
          <a:p>
            <a:pPr marL="0" indent="0">
              <a:buNone/>
            </a:pPr>
            <a:r>
              <a:rPr lang="en-US" sz="1550" b="1" dirty="0">
                <a:solidFill>
                  <a:srgbClr val="275B20"/>
                </a:solidFill>
              </a:rPr>
              <a:t>Community Impact</a:t>
            </a:r>
            <a:endParaRPr lang="en-US" sz="1550" dirty="0"/>
          </a:p>
        </p:txBody>
      </p:sp>
      <p:sp>
        <p:nvSpPr>
          <p:cNvPr id="27" name="Text 25"/>
          <p:cNvSpPr/>
          <p:nvPr/>
        </p:nvSpPr>
        <p:spPr>
          <a:xfrm>
            <a:off x="8732520" y="2532888"/>
            <a:ext cx="2880360" cy="384048"/>
          </a:xfrm>
          <a:prstGeom prst="rect">
            <a:avLst/>
          </a:prstGeom>
          <a:noFill/>
          <a:ln/>
        </p:spPr>
        <p:txBody>
          <a:bodyPr wrap="square" lIns="0" tIns="0" rIns="0" bIns="0" rtlCol="0" anchor="ctr">
            <a:normAutofit lnSpcReduction="10000"/>
          </a:bodyPr>
          <a:lstStyle/>
          <a:p>
            <a:pPr marL="0" indent="0">
              <a:buNone/>
            </a:pPr>
            <a:r>
              <a:rPr lang="en-US" sz="1270" dirty="0">
                <a:solidFill>
                  <a:srgbClr val="275B20"/>
                </a:solidFill>
              </a:rPr>
              <a:t>Reduced residential admissions and strong discharge and flow</a:t>
            </a:r>
            <a:endParaRPr lang="en-US" sz="1270" dirty="0"/>
          </a:p>
        </p:txBody>
      </p:sp>
      <p:sp>
        <p:nvSpPr>
          <p:cNvPr id="28" name="Shape 26"/>
          <p:cNvSpPr/>
          <p:nvPr/>
        </p:nvSpPr>
        <p:spPr>
          <a:xfrm>
            <a:off x="1783080" y="3337560"/>
            <a:ext cx="10058400" cy="749808"/>
          </a:xfrm>
          <a:prstGeom prst="roundRect">
            <a:avLst>
              <a:gd name="adj" fmla="val 9756"/>
            </a:avLst>
          </a:prstGeom>
          <a:solidFill>
            <a:srgbClr val="D6DEE5"/>
          </a:solidFill>
          <a:ln w="13970">
            <a:solidFill>
              <a:srgbClr val="173A4A"/>
            </a:solidFill>
            <a:prstDash val="solid"/>
          </a:ln>
        </p:spPr>
        <p:txBody>
          <a:bodyPr/>
          <a:lstStyle/>
          <a:p>
            <a:endParaRPr lang="en-GB"/>
          </a:p>
        </p:txBody>
      </p:sp>
      <p:sp>
        <p:nvSpPr>
          <p:cNvPr id="29" name="Text 27"/>
          <p:cNvSpPr/>
          <p:nvPr/>
        </p:nvSpPr>
        <p:spPr>
          <a:xfrm>
            <a:off x="3246120" y="3520440"/>
            <a:ext cx="7132320" cy="228600"/>
          </a:xfrm>
          <a:prstGeom prst="rect">
            <a:avLst/>
          </a:prstGeom>
          <a:noFill/>
          <a:ln/>
        </p:spPr>
        <p:txBody>
          <a:bodyPr wrap="square" lIns="0" tIns="0" rIns="0" bIns="0" rtlCol="0" anchor="ctr"/>
          <a:lstStyle/>
          <a:p>
            <a:pPr marL="0" indent="0" algn="ctr">
              <a:buNone/>
            </a:pPr>
            <a:r>
              <a:rPr lang="en-US" sz="1600" b="1" dirty="0">
                <a:solidFill>
                  <a:srgbClr val="005776"/>
                </a:solidFill>
              </a:rPr>
              <a:t>Supporting independence through neighbourhood-based care</a:t>
            </a:r>
            <a:endParaRPr lang="en-US" sz="1600" dirty="0"/>
          </a:p>
        </p:txBody>
      </p:sp>
      <p:sp>
        <p:nvSpPr>
          <p:cNvPr id="30" name="Text 28"/>
          <p:cNvSpPr/>
          <p:nvPr/>
        </p:nvSpPr>
        <p:spPr>
          <a:xfrm>
            <a:off x="2560320" y="3785616"/>
            <a:ext cx="8503920" cy="182880"/>
          </a:xfrm>
          <a:prstGeom prst="rect">
            <a:avLst/>
          </a:prstGeom>
          <a:noFill/>
          <a:ln/>
        </p:spPr>
        <p:txBody>
          <a:bodyPr wrap="square" lIns="0" tIns="0" rIns="0" bIns="0" rtlCol="0" anchor="ctr"/>
          <a:lstStyle/>
          <a:p>
            <a:pPr marL="0" indent="0" algn="ctr">
              <a:buNone/>
            </a:pPr>
            <a:r>
              <a:rPr lang="en-US" sz="1280" dirty="0">
                <a:solidFill>
                  <a:srgbClr val="005776"/>
                </a:solidFill>
              </a:rPr>
              <a:t>Community First, Integrated Neighbourhood Teams, Family First, One Place Approach</a:t>
            </a:r>
            <a:endParaRPr lang="en-US" sz="1280" dirty="0"/>
          </a:p>
        </p:txBody>
      </p:sp>
      <p:sp>
        <p:nvSpPr>
          <p:cNvPr id="31" name="Text 29"/>
          <p:cNvSpPr/>
          <p:nvPr/>
        </p:nvSpPr>
        <p:spPr>
          <a:xfrm>
            <a:off x="228600" y="4261104"/>
            <a:ext cx="4389120" cy="256032"/>
          </a:xfrm>
          <a:prstGeom prst="rect">
            <a:avLst/>
          </a:prstGeom>
          <a:noFill/>
          <a:ln/>
        </p:spPr>
        <p:txBody>
          <a:bodyPr wrap="square" lIns="0" tIns="0" rIns="0" bIns="0" rtlCol="0" anchor="ctr"/>
          <a:lstStyle/>
          <a:p>
            <a:pPr marL="0" indent="0">
              <a:buNone/>
            </a:pPr>
            <a:r>
              <a:rPr lang="en-US" sz="1550" b="1">
                <a:solidFill>
                  <a:srgbClr val="123B66"/>
                </a:solidFill>
              </a:rPr>
              <a:t>Existing provision</a:t>
            </a:r>
            <a:r>
              <a:rPr lang="en-US" sz="1550" b="1" dirty="0">
                <a:solidFill>
                  <a:srgbClr val="123B66"/>
                </a:solidFill>
              </a:rPr>
              <a:t>: </a:t>
            </a:r>
            <a:r>
              <a:rPr lang="en-US" sz="1550" b="1">
                <a:solidFill>
                  <a:srgbClr val="123B66"/>
                </a:solidFill>
              </a:rPr>
              <a:t>Community First</a:t>
            </a:r>
            <a:endParaRPr lang="en-US" sz="1550" dirty="0"/>
          </a:p>
        </p:txBody>
      </p:sp>
      <p:sp>
        <p:nvSpPr>
          <p:cNvPr id="32" name="Text 30"/>
          <p:cNvSpPr/>
          <p:nvPr/>
        </p:nvSpPr>
        <p:spPr>
          <a:xfrm>
            <a:off x="228600" y="4590288"/>
            <a:ext cx="11658600" cy="530352"/>
          </a:xfrm>
          <a:prstGeom prst="rect">
            <a:avLst/>
          </a:prstGeom>
          <a:noFill/>
          <a:ln/>
        </p:spPr>
        <p:txBody>
          <a:bodyPr wrap="square" lIns="0" tIns="0" rIns="0" bIns="0" rtlCol="0" anchor="ctr">
            <a:normAutofit/>
          </a:bodyPr>
          <a:lstStyle/>
          <a:p>
            <a:pPr marL="0" indent="0">
              <a:buNone/>
            </a:pPr>
            <a:r>
              <a:rPr lang="en-US" sz="1220" dirty="0">
                <a:solidFill>
                  <a:srgbClr val="111111"/>
                </a:solidFill>
              </a:rPr>
              <a:t>“Neighbourhood health is not new in North Lincolnshire. Community First is the long-term integrated approach, bringing partners and communities together to improve wellbeing, support independence and reduce inequalities.”</a:t>
            </a:r>
            <a:endParaRPr lang="en-US" sz="1220" dirty="0"/>
          </a:p>
        </p:txBody>
      </p:sp>
      <p:sp>
        <p:nvSpPr>
          <p:cNvPr id="33" name="Shape 31"/>
          <p:cNvSpPr/>
          <p:nvPr/>
        </p:nvSpPr>
        <p:spPr>
          <a:xfrm>
            <a:off x="182880" y="5266944"/>
            <a:ext cx="5166360" cy="1143000"/>
          </a:xfrm>
          <a:prstGeom prst="roundRect">
            <a:avLst>
              <a:gd name="adj" fmla="val 8000"/>
            </a:avLst>
          </a:prstGeom>
          <a:solidFill>
            <a:srgbClr val="A97D9D"/>
          </a:solidFill>
          <a:ln w="13970">
            <a:solidFill>
              <a:srgbClr val="173A4A"/>
            </a:solidFill>
            <a:prstDash val="solid"/>
          </a:ln>
        </p:spPr>
        <p:txBody>
          <a:bodyPr/>
          <a:lstStyle/>
          <a:p>
            <a:endParaRPr lang="en-GB"/>
          </a:p>
        </p:txBody>
      </p:sp>
      <p:sp>
        <p:nvSpPr>
          <p:cNvPr id="34" name="Text 32"/>
          <p:cNvSpPr/>
          <p:nvPr/>
        </p:nvSpPr>
        <p:spPr>
          <a:xfrm>
            <a:off x="384048" y="5394960"/>
            <a:ext cx="4754880" cy="256032"/>
          </a:xfrm>
          <a:prstGeom prst="rect">
            <a:avLst/>
          </a:prstGeom>
          <a:noFill/>
          <a:ln/>
        </p:spPr>
        <p:txBody>
          <a:bodyPr wrap="square" lIns="0" tIns="0" rIns="0" bIns="0" rtlCol="0" anchor="ctr"/>
          <a:lstStyle/>
          <a:p>
            <a:pPr marL="0" indent="0">
              <a:buNone/>
            </a:pPr>
            <a:r>
              <a:rPr lang="en-US" sz="1550" b="1">
                <a:solidFill>
                  <a:srgbClr val="FFFFFF"/>
                </a:solidFill>
              </a:rPr>
              <a:t>Ongoing development </a:t>
            </a:r>
            <a:r>
              <a:rPr lang="en-US" sz="1550" b="1" dirty="0">
                <a:solidFill>
                  <a:srgbClr val="FFFFFF"/>
                </a:solidFill>
              </a:rPr>
              <a:t>and </a:t>
            </a:r>
            <a:r>
              <a:rPr lang="en-US" sz="1550" b="1">
                <a:solidFill>
                  <a:srgbClr val="FFFFFF"/>
                </a:solidFill>
              </a:rPr>
              <a:t>alignment</a:t>
            </a:r>
            <a:endParaRPr lang="en-US" sz="1550" dirty="0"/>
          </a:p>
        </p:txBody>
      </p:sp>
      <p:sp>
        <p:nvSpPr>
          <p:cNvPr id="35" name="Text 33"/>
          <p:cNvSpPr/>
          <p:nvPr/>
        </p:nvSpPr>
        <p:spPr>
          <a:xfrm>
            <a:off x="384048" y="5687568"/>
            <a:ext cx="4709160" cy="621792"/>
          </a:xfrm>
          <a:prstGeom prst="rect">
            <a:avLst/>
          </a:prstGeom>
          <a:noFill/>
          <a:ln/>
        </p:spPr>
        <p:txBody>
          <a:bodyPr wrap="square" lIns="0" tIns="0" rIns="0" bIns="0" rtlCol="0" anchor="ctr">
            <a:normAutofit fontScale="92500" lnSpcReduction="20000"/>
          </a:bodyPr>
          <a:lstStyle/>
          <a:p>
            <a:pPr marL="0" indent="0">
              <a:buNone/>
            </a:pPr>
            <a:r>
              <a:rPr lang="en-US" sz="1060" dirty="0">
                <a:solidFill>
                  <a:srgbClr val="FFFFFF"/>
                </a:solidFill>
              </a:rPr>
              <a:t>• Integrated Assets Strategy and Neighbourhood Health Plans</a:t>
            </a:r>
            <a:endParaRPr lang="en-US" sz="1060" dirty="0"/>
          </a:p>
          <a:p>
            <a:pPr marL="0" indent="0">
              <a:buNone/>
            </a:pPr>
            <a:r>
              <a:rPr lang="en-US" sz="1060" dirty="0">
                <a:solidFill>
                  <a:srgbClr val="FFFFFF"/>
                </a:solidFill>
              </a:rPr>
              <a:t>• Pride in Place and Communities transformation</a:t>
            </a:r>
            <a:endParaRPr lang="en-US" sz="1060" dirty="0"/>
          </a:p>
          <a:p>
            <a:pPr marL="0" indent="0">
              <a:buNone/>
            </a:pPr>
            <a:r>
              <a:rPr lang="en-US" sz="1060" dirty="0">
                <a:solidFill>
                  <a:srgbClr val="FFFFFF"/>
                </a:solidFill>
              </a:rPr>
              <a:t>• Housing and worklessness alignment</a:t>
            </a:r>
            <a:endParaRPr lang="en-US" sz="1060" dirty="0"/>
          </a:p>
          <a:p>
            <a:pPr marL="0" indent="0">
              <a:buNone/>
            </a:pPr>
            <a:r>
              <a:rPr lang="en-US" sz="1060" dirty="0">
                <a:solidFill>
                  <a:srgbClr val="FFFFFF"/>
                </a:solidFill>
              </a:rPr>
              <a:t>• Children’s transformation and SEND reform</a:t>
            </a:r>
            <a:endParaRPr lang="en-US" sz="1060" dirty="0"/>
          </a:p>
          <a:p>
            <a:pPr marL="0" indent="0">
              <a:buNone/>
            </a:pPr>
            <a:r>
              <a:rPr lang="en-US" sz="1060" dirty="0">
                <a:solidFill>
                  <a:srgbClr val="FFFFFF"/>
                </a:solidFill>
              </a:rPr>
              <a:t>• Health inequalities investment programmes</a:t>
            </a:r>
            <a:endParaRPr lang="en-US" sz="1060" dirty="0"/>
          </a:p>
        </p:txBody>
      </p:sp>
      <p:sp>
        <p:nvSpPr>
          <p:cNvPr id="36" name="Shape 34"/>
          <p:cNvSpPr/>
          <p:nvPr/>
        </p:nvSpPr>
        <p:spPr>
          <a:xfrm>
            <a:off x="5669280" y="5266944"/>
            <a:ext cx="6217920" cy="1143000"/>
          </a:xfrm>
          <a:prstGeom prst="roundRect">
            <a:avLst>
              <a:gd name="adj" fmla="val 8000"/>
            </a:avLst>
          </a:prstGeom>
          <a:solidFill>
            <a:srgbClr val="D6DEE5"/>
          </a:solidFill>
          <a:ln w="13970">
            <a:solidFill>
              <a:srgbClr val="173A4A"/>
            </a:solidFill>
            <a:prstDash val="solid"/>
          </a:ln>
        </p:spPr>
        <p:txBody>
          <a:bodyPr/>
          <a:lstStyle/>
          <a:p>
            <a:endParaRPr lang="en-GB"/>
          </a:p>
        </p:txBody>
      </p:sp>
      <p:sp>
        <p:nvSpPr>
          <p:cNvPr id="37" name="Text 35"/>
          <p:cNvSpPr/>
          <p:nvPr/>
        </p:nvSpPr>
        <p:spPr>
          <a:xfrm>
            <a:off x="5870448" y="5394960"/>
            <a:ext cx="5806440" cy="256032"/>
          </a:xfrm>
          <a:prstGeom prst="rect">
            <a:avLst/>
          </a:prstGeom>
          <a:noFill/>
          <a:ln/>
        </p:spPr>
        <p:txBody>
          <a:bodyPr wrap="square" lIns="0" tIns="0" rIns="0" bIns="0" rtlCol="0" anchor="ctr"/>
          <a:lstStyle/>
          <a:p>
            <a:pPr marL="0" indent="0">
              <a:buNone/>
            </a:pPr>
            <a:r>
              <a:rPr lang="en-US" sz="1550" b="1">
                <a:solidFill>
                  <a:srgbClr val="005776"/>
                </a:solidFill>
              </a:rPr>
              <a:t>In place: </a:t>
            </a:r>
            <a:r>
              <a:rPr lang="en-US" sz="1550" b="1" dirty="0">
                <a:solidFill>
                  <a:srgbClr val="005776"/>
                </a:solidFill>
              </a:rPr>
              <a:t>5 Health and Wellbeing Partnerships</a:t>
            </a:r>
            <a:endParaRPr lang="en-US" sz="1550" dirty="0"/>
          </a:p>
        </p:txBody>
      </p:sp>
      <p:sp>
        <p:nvSpPr>
          <p:cNvPr id="38" name="Text 36"/>
          <p:cNvSpPr/>
          <p:nvPr/>
        </p:nvSpPr>
        <p:spPr>
          <a:xfrm>
            <a:off x="5870448" y="5687568"/>
            <a:ext cx="5715000" cy="621792"/>
          </a:xfrm>
          <a:prstGeom prst="rect">
            <a:avLst/>
          </a:prstGeom>
          <a:noFill/>
          <a:ln/>
        </p:spPr>
        <p:txBody>
          <a:bodyPr wrap="square" lIns="0" tIns="0" rIns="0" bIns="0" rtlCol="0" anchor="ctr">
            <a:normAutofit fontScale="92500" lnSpcReduction="20000"/>
          </a:bodyPr>
          <a:lstStyle/>
          <a:p>
            <a:pPr marL="0" indent="0">
              <a:buNone/>
            </a:pPr>
            <a:r>
              <a:rPr lang="en-US" sz="1060" dirty="0">
                <a:solidFill>
                  <a:srgbClr val="005776"/>
                </a:solidFill>
              </a:rPr>
              <a:t>• Bringing together partners around local neighbourhoods</a:t>
            </a:r>
            <a:endParaRPr lang="en-US" sz="1060" dirty="0"/>
          </a:p>
          <a:p>
            <a:pPr marL="0" indent="0">
              <a:buNone/>
            </a:pPr>
            <a:r>
              <a:rPr lang="en-US" sz="1060" dirty="0">
                <a:solidFill>
                  <a:srgbClr val="005776"/>
                </a:solidFill>
              </a:rPr>
              <a:t>• Shared neighbourhood insight</a:t>
            </a:r>
            <a:endParaRPr lang="en-US" sz="1060" dirty="0"/>
          </a:p>
          <a:p>
            <a:pPr marL="0" indent="0">
              <a:buNone/>
            </a:pPr>
            <a:r>
              <a:rPr lang="en-US" sz="1060" dirty="0">
                <a:solidFill>
                  <a:srgbClr val="005776"/>
                </a:solidFill>
              </a:rPr>
              <a:t>• Joint problem-solving across organisations</a:t>
            </a:r>
            <a:endParaRPr lang="en-US" sz="1060" dirty="0"/>
          </a:p>
          <a:p>
            <a:pPr marL="0" indent="0">
              <a:buNone/>
            </a:pPr>
            <a:r>
              <a:rPr lang="en-US" sz="1060" dirty="0">
                <a:solidFill>
                  <a:srgbClr val="005776"/>
                </a:solidFill>
              </a:rPr>
              <a:t>• Co-producing plans with residents, VCSE and communities</a:t>
            </a:r>
            <a:endParaRPr lang="en-US" sz="1060" dirty="0"/>
          </a:p>
          <a:p>
            <a:pPr marL="0" indent="0">
              <a:buNone/>
            </a:pPr>
            <a:r>
              <a:rPr lang="en-US" sz="1060" dirty="0">
                <a:solidFill>
                  <a:srgbClr val="005776"/>
                </a:solidFill>
              </a:rPr>
              <a:t>• Prevention and early intervention</a:t>
            </a:r>
            <a:endParaRPr lang="en-US" sz="1060" dirty="0"/>
          </a:p>
        </p:txBody>
      </p:sp>
    </p:spTree>
    <p:extLst>
      <p:ext uri="{BB962C8B-B14F-4D97-AF65-F5344CB8AC3E}">
        <p14:creationId xmlns:p14="http://schemas.microsoft.com/office/powerpoint/2010/main" val="16477739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3" name="Text 0"/>
          <p:cNvSpPr/>
          <p:nvPr/>
        </p:nvSpPr>
        <p:spPr>
          <a:xfrm>
            <a:off x="2496846" y="940444"/>
            <a:ext cx="7497011" cy="475213"/>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dirty="0">
                <a:solidFill>
                  <a:srgbClr val="193A63"/>
                </a:solidFill>
                <a:latin typeface="Raleway" pitchFamily="2" charset="0"/>
              </a:rPr>
              <a:t>NEL </a:t>
            </a:r>
            <a:r>
              <a:rPr lang="en-US" sz="4000" b="1" dirty="0" err="1">
                <a:solidFill>
                  <a:srgbClr val="193A63"/>
                </a:solidFill>
                <a:latin typeface="Raleway" pitchFamily="2" charset="0"/>
              </a:rPr>
              <a:t>Neighbourhood</a:t>
            </a:r>
            <a:r>
              <a:rPr lang="en-US" sz="4000" b="1" dirty="0">
                <a:solidFill>
                  <a:srgbClr val="193A63"/>
                </a:solidFill>
                <a:latin typeface="Raleway" pitchFamily="2" charset="0"/>
              </a:rPr>
              <a:t> Health</a:t>
            </a:r>
            <a:endParaRPr kumimoji="0" lang="en-US" sz="4000" b="1" i="0" u="none" strike="noStrike" kern="1200" cap="none" spc="0" normalizeH="0" baseline="0" noProof="0" dirty="0">
              <a:ln>
                <a:noFill/>
              </a:ln>
              <a:solidFill>
                <a:prstClr val="black"/>
              </a:solidFill>
              <a:effectLst/>
              <a:uLnTx/>
              <a:uFillTx/>
              <a:latin typeface="Raleway" pitchFamily="2" charset="0"/>
              <a:ea typeface="+mn-ea"/>
              <a:cs typeface="+mn-cs"/>
            </a:endParaRPr>
          </a:p>
        </p:txBody>
      </p:sp>
      <p:sp>
        <p:nvSpPr>
          <p:cNvPr id="5" name="Shape 2"/>
          <p:cNvSpPr/>
          <p:nvPr/>
        </p:nvSpPr>
        <p:spPr>
          <a:xfrm>
            <a:off x="530352" y="1947672"/>
            <a:ext cx="3438144" cy="1463040"/>
          </a:xfrm>
          <a:prstGeom prst="roundRect">
            <a:avLst>
              <a:gd name="adj" fmla="val 5000"/>
            </a:avLst>
          </a:prstGeom>
          <a:solidFill>
            <a:srgbClr val="FFFFFF"/>
          </a:solidFill>
          <a:ln w="15240">
            <a:solidFill>
              <a:srgbClr val="0097A7"/>
            </a:solidFill>
            <a:prstDash val="solid"/>
          </a:ln>
          <a:effectLst>
            <a:outerShdw blurRad="19050" dist="6350" dir="27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6" name="Shape 3"/>
          <p:cNvSpPr/>
          <p:nvPr/>
        </p:nvSpPr>
        <p:spPr>
          <a:xfrm>
            <a:off x="530352" y="1947672"/>
            <a:ext cx="128016" cy="1463040"/>
          </a:xfrm>
          <a:prstGeom prst="roundRect">
            <a:avLst>
              <a:gd name="adj" fmla="val 25000"/>
            </a:avLst>
          </a:prstGeom>
          <a:solidFill>
            <a:srgbClr val="0097A7"/>
          </a:solidFill>
          <a:ln w="12700">
            <a:solidFill>
              <a:srgbClr val="0097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7" name="Shape 4"/>
          <p:cNvSpPr/>
          <p:nvPr/>
        </p:nvSpPr>
        <p:spPr>
          <a:xfrm>
            <a:off x="804672" y="2185416"/>
            <a:ext cx="566928" cy="566928"/>
          </a:xfrm>
          <a:prstGeom prst="ellipse">
            <a:avLst/>
          </a:prstGeom>
          <a:solidFill>
            <a:srgbClr val="E8F5F6"/>
          </a:solidFill>
          <a:ln w="12700">
            <a:solidFill>
              <a:srgbClr val="0097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pic>
        <p:nvPicPr>
          <p:cNvPr id="8"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3544" y="2304288"/>
            <a:ext cx="329184" cy="329184"/>
          </a:xfrm>
          <a:prstGeom prst="rect">
            <a:avLst/>
          </a:prstGeom>
        </p:spPr>
      </p:pic>
      <p:sp>
        <p:nvSpPr>
          <p:cNvPr id="9" name="Text 5"/>
          <p:cNvSpPr/>
          <p:nvPr/>
        </p:nvSpPr>
        <p:spPr>
          <a:xfrm>
            <a:off x="3566160" y="2039112"/>
            <a:ext cx="219456" cy="16459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97A7"/>
                </a:solidFill>
                <a:effectLst/>
                <a:uLnTx/>
                <a:uFillTx/>
                <a:latin typeface="Raleway" pitchFamily="2" charset="0"/>
                <a:ea typeface="Aptos" pitchFamily="34" charset="-122"/>
                <a:cs typeface="Aptos" pitchFamily="34" charset="-120"/>
              </a:rPr>
              <a:t>01</a:t>
            </a:r>
            <a:endParaRPr kumimoji="0" lang="en-US" sz="10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10" name="Text 6"/>
          <p:cNvSpPr/>
          <p:nvPr/>
        </p:nvSpPr>
        <p:spPr>
          <a:xfrm>
            <a:off x="1499616" y="2221992"/>
            <a:ext cx="2093976" cy="356616"/>
          </a:xfrm>
          <a:prstGeom prst="rect">
            <a:avLst/>
          </a:prstGeom>
          <a:noFill/>
          <a:ln/>
        </p:spPr>
        <p:txBody>
          <a:bodyPr wrap="square" lIns="0" tIns="0" rIns="0" bIns="0" rtlCol="0" anchor="ct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err="1">
                <a:ln>
                  <a:noFill/>
                </a:ln>
                <a:solidFill>
                  <a:srgbClr val="193A63"/>
                </a:solidFill>
                <a:effectLst/>
                <a:uLnTx/>
                <a:uFillTx/>
                <a:latin typeface="Raleway" pitchFamily="2" charset="0"/>
                <a:ea typeface="Aptos Display" pitchFamily="34" charset="-122"/>
                <a:cs typeface="Aptos Display" pitchFamily="34" charset="-120"/>
              </a:rPr>
              <a:t>Neighbourhood</a:t>
            </a:r>
            <a:r>
              <a:rPr kumimoji="0" lang="en-US" sz="1700" b="1" i="0" u="none" strike="noStrike" kern="1200" cap="none" spc="0" normalizeH="0" baseline="0" noProof="0" dirty="0">
                <a:ln>
                  <a:noFill/>
                </a:ln>
                <a:solidFill>
                  <a:srgbClr val="193A63"/>
                </a:solidFill>
                <a:effectLst/>
                <a:uLnTx/>
                <a:uFillTx/>
                <a:latin typeface="Raleway" pitchFamily="2" charset="0"/>
                <a:ea typeface="Aptos Display" pitchFamily="34" charset="-122"/>
                <a:cs typeface="Aptos Display" pitchFamily="34" charset="-120"/>
              </a:rPr>
              <a:t> Health Plan</a:t>
            </a:r>
            <a:endParaRPr kumimoji="0" lang="en-US" sz="1700" b="0" i="0" u="none" strike="noStrike" kern="1200" cap="none" spc="0" normalizeH="0" baseline="0" noProof="0" dirty="0">
              <a:ln>
                <a:noFill/>
              </a:ln>
              <a:solidFill>
                <a:prstClr val="black"/>
              </a:solidFill>
              <a:effectLst/>
              <a:uLnTx/>
              <a:uFillTx/>
              <a:latin typeface="Raleway" pitchFamily="2" charset="0"/>
              <a:ea typeface="+mn-ea"/>
              <a:cs typeface="+mn-cs"/>
            </a:endParaRPr>
          </a:p>
        </p:txBody>
      </p:sp>
      <p:sp>
        <p:nvSpPr>
          <p:cNvPr id="11" name="Text 7"/>
          <p:cNvSpPr/>
          <p:nvPr/>
        </p:nvSpPr>
        <p:spPr>
          <a:xfrm>
            <a:off x="1545336" y="2624328"/>
            <a:ext cx="2139696" cy="5029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526572"/>
                </a:solidFill>
                <a:effectLst/>
                <a:uLnTx/>
                <a:uFillTx/>
                <a:latin typeface="Raleway" pitchFamily="2" charset="0"/>
                <a:ea typeface="Aptos" pitchFamily="34" charset="-122"/>
                <a:cs typeface="Aptos" pitchFamily="34" charset="-120"/>
              </a:rPr>
              <a:t>Framework for priorities, delivery and outcomes</a:t>
            </a:r>
            <a:endParaRPr kumimoji="0" lang="en-US" sz="1120" b="0" i="0" u="none" strike="noStrike" kern="1200" cap="none" spc="0" normalizeH="0" baseline="0" noProof="0" dirty="0">
              <a:ln>
                <a:noFill/>
              </a:ln>
              <a:solidFill>
                <a:prstClr val="black"/>
              </a:solidFill>
              <a:effectLst/>
              <a:uLnTx/>
              <a:uFillTx/>
              <a:latin typeface="Raleway" pitchFamily="2" charset="0"/>
              <a:ea typeface="+mn-ea"/>
              <a:cs typeface="+mn-cs"/>
            </a:endParaRPr>
          </a:p>
        </p:txBody>
      </p:sp>
      <p:sp>
        <p:nvSpPr>
          <p:cNvPr id="12" name="Shape 8"/>
          <p:cNvSpPr/>
          <p:nvPr/>
        </p:nvSpPr>
        <p:spPr>
          <a:xfrm>
            <a:off x="4114800" y="1947672"/>
            <a:ext cx="3438144" cy="1463040"/>
          </a:xfrm>
          <a:prstGeom prst="roundRect">
            <a:avLst>
              <a:gd name="adj" fmla="val 5000"/>
            </a:avLst>
          </a:prstGeom>
          <a:solidFill>
            <a:srgbClr val="FFFFFF"/>
          </a:solidFill>
          <a:ln w="15240">
            <a:solidFill>
              <a:srgbClr val="2D78BD"/>
            </a:solidFill>
            <a:prstDash val="solid"/>
          </a:ln>
          <a:effectLst>
            <a:outerShdw blurRad="19050" dist="6350" dir="27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13" name="Shape 9"/>
          <p:cNvSpPr/>
          <p:nvPr/>
        </p:nvSpPr>
        <p:spPr>
          <a:xfrm>
            <a:off x="4114800" y="1947672"/>
            <a:ext cx="146304" cy="1463040"/>
          </a:xfrm>
          <a:prstGeom prst="roundRect">
            <a:avLst>
              <a:gd name="adj" fmla="val 25000"/>
            </a:avLst>
          </a:prstGeom>
          <a:solidFill>
            <a:srgbClr val="2D78BD"/>
          </a:solidFill>
          <a:ln w="12700">
            <a:solidFill>
              <a:srgbClr val="2D78B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14" name="Shape 10"/>
          <p:cNvSpPr/>
          <p:nvPr/>
        </p:nvSpPr>
        <p:spPr>
          <a:xfrm>
            <a:off x="4389120" y="2185416"/>
            <a:ext cx="566928" cy="566928"/>
          </a:xfrm>
          <a:prstGeom prst="ellipse">
            <a:avLst/>
          </a:prstGeom>
          <a:solidFill>
            <a:srgbClr val="EAF2FA"/>
          </a:solidFill>
          <a:ln w="12700">
            <a:solidFill>
              <a:srgbClr val="2D78B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pic>
        <p:nvPicPr>
          <p:cNvPr id="15"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07992" y="2304288"/>
            <a:ext cx="329184" cy="329184"/>
          </a:xfrm>
          <a:prstGeom prst="rect">
            <a:avLst/>
          </a:prstGeom>
        </p:spPr>
      </p:pic>
      <p:sp>
        <p:nvSpPr>
          <p:cNvPr id="16" name="Text 11"/>
          <p:cNvSpPr/>
          <p:nvPr/>
        </p:nvSpPr>
        <p:spPr>
          <a:xfrm>
            <a:off x="7150608" y="2039112"/>
            <a:ext cx="219456" cy="16459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D78BD"/>
                </a:solidFill>
                <a:effectLst/>
                <a:uLnTx/>
                <a:uFillTx/>
                <a:latin typeface="Raleway" pitchFamily="2" charset="0"/>
                <a:ea typeface="Aptos" pitchFamily="34" charset="-122"/>
                <a:cs typeface="Aptos" pitchFamily="34" charset="-120"/>
              </a:rPr>
              <a:t>02</a:t>
            </a:r>
            <a:endParaRPr kumimoji="0" lang="en-US" sz="10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17" name="Text 12"/>
          <p:cNvSpPr/>
          <p:nvPr/>
        </p:nvSpPr>
        <p:spPr>
          <a:xfrm>
            <a:off x="5129784" y="2221992"/>
            <a:ext cx="1993392" cy="310896"/>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1" dirty="0">
                <a:solidFill>
                  <a:srgbClr val="193A63"/>
                </a:solidFill>
                <a:latin typeface="Raleway" pitchFamily="2" charset="0"/>
              </a:rPr>
              <a:t>INTs &amp; NNHIP</a:t>
            </a:r>
            <a:endParaRPr kumimoji="0" lang="en-US" sz="1700" b="0" i="0" u="none" strike="noStrike" kern="1200" cap="none" spc="0" normalizeH="0" baseline="0" noProof="0" dirty="0">
              <a:ln>
                <a:noFill/>
              </a:ln>
              <a:solidFill>
                <a:prstClr val="black"/>
              </a:solidFill>
              <a:effectLst/>
              <a:uLnTx/>
              <a:uFillTx/>
              <a:latin typeface="Raleway" pitchFamily="2" charset="0"/>
              <a:ea typeface="+mn-ea"/>
              <a:cs typeface="+mn-cs"/>
            </a:endParaRPr>
          </a:p>
        </p:txBody>
      </p:sp>
      <p:sp>
        <p:nvSpPr>
          <p:cNvPr id="18" name="Text 13"/>
          <p:cNvSpPr/>
          <p:nvPr/>
        </p:nvSpPr>
        <p:spPr>
          <a:xfrm>
            <a:off x="5129784" y="2624328"/>
            <a:ext cx="2139696" cy="5029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a:ln>
                  <a:noFill/>
                </a:ln>
                <a:solidFill>
                  <a:srgbClr val="526572"/>
                </a:solidFill>
                <a:effectLst/>
                <a:uLnTx/>
                <a:uFillTx/>
                <a:latin typeface="Raleway" pitchFamily="2" charset="0"/>
                <a:ea typeface="Aptos" pitchFamily="34" charset="-122"/>
                <a:cs typeface="Aptos" pitchFamily="34" charset="-120"/>
              </a:rPr>
              <a:t>Learning from implementation and INT development</a:t>
            </a:r>
            <a:endParaRPr kumimoji="0" lang="en-US" sz="112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19" name="Shape 14"/>
          <p:cNvSpPr/>
          <p:nvPr/>
        </p:nvSpPr>
        <p:spPr>
          <a:xfrm>
            <a:off x="7699248" y="1947672"/>
            <a:ext cx="3438144" cy="1463040"/>
          </a:xfrm>
          <a:prstGeom prst="roundRect">
            <a:avLst>
              <a:gd name="adj" fmla="val 5000"/>
            </a:avLst>
          </a:prstGeom>
          <a:solidFill>
            <a:srgbClr val="FFFFFF"/>
          </a:solidFill>
          <a:ln w="15240">
            <a:solidFill>
              <a:srgbClr val="F06F61"/>
            </a:solidFill>
            <a:prstDash val="solid"/>
          </a:ln>
          <a:effectLst>
            <a:outerShdw blurRad="19050" dist="6350" dir="27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20" name="Shape 15"/>
          <p:cNvSpPr/>
          <p:nvPr/>
        </p:nvSpPr>
        <p:spPr>
          <a:xfrm>
            <a:off x="7699248" y="1947672"/>
            <a:ext cx="146304" cy="1463040"/>
          </a:xfrm>
          <a:prstGeom prst="roundRect">
            <a:avLst>
              <a:gd name="adj" fmla="val 25000"/>
            </a:avLst>
          </a:prstGeom>
          <a:solidFill>
            <a:srgbClr val="F06F61"/>
          </a:solidFill>
          <a:ln w="12700">
            <a:solidFill>
              <a:srgbClr val="F06F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21" name="Shape 16"/>
          <p:cNvSpPr/>
          <p:nvPr/>
        </p:nvSpPr>
        <p:spPr>
          <a:xfrm>
            <a:off x="7973568" y="2185416"/>
            <a:ext cx="566928" cy="566928"/>
          </a:xfrm>
          <a:prstGeom prst="ellipse">
            <a:avLst/>
          </a:prstGeom>
          <a:solidFill>
            <a:srgbClr val="FDEEEB"/>
          </a:solidFill>
          <a:ln w="12700">
            <a:solidFill>
              <a:srgbClr val="F06F6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pic>
        <p:nvPicPr>
          <p:cNvPr id="22"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92440" y="2304288"/>
            <a:ext cx="329184" cy="329184"/>
          </a:xfrm>
          <a:prstGeom prst="rect">
            <a:avLst/>
          </a:prstGeom>
        </p:spPr>
      </p:pic>
      <p:sp>
        <p:nvSpPr>
          <p:cNvPr id="23" name="Text 17"/>
          <p:cNvSpPr/>
          <p:nvPr/>
        </p:nvSpPr>
        <p:spPr>
          <a:xfrm>
            <a:off x="10735056" y="2039112"/>
            <a:ext cx="219456" cy="16459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06F61"/>
                </a:solidFill>
                <a:effectLst/>
                <a:uLnTx/>
                <a:uFillTx/>
                <a:latin typeface="Raleway" pitchFamily="2" charset="0"/>
                <a:ea typeface="Aptos" pitchFamily="34" charset="-122"/>
                <a:cs typeface="Aptos" pitchFamily="34" charset="-120"/>
              </a:rPr>
              <a:t>03</a:t>
            </a:r>
            <a:endParaRPr kumimoji="0" lang="en-US" sz="10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24" name="Text 18"/>
          <p:cNvSpPr/>
          <p:nvPr/>
        </p:nvSpPr>
        <p:spPr>
          <a:xfrm>
            <a:off x="8714232" y="2221992"/>
            <a:ext cx="1947672" cy="338328"/>
          </a:xfrm>
          <a:prstGeom prst="rect">
            <a:avLst/>
          </a:prstGeom>
          <a:noFill/>
          <a:ln/>
        </p:spPr>
        <p:txBody>
          <a:bodyPr wrap="square" lIns="0" tIns="0" rIns="0" bIns="0" rtlCol="0" anchor="ct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err="1">
                <a:ln>
                  <a:noFill/>
                </a:ln>
                <a:solidFill>
                  <a:srgbClr val="193A63"/>
                </a:solidFill>
                <a:effectLst/>
                <a:uLnTx/>
                <a:uFillTx/>
                <a:latin typeface="Raleway" pitchFamily="2" charset="0"/>
                <a:ea typeface="Aptos Display" pitchFamily="34" charset="-122"/>
                <a:cs typeface="Aptos Display" pitchFamily="34" charset="-120"/>
              </a:rPr>
              <a:t>Neighbourhood</a:t>
            </a:r>
            <a:r>
              <a:rPr kumimoji="0" lang="en-US" sz="1700" b="1" i="0" u="none" strike="noStrike" kern="1200" cap="none" spc="0" normalizeH="0" baseline="0" noProof="0" dirty="0">
                <a:ln>
                  <a:noFill/>
                </a:ln>
                <a:solidFill>
                  <a:srgbClr val="193A63"/>
                </a:solidFill>
                <a:effectLst/>
                <a:uLnTx/>
                <a:uFillTx/>
                <a:latin typeface="Raleway" pitchFamily="2" charset="0"/>
                <a:ea typeface="Aptos Display" pitchFamily="34" charset="-122"/>
                <a:cs typeface="Aptos Display" pitchFamily="34" charset="-120"/>
              </a:rPr>
              <a:t> Health </a:t>
            </a:r>
            <a:r>
              <a:rPr kumimoji="0" lang="en-US" sz="1700" b="1" i="0" u="none" strike="noStrike" kern="1200" cap="none" spc="0" normalizeH="0" baseline="0" noProof="0" dirty="0" err="1">
                <a:ln>
                  <a:noFill/>
                </a:ln>
                <a:solidFill>
                  <a:srgbClr val="193A63"/>
                </a:solidFill>
                <a:effectLst/>
                <a:uLnTx/>
                <a:uFillTx/>
                <a:latin typeface="Raleway" pitchFamily="2" charset="0"/>
                <a:ea typeface="Aptos Display" pitchFamily="34" charset="-122"/>
                <a:cs typeface="Aptos Display" pitchFamily="34" charset="-120"/>
              </a:rPr>
              <a:t>Centres</a:t>
            </a:r>
            <a:r>
              <a:rPr kumimoji="0" lang="en-US" sz="1700" b="1" i="0" u="none" strike="noStrike" kern="1200" cap="none" spc="0" normalizeH="0" baseline="0" noProof="0" dirty="0">
                <a:ln>
                  <a:noFill/>
                </a:ln>
                <a:solidFill>
                  <a:srgbClr val="193A63"/>
                </a:solidFill>
                <a:effectLst/>
                <a:uLnTx/>
                <a:uFillTx/>
                <a:latin typeface="Raleway" pitchFamily="2" charset="0"/>
                <a:ea typeface="Aptos Display" pitchFamily="34" charset="-122"/>
                <a:cs typeface="Aptos Display" pitchFamily="34" charset="-120"/>
              </a:rPr>
              <a:t> (NHC)</a:t>
            </a:r>
            <a:endParaRPr kumimoji="0" lang="en-US" sz="1700" b="0" i="0" u="none" strike="noStrike" kern="1200" cap="none" spc="0" normalizeH="0" baseline="0" noProof="0" dirty="0">
              <a:ln>
                <a:noFill/>
              </a:ln>
              <a:solidFill>
                <a:prstClr val="black"/>
              </a:solidFill>
              <a:effectLst/>
              <a:uLnTx/>
              <a:uFillTx/>
              <a:latin typeface="Raleway" pitchFamily="2" charset="0"/>
              <a:ea typeface="+mn-ea"/>
              <a:cs typeface="+mn-cs"/>
            </a:endParaRPr>
          </a:p>
        </p:txBody>
      </p:sp>
      <p:sp>
        <p:nvSpPr>
          <p:cNvPr id="25" name="Text 19"/>
          <p:cNvSpPr/>
          <p:nvPr/>
        </p:nvSpPr>
        <p:spPr>
          <a:xfrm>
            <a:off x="8714232" y="2624328"/>
            <a:ext cx="2139696" cy="5029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526572"/>
                </a:solidFill>
                <a:effectLst/>
                <a:uLnTx/>
                <a:uFillTx/>
                <a:latin typeface="Raleway" pitchFamily="2" charset="0"/>
                <a:ea typeface="Aptos" pitchFamily="34" charset="-122"/>
                <a:cs typeface="Aptos" pitchFamily="34" charset="-120"/>
              </a:rPr>
              <a:t>Progress on NHCs</a:t>
            </a:r>
            <a:endParaRPr kumimoji="0" lang="en-US" sz="1120" b="0" i="0" u="none" strike="noStrike" kern="1200" cap="none" spc="0" normalizeH="0" baseline="0" noProof="0" dirty="0">
              <a:ln>
                <a:noFill/>
              </a:ln>
              <a:solidFill>
                <a:prstClr val="black"/>
              </a:solidFill>
              <a:effectLst/>
              <a:uLnTx/>
              <a:uFillTx/>
              <a:latin typeface="Raleway" pitchFamily="2" charset="0"/>
              <a:ea typeface="+mn-ea"/>
              <a:cs typeface="+mn-cs"/>
            </a:endParaRPr>
          </a:p>
        </p:txBody>
      </p:sp>
      <p:sp>
        <p:nvSpPr>
          <p:cNvPr id="26" name="Shape 20"/>
          <p:cNvSpPr/>
          <p:nvPr/>
        </p:nvSpPr>
        <p:spPr>
          <a:xfrm>
            <a:off x="2322576" y="3675888"/>
            <a:ext cx="3438144" cy="1463040"/>
          </a:xfrm>
          <a:prstGeom prst="roundRect">
            <a:avLst>
              <a:gd name="adj" fmla="val 5000"/>
            </a:avLst>
          </a:prstGeom>
          <a:solidFill>
            <a:srgbClr val="FFFFFF"/>
          </a:solidFill>
          <a:ln w="15240">
            <a:solidFill>
              <a:srgbClr val="E9A11B"/>
            </a:solidFill>
            <a:prstDash val="solid"/>
          </a:ln>
          <a:effectLst>
            <a:outerShdw blurRad="19050" dist="6350" dir="27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27" name="Shape 21"/>
          <p:cNvSpPr/>
          <p:nvPr/>
        </p:nvSpPr>
        <p:spPr>
          <a:xfrm>
            <a:off x="2322576" y="3675888"/>
            <a:ext cx="146304" cy="1463040"/>
          </a:xfrm>
          <a:prstGeom prst="roundRect">
            <a:avLst>
              <a:gd name="adj" fmla="val 25000"/>
            </a:avLst>
          </a:prstGeom>
          <a:solidFill>
            <a:srgbClr val="E9A11B"/>
          </a:solidFill>
          <a:ln w="12700">
            <a:solidFill>
              <a:srgbClr val="E9A11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28" name="Shape 22"/>
          <p:cNvSpPr/>
          <p:nvPr/>
        </p:nvSpPr>
        <p:spPr>
          <a:xfrm>
            <a:off x="2596896" y="3913632"/>
            <a:ext cx="566928" cy="566928"/>
          </a:xfrm>
          <a:prstGeom prst="ellipse">
            <a:avLst/>
          </a:prstGeom>
          <a:solidFill>
            <a:srgbClr val="FFF5E3"/>
          </a:solidFill>
          <a:ln w="12700">
            <a:solidFill>
              <a:srgbClr val="E9A11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pic>
        <p:nvPicPr>
          <p:cNvPr id="29"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15768" y="4032504"/>
            <a:ext cx="329184" cy="329184"/>
          </a:xfrm>
          <a:prstGeom prst="rect">
            <a:avLst/>
          </a:prstGeom>
        </p:spPr>
      </p:pic>
      <p:sp>
        <p:nvSpPr>
          <p:cNvPr id="30" name="Text 23"/>
          <p:cNvSpPr/>
          <p:nvPr/>
        </p:nvSpPr>
        <p:spPr>
          <a:xfrm>
            <a:off x="5358384" y="3767328"/>
            <a:ext cx="219456" cy="16459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E9A11B"/>
                </a:solidFill>
                <a:effectLst/>
                <a:uLnTx/>
                <a:uFillTx/>
                <a:latin typeface="Raleway" pitchFamily="2" charset="0"/>
                <a:ea typeface="Aptos" pitchFamily="34" charset="-122"/>
                <a:cs typeface="Aptos" pitchFamily="34" charset="-120"/>
              </a:rPr>
              <a:t>04</a:t>
            </a:r>
            <a:endParaRPr kumimoji="0" lang="en-US" sz="10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31" name="Text 24"/>
          <p:cNvSpPr/>
          <p:nvPr/>
        </p:nvSpPr>
        <p:spPr>
          <a:xfrm>
            <a:off x="3337560" y="3950208"/>
            <a:ext cx="1993392" cy="310896"/>
          </a:xfrm>
          <a:prstGeom prst="rect">
            <a:avLst/>
          </a:prstGeom>
          <a:noFill/>
          <a:ln/>
        </p:spPr>
        <p:txBody>
          <a:bodyPr wrap="square" lIns="0" tIns="0" rIns="0" bIns="0" rtlCol="0" anchor="ctr">
            <a:normAutofit fontScale="850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a:ln>
                  <a:noFill/>
                </a:ln>
                <a:solidFill>
                  <a:srgbClr val="193A63"/>
                </a:solidFill>
                <a:effectLst/>
                <a:uLnTx/>
                <a:uFillTx/>
                <a:latin typeface="Raleway" pitchFamily="2" charset="0"/>
                <a:ea typeface="Aptos Display" pitchFamily="34" charset="-122"/>
                <a:cs typeface="Aptos Display" pitchFamily="34" charset="-120"/>
              </a:rPr>
              <a:t>Trailblazer programme</a:t>
            </a:r>
            <a:endParaRPr kumimoji="0" lang="en-US" sz="17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32" name="Text 25"/>
          <p:cNvSpPr/>
          <p:nvPr/>
        </p:nvSpPr>
        <p:spPr>
          <a:xfrm>
            <a:off x="3337560" y="4352544"/>
            <a:ext cx="2139696" cy="5029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a:ln>
                  <a:noFill/>
                </a:ln>
                <a:solidFill>
                  <a:srgbClr val="526572"/>
                </a:solidFill>
                <a:effectLst/>
                <a:uLnTx/>
                <a:uFillTx/>
                <a:latin typeface="Raleway" pitchFamily="2" charset="0"/>
                <a:ea typeface="Aptos" pitchFamily="34" charset="-122"/>
                <a:cs typeface="Aptos" pitchFamily="34" charset="-120"/>
              </a:rPr>
              <a:t>Social finance investment business case</a:t>
            </a:r>
            <a:endParaRPr kumimoji="0" lang="en-US" sz="112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33" name="Shape 26"/>
          <p:cNvSpPr/>
          <p:nvPr/>
        </p:nvSpPr>
        <p:spPr>
          <a:xfrm>
            <a:off x="5907024" y="3675888"/>
            <a:ext cx="3438144" cy="1463040"/>
          </a:xfrm>
          <a:prstGeom prst="roundRect">
            <a:avLst>
              <a:gd name="adj" fmla="val 5000"/>
            </a:avLst>
          </a:prstGeom>
          <a:solidFill>
            <a:srgbClr val="FFFFFF"/>
          </a:solidFill>
          <a:ln w="15240">
            <a:solidFill>
              <a:srgbClr val="7B66AD"/>
            </a:solidFill>
            <a:prstDash val="solid"/>
          </a:ln>
          <a:effectLst>
            <a:outerShdw blurRad="19050" dist="6350" dir="27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34" name="Shape 27"/>
          <p:cNvSpPr/>
          <p:nvPr/>
        </p:nvSpPr>
        <p:spPr>
          <a:xfrm>
            <a:off x="5907024" y="3675888"/>
            <a:ext cx="146304" cy="1463040"/>
          </a:xfrm>
          <a:prstGeom prst="roundRect">
            <a:avLst>
              <a:gd name="adj" fmla="val 25000"/>
            </a:avLst>
          </a:prstGeom>
          <a:solidFill>
            <a:srgbClr val="7B66AD"/>
          </a:solidFill>
          <a:ln w="12700">
            <a:solidFill>
              <a:srgbClr val="7B66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35" name="Shape 28"/>
          <p:cNvSpPr/>
          <p:nvPr/>
        </p:nvSpPr>
        <p:spPr>
          <a:xfrm>
            <a:off x="6181344" y="3913632"/>
            <a:ext cx="566928" cy="566928"/>
          </a:xfrm>
          <a:prstGeom prst="ellipse">
            <a:avLst/>
          </a:prstGeom>
          <a:solidFill>
            <a:srgbClr val="F1EEFA"/>
          </a:solidFill>
          <a:ln w="12700">
            <a:solidFill>
              <a:srgbClr val="7B66A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pic>
        <p:nvPicPr>
          <p:cNvPr id="36"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00216" y="4032504"/>
            <a:ext cx="329184" cy="329184"/>
          </a:xfrm>
          <a:prstGeom prst="rect">
            <a:avLst/>
          </a:prstGeom>
        </p:spPr>
      </p:pic>
      <p:sp>
        <p:nvSpPr>
          <p:cNvPr id="37" name="Text 29"/>
          <p:cNvSpPr/>
          <p:nvPr/>
        </p:nvSpPr>
        <p:spPr>
          <a:xfrm>
            <a:off x="8942832" y="3767328"/>
            <a:ext cx="219456" cy="164592"/>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7B66AD"/>
                </a:solidFill>
                <a:effectLst/>
                <a:uLnTx/>
                <a:uFillTx/>
                <a:latin typeface="Raleway" pitchFamily="2" charset="0"/>
                <a:ea typeface="Aptos" pitchFamily="34" charset="-122"/>
                <a:cs typeface="Aptos" pitchFamily="34" charset="-120"/>
              </a:rPr>
              <a:t>05</a:t>
            </a:r>
            <a:endParaRPr kumimoji="0" lang="en-US" sz="10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38" name="Text 30"/>
          <p:cNvSpPr/>
          <p:nvPr/>
        </p:nvSpPr>
        <p:spPr>
          <a:xfrm>
            <a:off x="6867144" y="3931920"/>
            <a:ext cx="2194560" cy="329184"/>
          </a:xfrm>
          <a:prstGeom prst="rect">
            <a:avLst/>
          </a:prstGeom>
          <a:noFill/>
          <a:ln/>
        </p:spPr>
        <p:txBody>
          <a:bodyPr wrap="square" lIns="0" tIns="0" rIns="0" bIns="0" rtlCol="0" anchor="ct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93A63"/>
                </a:solidFill>
                <a:effectLst/>
                <a:uLnTx/>
                <a:uFillTx/>
                <a:latin typeface="Raleway" pitchFamily="2" charset="0"/>
                <a:ea typeface="Aptos Display" pitchFamily="34" charset="-122"/>
                <a:cs typeface="Aptos Display" pitchFamily="34" charset="-120"/>
              </a:rPr>
              <a:t>Health &amp; Wellbeing Board BCF support </a:t>
            </a:r>
            <a:r>
              <a:rPr kumimoji="0" lang="en-US" sz="1700" b="1" i="0" u="none" strike="noStrike" kern="1200" cap="none" spc="0" normalizeH="0" baseline="0" noProof="0" dirty="0" err="1">
                <a:ln>
                  <a:noFill/>
                </a:ln>
                <a:solidFill>
                  <a:srgbClr val="193A63"/>
                </a:solidFill>
                <a:effectLst/>
                <a:uLnTx/>
                <a:uFillTx/>
                <a:latin typeface="Raleway" pitchFamily="2" charset="0"/>
                <a:ea typeface="Aptos Display" pitchFamily="34" charset="-122"/>
                <a:cs typeface="Aptos Display" pitchFamily="34" charset="-120"/>
              </a:rPr>
              <a:t>programmes</a:t>
            </a:r>
            <a:endParaRPr kumimoji="0" lang="en-US" sz="1700" b="0" i="0" u="none" strike="noStrike" kern="1200" cap="none" spc="0" normalizeH="0" baseline="0" noProof="0" dirty="0">
              <a:ln>
                <a:noFill/>
              </a:ln>
              <a:solidFill>
                <a:prstClr val="black"/>
              </a:solidFill>
              <a:effectLst/>
              <a:uLnTx/>
              <a:uFillTx/>
              <a:latin typeface="Raleway" pitchFamily="2" charset="0"/>
              <a:ea typeface="+mn-ea"/>
              <a:cs typeface="+mn-cs"/>
            </a:endParaRPr>
          </a:p>
        </p:txBody>
      </p:sp>
      <p:sp>
        <p:nvSpPr>
          <p:cNvPr id="39" name="Text 31"/>
          <p:cNvSpPr/>
          <p:nvPr/>
        </p:nvSpPr>
        <p:spPr>
          <a:xfrm>
            <a:off x="6922008" y="4352544"/>
            <a:ext cx="2139696" cy="502920"/>
          </a:xfrm>
          <a:prstGeom prst="rect">
            <a:avLst/>
          </a:prstGeom>
          <a:noFill/>
          <a:ln/>
        </p:spPr>
        <p:txBody>
          <a:bodyPr wrap="square" lIns="127" tIns="127" rIns="127" bIns="127"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20" b="0" i="0" u="none" strike="noStrike" kern="1200" cap="none" spc="0" normalizeH="0" baseline="0" noProof="0" dirty="0">
                <a:ln>
                  <a:noFill/>
                </a:ln>
                <a:solidFill>
                  <a:srgbClr val="526572"/>
                </a:solidFill>
                <a:effectLst/>
                <a:uLnTx/>
                <a:uFillTx/>
                <a:latin typeface="Raleway" pitchFamily="2" charset="0"/>
                <a:ea typeface="Aptos" pitchFamily="34" charset="-122"/>
                <a:cs typeface="Aptos" pitchFamily="34" charset="-120"/>
              </a:rPr>
              <a:t>Targeted HWB support and Communities of Practice</a:t>
            </a:r>
            <a:endParaRPr kumimoji="0" lang="en-US" sz="1120" b="0" i="0" u="none" strike="noStrike" kern="1200" cap="none" spc="0" normalizeH="0" baseline="0" noProof="0" dirty="0">
              <a:ln>
                <a:noFill/>
              </a:ln>
              <a:solidFill>
                <a:prstClr val="black"/>
              </a:solidFill>
              <a:effectLst/>
              <a:uLnTx/>
              <a:uFillTx/>
              <a:latin typeface="Raleway" pitchFamily="2" charset="0"/>
              <a:ea typeface="+mn-ea"/>
              <a:cs typeface="+mn-cs"/>
            </a:endParaRPr>
          </a:p>
        </p:txBody>
      </p:sp>
      <p:sp>
        <p:nvSpPr>
          <p:cNvPr id="40" name="Shape 32"/>
          <p:cNvSpPr/>
          <p:nvPr/>
        </p:nvSpPr>
        <p:spPr>
          <a:xfrm>
            <a:off x="530352" y="5513832"/>
            <a:ext cx="10607040" cy="594360"/>
          </a:xfrm>
          <a:prstGeom prst="roundRect">
            <a:avLst>
              <a:gd name="adj" fmla="val 9231"/>
            </a:avLst>
          </a:prstGeom>
          <a:solidFill>
            <a:srgbClr val="193A63"/>
          </a:solidFill>
          <a:ln w="12700">
            <a:solidFill>
              <a:srgbClr val="193A6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42" name="Text 34"/>
          <p:cNvSpPr/>
          <p:nvPr/>
        </p:nvSpPr>
        <p:spPr>
          <a:xfrm>
            <a:off x="1828800" y="5614416"/>
            <a:ext cx="8833104" cy="329184"/>
          </a:xfrm>
          <a:prstGeom prst="rect">
            <a:avLst/>
          </a:prstGeom>
          <a:noFill/>
          <a:ln/>
        </p:spPr>
        <p:txBody>
          <a:bodyPr wrap="square" lIns="0" tIns="0" rIns="0" bIns="0" rtlCol="0"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20" b="1" i="0" u="none" strike="noStrike" kern="1200" cap="none" spc="0" normalizeH="0" baseline="0" noProof="0">
                <a:ln>
                  <a:noFill/>
                </a:ln>
                <a:solidFill>
                  <a:srgbClr val="FFFFFF"/>
                </a:solidFill>
                <a:effectLst/>
                <a:uLnTx/>
                <a:uFillTx/>
                <a:latin typeface="Raleway" pitchFamily="2" charset="0"/>
                <a:ea typeface="Aptos Display" pitchFamily="34" charset="-122"/>
                <a:cs typeface="Aptos Display" pitchFamily="34" charset="-120"/>
              </a:rPr>
              <a:t>Create a clear line from strategy and learning to practical delivery, investment and shared improvement.</a:t>
            </a:r>
            <a:endParaRPr kumimoji="0" lang="en-US" sz="142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49" name="TextBox 48">
            <a:extLst>
              <a:ext uri="{FF2B5EF4-FFF2-40B4-BE49-F238E27FC236}">
                <a16:creationId xmlns:a16="http://schemas.microsoft.com/office/drawing/2014/main" id="{438EC78E-63AF-E6F9-1101-9E8CDFCBD58E}"/>
              </a:ext>
            </a:extLst>
          </p:cNvPr>
          <p:cNvSpPr txBox="1"/>
          <p:nvPr/>
        </p:nvSpPr>
        <p:spPr>
          <a:xfrm>
            <a:off x="104815" y="105156"/>
            <a:ext cx="11750722" cy="749808"/>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Image 0" descr="/mnt/data/tmp_slide/docmedia/word/media/image1.png"/>
          <p:cNvPicPr>
            <a:picLocks noChangeAspect="1"/>
          </p:cNvPicPr>
          <p:nvPr/>
        </p:nvPicPr>
        <p:blipFill>
          <a:blip r:embed="rId13"/>
          <a:stretch>
            <a:fillRect/>
          </a:stretch>
        </p:blipFill>
        <p:spPr>
          <a:xfrm>
            <a:off x="316423" y="155447"/>
            <a:ext cx="1402208" cy="645529"/>
          </a:xfrm>
          <a:prstGeom prst="rect">
            <a:avLst/>
          </a:prstGeom>
        </p:spPr>
      </p:pic>
    </p:spTree>
    <p:extLst>
      <p:ext uri="{BB962C8B-B14F-4D97-AF65-F5344CB8AC3E}">
        <p14:creationId xmlns:p14="http://schemas.microsoft.com/office/powerpoint/2010/main" val="3472799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2" name="Image 0" descr="/mnt/data/work_final_v2/hwb/slide-4.png"/>
          <p:cNvPicPr>
            <a:picLocks noChangeAspect="1"/>
          </p:cNvPicPr>
          <p:nvPr/>
        </p:nvPicPr>
        <p:blipFill>
          <a:blip r:embed="rId3"/>
          <a:stretch>
            <a:fillRect/>
          </a:stretch>
        </p:blipFill>
        <p:spPr>
          <a:xfrm>
            <a:off x="0" y="0"/>
            <a:ext cx="12191695" cy="6858000"/>
          </a:xfrm>
          <a:prstGeom prst="rect">
            <a:avLst/>
          </a:prstGeom>
        </p:spPr>
      </p:pic>
    </p:spTree>
    <p:extLst>
      <p:ext uri="{BB962C8B-B14F-4D97-AF65-F5344CB8AC3E}">
        <p14:creationId xmlns:p14="http://schemas.microsoft.com/office/powerpoint/2010/main" val="1951026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48">
            <a:extLst>
              <a:ext uri="{FF2B5EF4-FFF2-40B4-BE49-F238E27FC236}">
                <a16:creationId xmlns:a16="http://schemas.microsoft.com/office/drawing/2014/main" id="{438EC78E-63AF-E6F9-1101-9E8CDFCBD58E}"/>
              </a:ext>
            </a:extLst>
          </p:cNvPr>
          <p:cNvSpPr txBox="1"/>
          <p:nvPr/>
        </p:nvSpPr>
        <p:spPr>
          <a:xfrm>
            <a:off x="104815" y="105156"/>
            <a:ext cx="11750722" cy="749808"/>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Shape 42"/>
          <p:cNvSpPr/>
          <p:nvPr/>
        </p:nvSpPr>
        <p:spPr>
          <a:xfrm>
            <a:off x="502920" y="5422392"/>
            <a:ext cx="11173968" cy="777240"/>
          </a:xfrm>
          <a:prstGeom prst="roundRect">
            <a:avLst>
              <a:gd name="adj" fmla="val 6522"/>
            </a:avLst>
          </a:prstGeom>
          <a:solidFill>
            <a:srgbClr val="17365D"/>
          </a:solidFill>
          <a:ln w="12700">
            <a:solidFill>
              <a:srgbClr val="17365D"/>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103" name="Shape 32"/>
          <p:cNvSpPr/>
          <p:nvPr/>
        </p:nvSpPr>
        <p:spPr>
          <a:xfrm>
            <a:off x="9089136" y="2450592"/>
            <a:ext cx="2587752" cy="2688336"/>
          </a:xfrm>
          <a:prstGeom prst="roundRect">
            <a:avLst>
              <a:gd name="adj" fmla="val 2827"/>
            </a:avLst>
          </a:prstGeom>
          <a:solidFill>
            <a:srgbClr val="FFF6E5"/>
          </a:solidFill>
          <a:ln w="15240">
            <a:solidFill>
              <a:srgbClr val="F2AE43">
                <a:alpha val="55000"/>
              </a:srgbClr>
            </a:solidFill>
            <a:prstDash val="solid"/>
          </a:ln>
          <a:effectLst>
            <a:outerShdw blurRad="15240" dist="635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102" name="Shape 22"/>
          <p:cNvSpPr/>
          <p:nvPr/>
        </p:nvSpPr>
        <p:spPr>
          <a:xfrm>
            <a:off x="6227064" y="2450592"/>
            <a:ext cx="2587752" cy="2688336"/>
          </a:xfrm>
          <a:prstGeom prst="roundRect">
            <a:avLst>
              <a:gd name="adj" fmla="val 2827"/>
            </a:avLst>
          </a:prstGeom>
          <a:solidFill>
            <a:srgbClr val="FCEFED"/>
          </a:solidFill>
          <a:ln w="15240">
            <a:solidFill>
              <a:srgbClr val="E97A67">
                <a:alpha val="55000"/>
              </a:srgbClr>
            </a:solidFill>
            <a:prstDash val="solid"/>
          </a:ln>
          <a:effectLst>
            <a:outerShdw blurRad="15240" dist="635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101" name="Shape 12"/>
          <p:cNvSpPr/>
          <p:nvPr/>
        </p:nvSpPr>
        <p:spPr>
          <a:xfrm>
            <a:off x="3364992" y="2450592"/>
            <a:ext cx="2587752" cy="2688336"/>
          </a:xfrm>
          <a:prstGeom prst="roundRect">
            <a:avLst>
              <a:gd name="adj" fmla="val 2827"/>
            </a:avLst>
          </a:prstGeom>
          <a:solidFill>
            <a:srgbClr val="EAF1F8"/>
          </a:solidFill>
          <a:ln w="15240">
            <a:solidFill>
              <a:srgbClr val="2F75B5">
                <a:alpha val="55000"/>
              </a:srgbClr>
            </a:solidFill>
            <a:prstDash val="solid"/>
          </a:ln>
          <a:effectLst>
            <a:outerShdw blurRad="15240" dist="635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100" name="Shape 2"/>
          <p:cNvSpPr/>
          <p:nvPr/>
        </p:nvSpPr>
        <p:spPr>
          <a:xfrm>
            <a:off x="502920" y="2450592"/>
            <a:ext cx="2587752" cy="2688336"/>
          </a:xfrm>
          <a:prstGeom prst="roundRect">
            <a:avLst>
              <a:gd name="adj" fmla="val 2827"/>
            </a:avLst>
          </a:prstGeom>
          <a:solidFill>
            <a:srgbClr val="E8F5F5"/>
          </a:solidFill>
          <a:ln w="15240">
            <a:solidFill>
              <a:srgbClr val="008C95">
                <a:alpha val="55000"/>
              </a:srgbClr>
            </a:solidFill>
            <a:prstDash val="solid"/>
          </a:ln>
          <a:effectLst>
            <a:outerShdw blurRad="15240" dist="6350" dir="2700000" algn="bl" rotWithShape="0">
              <a:srgbClr val="000000">
                <a:alpha val="1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sp>
        <p:nvSpPr>
          <p:cNvPr id="33" name="Text 1">
            <a:extLst>
              <a:ext uri="{FF2B5EF4-FFF2-40B4-BE49-F238E27FC236}">
                <a16:creationId xmlns:a16="http://schemas.microsoft.com/office/drawing/2014/main" id="{E85A9C7C-3C44-6D50-1019-E2B9DE5D73A4}"/>
              </a:ext>
            </a:extLst>
          </p:cNvPr>
          <p:cNvSpPr/>
          <p:nvPr/>
        </p:nvSpPr>
        <p:spPr>
          <a:xfrm>
            <a:off x="502920" y="941832"/>
            <a:ext cx="11173968" cy="521207"/>
          </a:xfrm>
          <a:prstGeom prst="rect">
            <a:avLst/>
          </a:prstGeom>
          <a:noFill/>
          <a:ln>
            <a:noFill/>
          </a:ln>
        </p:spPr>
        <p:txBody>
          <a:bodyPr wrap="square" lIns="0" tIns="0" rIns="0" bIns="0" rtlCol="0" anchor="t"/>
          <a:lstStyle/>
          <a:p>
            <a:pPr marL="0" indent="0" algn="l">
              <a:lnSpc>
                <a:spcPct val="110000"/>
              </a:lnSpc>
              <a:spcBef>
                <a:spcPts val="0"/>
              </a:spcBef>
              <a:spcAft>
                <a:spcPts val="0"/>
              </a:spcAft>
              <a:buNone/>
            </a:pPr>
            <a:r>
              <a:rPr lang="en-US" sz="2800" b="1">
                <a:solidFill>
                  <a:srgbClr val="17365D"/>
                </a:solidFill>
                <a:latin typeface="Raleway"/>
              </a:rPr>
              <a:t>North East Lincolnshire: provision and development</a:t>
            </a:r>
            <a:endParaRPr lang="en-US" sz="2500"/>
          </a:p>
        </p:txBody>
      </p:sp>
      <p:sp>
        <p:nvSpPr>
          <p:cNvPr id="35" name="Text 2">
            <a:extLst>
              <a:ext uri="{FF2B5EF4-FFF2-40B4-BE49-F238E27FC236}">
                <a16:creationId xmlns:a16="http://schemas.microsoft.com/office/drawing/2014/main" id="{0DCF141B-F7C5-E65A-F5B7-2F08EA15A967}"/>
              </a:ext>
            </a:extLst>
          </p:cNvPr>
          <p:cNvSpPr/>
          <p:nvPr/>
        </p:nvSpPr>
        <p:spPr>
          <a:xfrm>
            <a:off x="502920" y="1609344"/>
            <a:ext cx="11173968" cy="384048"/>
          </a:xfrm>
          <a:prstGeom prst="rect">
            <a:avLst/>
          </a:prstGeom>
          <a:noFill/>
          <a:ln>
            <a:noFill/>
          </a:ln>
        </p:spPr>
        <p:txBody>
          <a:bodyPr wrap="square" lIns="0" tIns="0" rIns="0" bIns="0" rtlCol="0" anchor="t"/>
          <a:lstStyle/>
          <a:p>
            <a:pPr marL="0" indent="0" algn="l">
              <a:lnSpc>
                <a:spcPct val="110000"/>
              </a:lnSpc>
              <a:spcBef>
                <a:spcPts val="0"/>
              </a:spcBef>
              <a:spcAft>
                <a:spcPts val="0"/>
              </a:spcAft>
              <a:buNone/>
            </a:pPr>
            <a:r>
              <a:rPr lang="en-US" sz="1600" b="0">
                <a:solidFill>
                  <a:srgbClr val="526572"/>
                </a:solidFill>
                <a:latin typeface="Raleway"/>
              </a:rPr>
              <a:t>Existing neighbourhood delivery provides the foundation for further development</a:t>
            </a:r>
            <a:endParaRPr lang="en-US" sz="1150"/>
          </a:p>
        </p:txBody>
      </p:sp>
      <p:sp>
        <p:nvSpPr>
          <p:cNvPr id="37" name="Text 5">
            <a:extLst>
              <a:ext uri="{FF2B5EF4-FFF2-40B4-BE49-F238E27FC236}">
                <a16:creationId xmlns:a16="http://schemas.microsoft.com/office/drawing/2014/main" id="{F405F698-C603-25E3-AD6B-6854A2A0A3E8}"/>
              </a:ext>
            </a:extLst>
          </p:cNvPr>
          <p:cNvSpPr/>
          <p:nvPr/>
        </p:nvSpPr>
        <p:spPr>
          <a:xfrm>
            <a:off x="685800" y="2633472"/>
            <a:ext cx="2221992" cy="329184"/>
          </a:xfrm>
          <a:prstGeom prst="rect">
            <a:avLst/>
          </a:prstGeom>
          <a:noFill/>
          <a:ln>
            <a:noFill/>
          </a:ln>
        </p:spPr>
        <p:txBody>
          <a:bodyPr wrap="square" lIns="0" tIns="0" rIns="0" bIns="0" rtlCol="0" anchor="t"/>
          <a:lstStyle/>
          <a:p>
            <a:pPr marL="0" indent="0" algn="l">
              <a:lnSpc>
                <a:spcPct val="110000"/>
              </a:lnSpc>
              <a:spcBef>
                <a:spcPts val="0"/>
              </a:spcBef>
              <a:spcAft>
                <a:spcPts val="0"/>
              </a:spcAft>
              <a:buNone/>
            </a:pPr>
            <a:r>
              <a:rPr lang="en-US" sz="1800" b="1">
                <a:solidFill>
                  <a:srgbClr val="008C95"/>
                </a:solidFill>
                <a:latin typeface="Raleway"/>
              </a:rPr>
              <a:t>01</a:t>
            </a:r>
            <a:endParaRPr lang="en-US" sz="1050"/>
          </a:p>
        </p:txBody>
      </p:sp>
      <p:sp>
        <p:nvSpPr>
          <p:cNvPr id="39" name="Text 6">
            <a:extLst>
              <a:ext uri="{FF2B5EF4-FFF2-40B4-BE49-F238E27FC236}">
                <a16:creationId xmlns:a16="http://schemas.microsoft.com/office/drawing/2014/main" id="{FC053BF7-CEFB-BC91-62B8-D2758CCBB746}"/>
              </a:ext>
            </a:extLst>
          </p:cNvPr>
          <p:cNvSpPr/>
          <p:nvPr/>
        </p:nvSpPr>
        <p:spPr>
          <a:xfrm>
            <a:off x="685800" y="3172968"/>
            <a:ext cx="2221992" cy="640080"/>
          </a:xfrm>
          <a:prstGeom prst="rect">
            <a:avLst/>
          </a:prstGeom>
          <a:noFill/>
          <a:ln>
            <a:noFill/>
          </a:ln>
        </p:spPr>
        <p:txBody>
          <a:bodyPr wrap="square" lIns="0" tIns="0" rIns="0" bIns="0" rtlCol="0" anchor="t"/>
          <a:lstStyle/>
          <a:p>
            <a:pPr marL="0" indent="0" algn="l">
              <a:lnSpc>
                <a:spcPct val="110000"/>
              </a:lnSpc>
              <a:spcBef>
                <a:spcPts val="0"/>
              </a:spcBef>
              <a:spcAft>
                <a:spcPts val="0"/>
              </a:spcAft>
              <a:buNone/>
            </a:pPr>
            <a:r>
              <a:rPr lang="en-US" sz="1650" b="1">
                <a:solidFill>
                  <a:srgbClr val="17365D"/>
                </a:solidFill>
                <a:latin typeface="Raleway"/>
              </a:rPr>
              <a:t>Integrated delivery</a:t>
            </a:r>
            <a:endParaRPr lang="en-US" sz="1550"/>
          </a:p>
        </p:txBody>
      </p:sp>
      <p:sp>
        <p:nvSpPr>
          <p:cNvPr id="41" name="Text 7">
            <a:extLst>
              <a:ext uri="{FF2B5EF4-FFF2-40B4-BE49-F238E27FC236}">
                <a16:creationId xmlns:a16="http://schemas.microsoft.com/office/drawing/2014/main" id="{8A0AD2DE-3432-7071-E2FC-70E6467251D3}"/>
              </a:ext>
            </a:extLst>
          </p:cNvPr>
          <p:cNvSpPr/>
          <p:nvPr/>
        </p:nvSpPr>
        <p:spPr>
          <a:xfrm>
            <a:off x="685800" y="3913632"/>
            <a:ext cx="2221992" cy="987552"/>
          </a:xfrm>
          <a:prstGeom prst="rect">
            <a:avLst/>
          </a:prstGeom>
          <a:noFill/>
          <a:ln>
            <a:noFill/>
          </a:ln>
        </p:spPr>
        <p:txBody>
          <a:bodyPr wrap="square" lIns="0" tIns="0" rIns="0" bIns="0" rtlCol="0" anchor="t">
            <a:normAutofit/>
          </a:bodyPr>
          <a:lstStyle/>
          <a:p>
            <a:pPr marL="0" indent="0" algn="l">
              <a:lnSpc>
                <a:spcPct val="110000"/>
              </a:lnSpc>
              <a:spcBef>
                <a:spcPts val="0"/>
              </a:spcBef>
              <a:spcAft>
                <a:spcPts val="0"/>
              </a:spcAft>
              <a:buNone/>
            </a:pPr>
            <a:r>
              <a:rPr lang="en-US" sz="1400" b="0">
                <a:solidFill>
                  <a:srgbClr val="33454F"/>
                </a:solidFill>
                <a:latin typeface="Raleway"/>
              </a:rPr>
              <a:t>Meridian multidisciplinary huddles, multi-agency working and VCSE participation</a:t>
            </a:r>
            <a:endParaRPr lang="en-US" sz="1180"/>
          </a:p>
        </p:txBody>
      </p:sp>
      <p:sp>
        <p:nvSpPr>
          <p:cNvPr id="43" name="Text 10">
            <a:extLst>
              <a:ext uri="{FF2B5EF4-FFF2-40B4-BE49-F238E27FC236}">
                <a16:creationId xmlns:a16="http://schemas.microsoft.com/office/drawing/2014/main" id="{DA2548BE-90C8-A095-EC54-CDB38CC860A7}"/>
              </a:ext>
            </a:extLst>
          </p:cNvPr>
          <p:cNvSpPr/>
          <p:nvPr/>
        </p:nvSpPr>
        <p:spPr>
          <a:xfrm>
            <a:off x="3547872" y="2633472"/>
            <a:ext cx="2221992" cy="329184"/>
          </a:xfrm>
          <a:prstGeom prst="rect">
            <a:avLst/>
          </a:prstGeom>
          <a:noFill/>
          <a:ln>
            <a:noFill/>
          </a:ln>
        </p:spPr>
        <p:txBody>
          <a:bodyPr wrap="square" lIns="0" tIns="0" rIns="0" bIns="0" rtlCol="0" anchor="t"/>
          <a:lstStyle/>
          <a:p>
            <a:pPr marL="0" indent="0" algn="l">
              <a:lnSpc>
                <a:spcPct val="110000"/>
              </a:lnSpc>
              <a:spcBef>
                <a:spcPts val="0"/>
              </a:spcBef>
              <a:spcAft>
                <a:spcPts val="0"/>
              </a:spcAft>
              <a:buNone/>
            </a:pPr>
            <a:r>
              <a:rPr lang="en-US" sz="1800" b="1">
                <a:solidFill>
                  <a:srgbClr val="2F75B5"/>
                </a:solidFill>
                <a:latin typeface="Raleway"/>
              </a:rPr>
              <a:t>02</a:t>
            </a:r>
            <a:endParaRPr lang="en-US" sz="1050"/>
          </a:p>
        </p:txBody>
      </p:sp>
      <p:sp>
        <p:nvSpPr>
          <p:cNvPr id="45" name="Text 11">
            <a:extLst>
              <a:ext uri="{FF2B5EF4-FFF2-40B4-BE49-F238E27FC236}">
                <a16:creationId xmlns:a16="http://schemas.microsoft.com/office/drawing/2014/main" id="{9B0DAF00-3017-FBE3-F1FD-8434BCA5EEAE}"/>
              </a:ext>
            </a:extLst>
          </p:cNvPr>
          <p:cNvSpPr/>
          <p:nvPr/>
        </p:nvSpPr>
        <p:spPr>
          <a:xfrm>
            <a:off x="3547872" y="3172968"/>
            <a:ext cx="2221992" cy="640080"/>
          </a:xfrm>
          <a:prstGeom prst="rect">
            <a:avLst/>
          </a:prstGeom>
          <a:noFill/>
          <a:ln>
            <a:noFill/>
          </a:ln>
        </p:spPr>
        <p:txBody>
          <a:bodyPr wrap="square" lIns="0" tIns="0" rIns="0" bIns="0" rtlCol="0" anchor="t"/>
          <a:lstStyle/>
          <a:p>
            <a:pPr marL="0" indent="0" algn="l">
              <a:lnSpc>
                <a:spcPct val="110000"/>
              </a:lnSpc>
              <a:spcBef>
                <a:spcPts val="0"/>
              </a:spcBef>
              <a:spcAft>
                <a:spcPts val="0"/>
              </a:spcAft>
              <a:buNone/>
            </a:pPr>
            <a:r>
              <a:rPr lang="en-US" sz="1650" b="1">
                <a:solidFill>
                  <a:srgbClr val="17365D"/>
                </a:solidFill>
                <a:latin typeface="Raleway"/>
              </a:rPr>
              <a:t>Proactive care</a:t>
            </a:r>
            <a:endParaRPr lang="en-US" sz="1550"/>
          </a:p>
        </p:txBody>
      </p:sp>
      <p:sp>
        <p:nvSpPr>
          <p:cNvPr id="47" name="Text 12">
            <a:extLst>
              <a:ext uri="{FF2B5EF4-FFF2-40B4-BE49-F238E27FC236}">
                <a16:creationId xmlns:a16="http://schemas.microsoft.com/office/drawing/2014/main" id="{8126F586-D6D1-1F41-11FA-CDA989DB6F28}"/>
              </a:ext>
            </a:extLst>
          </p:cNvPr>
          <p:cNvSpPr/>
          <p:nvPr/>
        </p:nvSpPr>
        <p:spPr>
          <a:xfrm>
            <a:off x="3547872" y="3913632"/>
            <a:ext cx="2221992" cy="987552"/>
          </a:xfrm>
          <a:prstGeom prst="rect">
            <a:avLst/>
          </a:prstGeom>
          <a:noFill/>
          <a:ln>
            <a:noFill/>
          </a:ln>
        </p:spPr>
        <p:txBody>
          <a:bodyPr wrap="square" lIns="0" tIns="0" rIns="0" bIns="0" rtlCol="0" anchor="t">
            <a:normAutofit/>
          </a:bodyPr>
          <a:lstStyle/>
          <a:p>
            <a:pPr marL="0" indent="0" algn="l">
              <a:lnSpc>
                <a:spcPct val="110000"/>
              </a:lnSpc>
              <a:spcBef>
                <a:spcPts val="0"/>
              </a:spcBef>
              <a:spcAft>
                <a:spcPts val="0"/>
              </a:spcAft>
              <a:buNone/>
            </a:pPr>
            <a:r>
              <a:rPr lang="en-US" sz="1400" b="0" dirty="0">
                <a:solidFill>
                  <a:srgbClr val="33454F"/>
                </a:solidFill>
                <a:latin typeface="Raleway"/>
              </a:rPr>
              <a:t>Proactive frailty and existing integrated </a:t>
            </a:r>
            <a:r>
              <a:rPr lang="en-US" sz="1400" b="0" dirty="0" err="1">
                <a:solidFill>
                  <a:srgbClr val="33454F"/>
                </a:solidFill>
                <a:latin typeface="Raleway"/>
              </a:rPr>
              <a:t>neighbourhood</a:t>
            </a:r>
            <a:r>
              <a:rPr lang="en-US" sz="1400" b="0" dirty="0">
                <a:solidFill>
                  <a:srgbClr val="33454F"/>
                </a:solidFill>
                <a:latin typeface="Raleway"/>
              </a:rPr>
              <a:t> teams as delivery foundations</a:t>
            </a:r>
            <a:endParaRPr lang="en-US" sz="1180" dirty="0"/>
          </a:p>
        </p:txBody>
      </p:sp>
      <p:sp>
        <p:nvSpPr>
          <p:cNvPr id="49" name="Text 15">
            <a:extLst>
              <a:ext uri="{FF2B5EF4-FFF2-40B4-BE49-F238E27FC236}">
                <a16:creationId xmlns:a16="http://schemas.microsoft.com/office/drawing/2014/main" id="{A687DF1A-1DB1-0919-12AD-B86677057485}"/>
              </a:ext>
            </a:extLst>
          </p:cNvPr>
          <p:cNvSpPr/>
          <p:nvPr/>
        </p:nvSpPr>
        <p:spPr>
          <a:xfrm>
            <a:off x="6409944" y="2633472"/>
            <a:ext cx="2221992" cy="329184"/>
          </a:xfrm>
          <a:prstGeom prst="rect">
            <a:avLst/>
          </a:prstGeom>
          <a:noFill/>
          <a:ln>
            <a:noFill/>
          </a:ln>
        </p:spPr>
        <p:txBody>
          <a:bodyPr wrap="square" lIns="0" tIns="0" rIns="0" bIns="0" rtlCol="0" anchor="t"/>
          <a:lstStyle/>
          <a:p>
            <a:pPr marL="0" indent="0" algn="l">
              <a:lnSpc>
                <a:spcPct val="110000"/>
              </a:lnSpc>
              <a:spcBef>
                <a:spcPts val="0"/>
              </a:spcBef>
              <a:spcAft>
                <a:spcPts val="0"/>
              </a:spcAft>
              <a:buNone/>
            </a:pPr>
            <a:r>
              <a:rPr lang="en-US" sz="1800" b="1">
                <a:solidFill>
                  <a:srgbClr val="E97A67"/>
                </a:solidFill>
                <a:latin typeface="Raleway"/>
              </a:rPr>
              <a:t>03</a:t>
            </a:r>
            <a:endParaRPr lang="en-US" sz="1050"/>
          </a:p>
        </p:txBody>
      </p:sp>
      <p:sp>
        <p:nvSpPr>
          <p:cNvPr id="51" name="Text 16">
            <a:extLst>
              <a:ext uri="{FF2B5EF4-FFF2-40B4-BE49-F238E27FC236}">
                <a16:creationId xmlns:a16="http://schemas.microsoft.com/office/drawing/2014/main" id="{A5A0726E-2C45-BB76-D6DC-99127B439026}"/>
              </a:ext>
            </a:extLst>
          </p:cNvPr>
          <p:cNvSpPr/>
          <p:nvPr/>
        </p:nvSpPr>
        <p:spPr>
          <a:xfrm>
            <a:off x="6409944" y="3172968"/>
            <a:ext cx="2221992" cy="640080"/>
          </a:xfrm>
          <a:prstGeom prst="rect">
            <a:avLst/>
          </a:prstGeom>
          <a:noFill/>
          <a:ln>
            <a:noFill/>
          </a:ln>
        </p:spPr>
        <p:txBody>
          <a:bodyPr wrap="square" lIns="0" tIns="0" rIns="0" bIns="0" rtlCol="0" anchor="t"/>
          <a:lstStyle/>
          <a:p>
            <a:pPr marL="0" indent="0" algn="l">
              <a:lnSpc>
                <a:spcPct val="110000"/>
              </a:lnSpc>
              <a:spcBef>
                <a:spcPts val="0"/>
              </a:spcBef>
              <a:spcAft>
                <a:spcPts val="0"/>
              </a:spcAft>
              <a:buNone/>
            </a:pPr>
            <a:r>
              <a:rPr lang="en-US" sz="1650" b="1">
                <a:solidFill>
                  <a:srgbClr val="17365D"/>
                </a:solidFill>
                <a:latin typeface="Raleway"/>
              </a:rPr>
              <a:t>Place infrastructure</a:t>
            </a:r>
            <a:endParaRPr lang="en-US" sz="1550"/>
          </a:p>
        </p:txBody>
      </p:sp>
      <p:sp>
        <p:nvSpPr>
          <p:cNvPr id="53" name="Text 17">
            <a:extLst>
              <a:ext uri="{FF2B5EF4-FFF2-40B4-BE49-F238E27FC236}">
                <a16:creationId xmlns:a16="http://schemas.microsoft.com/office/drawing/2014/main" id="{A421A26A-1BE0-9AB6-3C46-0F2767E8F868}"/>
              </a:ext>
            </a:extLst>
          </p:cNvPr>
          <p:cNvSpPr/>
          <p:nvPr/>
        </p:nvSpPr>
        <p:spPr>
          <a:xfrm>
            <a:off x="6409944" y="3913632"/>
            <a:ext cx="2221992" cy="987552"/>
          </a:xfrm>
          <a:prstGeom prst="rect">
            <a:avLst/>
          </a:prstGeom>
          <a:noFill/>
          <a:ln>
            <a:noFill/>
          </a:ln>
        </p:spPr>
        <p:txBody>
          <a:bodyPr wrap="square" lIns="0" tIns="0" rIns="0" bIns="0" rtlCol="0" anchor="t">
            <a:normAutofit fontScale="92500"/>
          </a:bodyPr>
          <a:lstStyle/>
          <a:p>
            <a:pPr marL="0" indent="0" algn="l">
              <a:lnSpc>
                <a:spcPct val="110000"/>
              </a:lnSpc>
              <a:spcBef>
                <a:spcPts val="0"/>
              </a:spcBef>
              <a:spcAft>
                <a:spcPts val="0"/>
              </a:spcAft>
              <a:buNone/>
            </a:pPr>
            <a:r>
              <a:rPr lang="en-US" sz="1400" b="0">
                <a:solidFill>
                  <a:srgbClr val="33454F"/>
                </a:solidFill>
                <a:latin typeface="Raleway"/>
              </a:rPr>
              <a:t>Neighbourhood Health Plan, Weelsby View and wider Neighbourhood Health Centre development</a:t>
            </a:r>
            <a:endParaRPr lang="en-US" sz="1180"/>
          </a:p>
        </p:txBody>
      </p:sp>
      <p:sp>
        <p:nvSpPr>
          <p:cNvPr id="55" name="Text 20">
            <a:extLst>
              <a:ext uri="{FF2B5EF4-FFF2-40B4-BE49-F238E27FC236}">
                <a16:creationId xmlns:a16="http://schemas.microsoft.com/office/drawing/2014/main" id="{891EE671-D2C1-6DAD-0497-FAF6E1F4E879}"/>
              </a:ext>
            </a:extLst>
          </p:cNvPr>
          <p:cNvSpPr/>
          <p:nvPr/>
        </p:nvSpPr>
        <p:spPr>
          <a:xfrm>
            <a:off x="9272015" y="2633472"/>
            <a:ext cx="2221992" cy="329184"/>
          </a:xfrm>
          <a:prstGeom prst="rect">
            <a:avLst/>
          </a:prstGeom>
          <a:noFill/>
          <a:ln>
            <a:noFill/>
          </a:ln>
        </p:spPr>
        <p:txBody>
          <a:bodyPr wrap="square" lIns="0" tIns="0" rIns="0" bIns="0" rtlCol="0" anchor="t"/>
          <a:lstStyle/>
          <a:p>
            <a:pPr marL="0" indent="0" algn="l">
              <a:lnSpc>
                <a:spcPct val="110000"/>
              </a:lnSpc>
              <a:spcBef>
                <a:spcPts val="0"/>
              </a:spcBef>
              <a:spcAft>
                <a:spcPts val="0"/>
              </a:spcAft>
              <a:buNone/>
            </a:pPr>
            <a:r>
              <a:rPr lang="en-US" sz="1800" b="1">
                <a:solidFill>
                  <a:srgbClr val="F2AE43"/>
                </a:solidFill>
                <a:latin typeface="Raleway"/>
              </a:rPr>
              <a:t>04</a:t>
            </a:r>
            <a:endParaRPr lang="en-US" sz="1050"/>
          </a:p>
        </p:txBody>
      </p:sp>
      <p:sp>
        <p:nvSpPr>
          <p:cNvPr id="57" name="Text 21">
            <a:extLst>
              <a:ext uri="{FF2B5EF4-FFF2-40B4-BE49-F238E27FC236}">
                <a16:creationId xmlns:a16="http://schemas.microsoft.com/office/drawing/2014/main" id="{04017A89-1D68-03A4-FFD5-8050D4BAC46C}"/>
              </a:ext>
            </a:extLst>
          </p:cNvPr>
          <p:cNvSpPr/>
          <p:nvPr/>
        </p:nvSpPr>
        <p:spPr>
          <a:xfrm>
            <a:off x="9272015" y="3172968"/>
            <a:ext cx="2221992" cy="640080"/>
          </a:xfrm>
          <a:prstGeom prst="rect">
            <a:avLst/>
          </a:prstGeom>
          <a:noFill/>
          <a:ln>
            <a:noFill/>
          </a:ln>
        </p:spPr>
        <p:txBody>
          <a:bodyPr wrap="square" lIns="0" tIns="0" rIns="0" bIns="0" rtlCol="0" anchor="t"/>
          <a:lstStyle/>
          <a:p>
            <a:pPr marL="0" indent="0" algn="l">
              <a:lnSpc>
                <a:spcPct val="110000"/>
              </a:lnSpc>
              <a:spcBef>
                <a:spcPts val="0"/>
              </a:spcBef>
              <a:spcAft>
                <a:spcPts val="0"/>
              </a:spcAft>
              <a:buNone/>
            </a:pPr>
            <a:r>
              <a:rPr lang="en-US" sz="1650" b="1">
                <a:solidFill>
                  <a:srgbClr val="17365D"/>
                </a:solidFill>
                <a:latin typeface="Raleway"/>
              </a:rPr>
              <a:t>Transformation opportunity</a:t>
            </a:r>
            <a:endParaRPr lang="en-US" sz="1550"/>
          </a:p>
        </p:txBody>
      </p:sp>
      <p:sp>
        <p:nvSpPr>
          <p:cNvPr id="59" name="Text 22">
            <a:extLst>
              <a:ext uri="{FF2B5EF4-FFF2-40B4-BE49-F238E27FC236}">
                <a16:creationId xmlns:a16="http://schemas.microsoft.com/office/drawing/2014/main" id="{2A635BDA-ECB4-F075-9106-EF0364CBD536}"/>
              </a:ext>
            </a:extLst>
          </p:cNvPr>
          <p:cNvSpPr/>
          <p:nvPr/>
        </p:nvSpPr>
        <p:spPr>
          <a:xfrm>
            <a:off x="9272015" y="3913632"/>
            <a:ext cx="2221992" cy="987552"/>
          </a:xfrm>
          <a:prstGeom prst="rect">
            <a:avLst/>
          </a:prstGeom>
          <a:noFill/>
          <a:ln>
            <a:noFill/>
          </a:ln>
        </p:spPr>
        <p:txBody>
          <a:bodyPr wrap="square" lIns="0" tIns="0" rIns="0" bIns="0" rtlCol="0" anchor="t">
            <a:normAutofit fontScale="92500"/>
          </a:bodyPr>
          <a:lstStyle/>
          <a:p>
            <a:pPr marL="0" indent="0" algn="l">
              <a:lnSpc>
                <a:spcPct val="110000"/>
              </a:lnSpc>
              <a:spcBef>
                <a:spcPts val="0"/>
              </a:spcBef>
              <a:spcAft>
                <a:spcPts val="0"/>
              </a:spcAft>
              <a:buNone/>
            </a:pPr>
            <a:r>
              <a:rPr lang="en-US" sz="1400" b="0">
                <a:solidFill>
                  <a:srgbClr val="33454F"/>
                </a:solidFill>
                <a:latin typeface="Raleway"/>
              </a:rPr>
              <a:t>Community urgent care, planned care and outpatient transformation linked to neighbourhood delivery</a:t>
            </a:r>
            <a:endParaRPr lang="en-US" sz="1180"/>
          </a:p>
        </p:txBody>
      </p:sp>
      <p:sp>
        <p:nvSpPr>
          <p:cNvPr id="61" name="Text 23">
            <a:extLst>
              <a:ext uri="{FF2B5EF4-FFF2-40B4-BE49-F238E27FC236}">
                <a16:creationId xmlns:a16="http://schemas.microsoft.com/office/drawing/2014/main" id="{B94431CB-0DE4-026A-3281-7053842724AD}"/>
              </a:ext>
            </a:extLst>
          </p:cNvPr>
          <p:cNvSpPr/>
          <p:nvPr/>
        </p:nvSpPr>
        <p:spPr>
          <a:xfrm>
            <a:off x="841248" y="5568696"/>
            <a:ext cx="10497312" cy="502920"/>
          </a:xfrm>
          <a:prstGeom prst="rect">
            <a:avLst/>
          </a:prstGeom>
          <a:noFill/>
          <a:ln>
            <a:noFill/>
          </a:ln>
        </p:spPr>
        <p:txBody>
          <a:bodyPr wrap="square" lIns="0" tIns="0" rIns="0" bIns="0" rtlCol="0" anchor="t"/>
          <a:lstStyle/>
          <a:p>
            <a:pPr marL="0" indent="0" algn="ctr">
              <a:lnSpc>
                <a:spcPct val="110000"/>
              </a:lnSpc>
              <a:spcBef>
                <a:spcPts val="0"/>
              </a:spcBef>
              <a:spcAft>
                <a:spcPts val="0"/>
              </a:spcAft>
              <a:buNone/>
            </a:pPr>
            <a:r>
              <a:rPr lang="en-US" sz="1600" b="1">
                <a:solidFill>
                  <a:srgbClr val="FFFFFF"/>
                </a:solidFill>
                <a:latin typeface="Raleway"/>
              </a:rPr>
              <a:t>The proposed Trailblazer builds the evidence, operating model and investment case
needed to scale proactive care.</a:t>
            </a:r>
            <a:endParaRPr lang="en-US" sz="1430"/>
          </a:p>
        </p:txBody>
      </p:sp>
      <p:sp>
        <p:nvSpPr>
          <p:cNvPr id="63" name="TextBox 62">
            <a:extLst>
              <a:ext uri="{FF2B5EF4-FFF2-40B4-BE49-F238E27FC236}">
                <a16:creationId xmlns:a16="http://schemas.microsoft.com/office/drawing/2014/main" id="{1513180C-9583-D74F-3BC8-553479C3308E}"/>
              </a:ext>
            </a:extLst>
          </p:cNvPr>
          <p:cNvSpPr txBox="1"/>
          <p:nvPr/>
        </p:nvSpPr>
        <p:spPr>
          <a:xfrm>
            <a:off x="502920" y="2103120"/>
            <a:ext cx="5449824" cy="204928"/>
          </a:xfrm>
          <a:prstGeom prst="rect">
            <a:avLst/>
          </a:prstGeom>
          <a:noFill/>
        </p:spPr>
        <p:txBody>
          <a:bodyPr wrap="square" lIns="0" tIns="0" rIns="0" bIns="0">
            <a:spAutoFit/>
          </a:bodyPr>
          <a:lstStyle/>
          <a:p>
            <a:pPr algn="l">
              <a:lnSpc>
                <a:spcPct val="110000"/>
              </a:lnSpc>
              <a:spcBef>
                <a:spcPts val="0"/>
              </a:spcBef>
              <a:spcAft>
                <a:spcPts val="0"/>
              </a:spcAft>
            </a:pPr>
            <a:r>
              <a:rPr lang="en-GB" sz="1300" b="1">
                <a:solidFill>
                  <a:srgbClr val="008C95"/>
                </a:solidFill>
                <a:latin typeface="Raleway"/>
              </a:rPr>
              <a:t>In place now</a:t>
            </a:r>
          </a:p>
        </p:txBody>
      </p:sp>
      <p:sp>
        <p:nvSpPr>
          <p:cNvPr id="65" name="TextBox 64">
            <a:extLst>
              <a:ext uri="{FF2B5EF4-FFF2-40B4-BE49-F238E27FC236}">
                <a16:creationId xmlns:a16="http://schemas.microsoft.com/office/drawing/2014/main" id="{06142974-4185-616C-5B2B-4C227DCFF3C3}"/>
              </a:ext>
            </a:extLst>
          </p:cNvPr>
          <p:cNvSpPr txBox="1"/>
          <p:nvPr/>
        </p:nvSpPr>
        <p:spPr>
          <a:xfrm>
            <a:off x="6227064" y="2103120"/>
            <a:ext cx="5449824" cy="204928"/>
          </a:xfrm>
          <a:prstGeom prst="rect">
            <a:avLst/>
          </a:prstGeom>
          <a:noFill/>
        </p:spPr>
        <p:txBody>
          <a:bodyPr wrap="square" lIns="0" tIns="0" rIns="0" bIns="0">
            <a:spAutoFit/>
          </a:bodyPr>
          <a:lstStyle/>
          <a:p>
            <a:pPr algn="l">
              <a:lnSpc>
                <a:spcPct val="110000"/>
              </a:lnSpc>
              <a:spcBef>
                <a:spcPts val="0"/>
              </a:spcBef>
              <a:spcAft>
                <a:spcPts val="0"/>
              </a:spcAft>
            </a:pPr>
            <a:r>
              <a:rPr lang="en-GB" sz="1300" b="1">
                <a:solidFill>
                  <a:srgbClr val="526572"/>
                </a:solidFill>
                <a:latin typeface="Raleway"/>
              </a:rPr>
              <a:t>In development</a:t>
            </a:r>
          </a:p>
        </p:txBody>
      </p:sp>
      <p:pic>
        <p:nvPicPr>
          <p:cNvPr id="66" name="Picture 65" descr="image.png"/>
          <p:cNvPicPr>
            <a:picLocks noChangeAspect="1"/>
          </p:cNvPicPr>
          <p:nvPr/>
        </p:nvPicPr>
        <p:blipFill>
          <a:blip r:embed="rId3"/>
          <a:stretch>
            <a:fillRect/>
          </a:stretch>
        </p:blipFill>
        <p:spPr>
          <a:xfrm>
            <a:off x="316423" y="155447"/>
            <a:ext cx="1402208" cy="645529"/>
          </a:xfrm>
          <a:prstGeom prst="rect">
            <a:avLst/>
          </a:prstGeom>
        </p:spPr>
      </p:pic>
      <p:sp>
        <p:nvSpPr>
          <p:cNvPr id="4" name="Shape 3">
            <a:extLst>
              <a:ext uri="{FF2B5EF4-FFF2-40B4-BE49-F238E27FC236}">
                <a16:creationId xmlns:a16="http://schemas.microsoft.com/office/drawing/2014/main" id="{D11DD7B9-130F-78F6-47F0-F015F43630D0}"/>
              </a:ext>
            </a:extLst>
          </p:cNvPr>
          <p:cNvSpPr/>
          <p:nvPr/>
        </p:nvSpPr>
        <p:spPr>
          <a:xfrm>
            <a:off x="2290572" y="2570058"/>
            <a:ext cx="502920" cy="502920"/>
          </a:xfrm>
          <a:prstGeom prst="ellipse">
            <a:avLst/>
          </a:prstGeom>
          <a:solidFill>
            <a:srgbClr val="FFFFFF"/>
          </a:solidFill>
          <a:ln w="15240">
            <a:solidFill>
              <a:srgbClr val="008C9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pic>
        <p:nvPicPr>
          <p:cNvPr id="6" name="Image 0" descr="preencoded.png">
            <a:extLst>
              <a:ext uri="{FF2B5EF4-FFF2-40B4-BE49-F238E27FC236}">
                <a16:creationId xmlns:a16="http://schemas.microsoft.com/office/drawing/2014/main" id="{8CD8FDAC-BB66-33C4-C6A4-A6E44238BA5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00300" y="2674620"/>
            <a:ext cx="283464" cy="283464"/>
          </a:xfrm>
          <a:prstGeom prst="rect">
            <a:avLst/>
          </a:prstGeom>
        </p:spPr>
      </p:pic>
      <p:grpSp>
        <p:nvGrpSpPr>
          <p:cNvPr id="7" name="Group 6">
            <a:extLst>
              <a:ext uri="{FF2B5EF4-FFF2-40B4-BE49-F238E27FC236}">
                <a16:creationId xmlns:a16="http://schemas.microsoft.com/office/drawing/2014/main" id="{071C5778-B901-2963-D693-5A3A3E9A9C56}"/>
              </a:ext>
            </a:extLst>
          </p:cNvPr>
          <p:cNvGrpSpPr/>
          <p:nvPr/>
        </p:nvGrpSpPr>
        <p:grpSpPr>
          <a:xfrm>
            <a:off x="5266944" y="2555095"/>
            <a:ext cx="502920" cy="502920"/>
            <a:chOff x="3529584" y="2029968"/>
            <a:chExt cx="502920" cy="502920"/>
          </a:xfrm>
        </p:grpSpPr>
        <p:sp>
          <p:nvSpPr>
            <p:cNvPr id="8" name="Shape 13">
              <a:extLst>
                <a:ext uri="{FF2B5EF4-FFF2-40B4-BE49-F238E27FC236}">
                  <a16:creationId xmlns:a16="http://schemas.microsoft.com/office/drawing/2014/main" id="{6FE3C136-6A37-CC13-8F93-7FB487B1CB49}"/>
                </a:ext>
              </a:extLst>
            </p:cNvPr>
            <p:cNvSpPr/>
            <p:nvPr/>
          </p:nvSpPr>
          <p:spPr>
            <a:xfrm>
              <a:off x="3529584" y="2029968"/>
              <a:ext cx="502920" cy="502920"/>
            </a:xfrm>
            <a:prstGeom prst="ellipse">
              <a:avLst/>
            </a:prstGeom>
            <a:solidFill>
              <a:srgbClr val="FFFFFF"/>
            </a:solidFill>
            <a:ln w="15240">
              <a:solidFill>
                <a:srgbClr val="2F75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Raleway" pitchFamily="2" charset="0"/>
                <a:ea typeface="+mn-ea"/>
                <a:cs typeface="+mn-cs"/>
              </a:endParaRPr>
            </a:p>
          </p:txBody>
        </p:sp>
        <p:pic>
          <p:nvPicPr>
            <p:cNvPr id="9" name="Image 1" descr="preencoded.png">
              <a:extLst>
                <a:ext uri="{FF2B5EF4-FFF2-40B4-BE49-F238E27FC236}">
                  <a16:creationId xmlns:a16="http://schemas.microsoft.com/office/drawing/2014/main" id="{2B854BD8-2055-293E-4037-2F337CAB0E7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639312" y="2139696"/>
              <a:ext cx="283464" cy="283464"/>
            </a:xfrm>
            <a:prstGeom prst="rect">
              <a:avLst/>
            </a:prstGeom>
          </p:spPr>
        </p:pic>
      </p:grpSp>
      <p:grpSp>
        <p:nvGrpSpPr>
          <p:cNvPr id="10" name="Group 9">
            <a:extLst>
              <a:ext uri="{FF2B5EF4-FFF2-40B4-BE49-F238E27FC236}">
                <a16:creationId xmlns:a16="http://schemas.microsoft.com/office/drawing/2014/main" id="{4FFD66D8-18B5-68CB-9760-8595586AD049}"/>
              </a:ext>
            </a:extLst>
          </p:cNvPr>
          <p:cNvGrpSpPr/>
          <p:nvPr/>
        </p:nvGrpSpPr>
        <p:grpSpPr>
          <a:xfrm>
            <a:off x="8129016" y="2542032"/>
            <a:ext cx="502920" cy="502920"/>
            <a:chOff x="6391656" y="2029968"/>
            <a:chExt cx="502920" cy="502920"/>
          </a:xfrm>
        </p:grpSpPr>
        <p:sp>
          <p:nvSpPr>
            <p:cNvPr id="11" name="Shape 23">
              <a:extLst>
                <a:ext uri="{FF2B5EF4-FFF2-40B4-BE49-F238E27FC236}">
                  <a16:creationId xmlns:a16="http://schemas.microsoft.com/office/drawing/2014/main" id="{F4FE23C7-BD63-3F03-2D9C-89896443F853}"/>
                </a:ext>
              </a:extLst>
            </p:cNvPr>
            <p:cNvSpPr/>
            <p:nvPr/>
          </p:nvSpPr>
          <p:spPr>
            <a:xfrm>
              <a:off x="6391656" y="2029968"/>
              <a:ext cx="502920" cy="502920"/>
            </a:xfrm>
            <a:prstGeom prst="ellipse">
              <a:avLst/>
            </a:prstGeom>
            <a:solidFill>
              <a:srgbClr val="FFFFFF"/>
            </a:solidFill>
            <a:ln w="15240">
              <a:solidFill>
                <a:srgbClr val="E97A6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pic>
          <p:nvPicPr>
            <p:cNvPr id="12" name="Image 2" descr="preencoded.png">
              <a:extLst>
                <a:ext uri="{FF2B5EF4-FFF2-40B4-BE49-F238E27FC236}">
                  <a16:creationId xmlns:a16="http://schemas.microsoft.com/office/drawing/2014/main" id="{3CCAA160-1EFF-1976-7CE8-D37F2BB5EC2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01384" y="2139696"/>
              <a:ext cx="283464" cy="283464"/>
            </a:xfrm>
            <a:prstGeom prst="rect">
              <a:avLst/>
            </a:prstGeom>
          </p:spPr>
        </p:pic>
      </p:grpSp>
      <p:grpSp>
        <p:nvGrpSpPr>
          <p:cNvPr id="13" name="Group 12">
            <a:extLst>
              <a:ext uri="{FF2B5EF4-FFF2-40B4-BE49-F238E27FC236}">
                <a16:creationId xmlns:a16="http://schemas.microsoft.com/office/drawing/2014/main" id="{9F634871-6AB3-36F8-774A-0137936A9D50}"/>
              </a:ext>
            </a:extLst>
          </p:cNvPr>
          <p:cNvGrpSpPr/>
          <p:nvPr/>
        </p:nvGrpSpPr>
        <p:grpSpPr>
          <a:xfrm>
            <a:off x="11003280" y="2555095"/>
            <a:ext cx="502920" cy="502920"/>
            <a:chOff x="9253728" y="2029968"/>
            <a:chExt cx="502920" cy="502920"/>
          </a:xfrm>
        </p:grpSpPr>
        <p:sp>
          <p:nvSpPr>
            <p:cNvPr id="14" name="Shape 33">
              <a:extLst>
                <a:ext uri="{FF2B5EF4-FFF2-40B4-BE49-F238E27FC236}">
                  <a16:creationId xmlns:a16="http://schemas.microsoft.com/office/drawing/2014/main" id="{7D38DDF7-507E-4A8D-F49A-DC95FA55B684}"/>
                </a:ext>
              </a:extLst>
            </p:cNvPr>
            <p:cNvSpPr/>
            <p:nvPr/>
          </p:nvSpPr>
          <p:spPr>
            <a:xfrm>
              <a:off x="9253728" y="2029968"/>
              <a:ext cx="502920" cy="502920"/>
            </a:xfrm>
            <a:prstGeom prst="ellipse">
              <a:avLst/>
            </a:prstGeom>
            <a:solidFill>
              <a:srgbClr val="FFFFFF"/>
            </a:solidFill>
            <a:ln w="15240">
              <a:solidFill>
                <a:srgbClr val="F2AE4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aleway" pitchFamily="2" charset="0"/>
                <a:ea typeface="+mn-ea"/>
                <a:cs typeface="+mn-cs"/>
              </a:endParaRPr>
            </a:p>
          </p:txBody>
        </p:sp>
        <p:pic>
          <p:nvPicPr>
            <p:cNvPr id="15" name="Image 3" descr="preencoded.png">
              <a:extLst>
                <a:ext uri="{FF2B5EF4-FFF2-40B4-BE49-F238E27FC236}">
                  <a16:creationId xmlns:a16="http://schemas.microsoft.com/office/drawing/2014/main" id="{B83554D9-F73A-2690-5527-2513C71FF37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363456" y="2139696"/>
              <a:ext cx="283464" cy="283464"/>
            </a:xfrm>
            <a:prstGeom prst="rect">
              <a:avLst/>
            </a:prstGeom>
          </p:spPr>
        </p:pic>
      </p:grpSp>
    </p:spTree>
    <p:extLst>
      <p:ext uri="{BB962C8B-B14F-4D97-AF65-F5344CB8AC3E}">
        <p14:creationId xmlns:p14="http://schemas.microsoft.com/office/powerpoint/2010/main" val="24220371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2" name="Image 0" descr="/mnt/data/work_final_v2/hwb/slide-7.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655167" y="6300216"/>
            <a:ext cx="10881360" cy="347472"/>
          </a:xfrm>
          <a:prstGeom prst="roundRect">
            <a:avLst>
              <a:gd name="adj" fmla="val 10526"/>
            </a:avLst>
          </a:prstGeom>
          <a:solidFill>
            <a:srgbClr val="173C4A"/>
          </a:solidFill>
          <a:ln w="12700">
            <a:solidFill>
              <a:srgbClr val="173C4A"/>
            </a:solidFill>
            <a:prstDash val="solid"/>
          </a:ln>
        </p:spPr>
        <p:txBody>
          <a:bodyPr/>
          <a:lstStyle/>
          <a:p>
            <a:endParaRPr lang="en-GB"/>
          </a:p>
        </p:txBody>
      </p:sp>
      <p:sp>
        <p:nvSpPr>
          <p:cNvPr id="4" name="Text 1"/>
          <p:cNvSpPr/>
          <p:nvPr/>
        </p:nvSpPr>
        <p:spPr>
          <a:xfrm>
            <a:off x="868680" y="6400800"/>
            <a:ext cx="10469880" cy="146304"/>
          </a:xfrm>
          <a:prstGeom prst="rect">
            <a:avLst/>
          </a:prstGeom>
          <a:noFill/>
          <a:ln/>
        </p:spPr>
        <p:txBody>
          <a:bodyPr wrap="square" lIns="0" tIns="0" rIns="0" bIns="0" rtlCol="0" anchor="ctr"/>
          <a:lstStyle/>
          <a:p>
            <a:pPr marL="0" indent="0" algn="ctr">
              <a:buNone/>
            </a:pPr>
            <a:r>
              <a:rPr lang="en-US" sz="950" b="1" dirty="0">
                <a:solidFill>
                  <a:srgbClr val="FFFFFF"/>
                </a:solidFill>
              </a:rPr>
              <a:t>Potential social-finance investment, subject to business-case development, local governance and investment consideration.</a:t>
            </a:r>
            <a:endParaRPr lang="en-US" sz="950" dirty="0"/>
          </a:p>
        </p:txBody>
      </p:sp>
    </p:spTree>
    <p:extLst>
      <p:ext uri="{BB962C8B-B14F-4D97-AF65-F5344CB8AC3E}">
        <p14:creationId xmlns:p14="http://schemas.microsoft.com/office/powerpoint/2010/main" val="33201055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2" name="Image 0" descr="/mnt/data/work_final_v2/stock/slide-25.png"/>
          <p:cNvPicPr>
            <a:picLocks noChangeAspect="1"/>
          </p:cNvPicPr>
          <p:nvPr/>
        </p:nvPicPr>
        <p:blipFill>
          <a:blip r:embed="rId3"/>
          <a:stretch>
            <a:fillRect/>
          </a:stretch>
        </p:blipFill>
        <p:spPr>
          <a:xfrm>
            <a:off x="0" y="0"/>
            <a:ext cx="12191695" cy="6858000"/>
          </a:xfrm>
          <a:prstGeom prst="rect">
            <a:avLst/>
          </a:prstGeom>
        </p:spPr>
      </p:pic>
    </p:spTree>
    <p:extLst>
      <p:ext uri="{BB962C8B-B14F-4D97-AF65-F5344CB8AC3E}">
        <p14:creationId xmlns:p14="http://schemas.microsoft.com/office/powerpoint/2010/main" val="4703956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081c9c80260d7943b9eefd628e60c9f7.jpg">
            <a:extLst>
              <a:ext uri="{FF2B5EF4-FFF2-40B4-BE49-F238E27FC236}">
                <a16:creationId xmlns:a16="http://schemas.microsoft.com/office/drawing/2014/main" id="{4C3592A8-AE68-438C-017E-6D087CC94EFF}"/>
              </a:ext>
            </a:extLst>
          </p:cNvPr>
          <p:cNvPicPr>
            <a:picLocks noChangeAspect="1"/>
          </p:cNvPicPr>
          <p:nvPr/>
        </p:nvPicPr>
        <p:blipFill>
          <a:blip r:embed="rId3"/>
          <a:srcRect t="13889"/>
          <a:stretch>
            <a:fillRect/>
          </a:stretch>
        </p:blipFill>
        <p:spPr>
          <a:xfrm>
            <a:off x="0" y="952500"/>
            <a:ext cx="12192000" cy="5905500"/>
          </a:xfrm>
          <a:prstGeom prst="rect">
            <a:avLst/>
          </a:prstGeom>
        </p:spPr>
      </p:pic>
      <p:sp>
        <p:nvSpPr>
          <p:cNvPr id="7" name="Text 1">
            <a:extLst>
              <a:ext uri="{FF2B5EF4-FFF2-40B4-BE49-F238E27FC236}">
                <a16:creationId xmlns:a16="http://schemas.microsoft.com/office/drawing/2014/main" id="{E4BB6614-CE3B-7B0C-BD8C-E995B3DD26DC}"/>
              </a:ext>
            </a:extLst>
          </p:cNvPr>
          <p:cNvSpPr/>
          <p:nvPr/>
        </p:nvSpPr>
        <p:spPr>
          <a:xfrm>
            <a:off x="594360" y="1161288"/>
            <a:ext cx="11000232" cy="521207"/>
          </a:xfrm>
          <a:prstGeom prst="rect">
            <a:avLst/>
          </a:prstGeom>
          <a:noFill/>
          <a:ln>
            <a:noFill/>
          </a:ln>
        </p:spPr>
        <p:txBody>
          <a:bodyPr wrap="square" lIns="0" tIns="0" rIns="0" bIns="0" rtlCol="0" anchor="t"/>
          <a:lstStyle/>
          <a:p>
            <a:pPr marL="0" indent="0" algn="ctr">
              <a:lnSpc>
                <a:spcPct val="112000"/>
              </a:lnSpc>
              <a:spcBef>
                <a:spcPts val="0"/>
              </a:spcBef>
              <a:spcAft>
                <a:spcPts val="800"/>
              </a:spcAft>
              <a:buNone/>
            </a:pPr>
            <a:r>
              <a:rPr lang="en-US" sz="2800" b="1" dirty="0" err="1">
                <a:solidFill>
                  <a:srgbClr val="FFFFFF"/>
                </a:solidFill>
                <a:latin typeface="Arial"/>
              </a:rPr>
              <a:t>NLaG’s</a:t>
            </a:r>
            <a:r>
              <a:rPr lang="en-US" sz="2800" b="1" dirty="0">
                <a:solidFill>
                  <a:srgbClr val="FFFFFF"/>
                </a:solidFill>
                <a:latin typeface="Arial"/>
              </a:rPr>
              <a:t> contribution and next steps</a:t>
            </a:r>
            <a:endParaRPr lang="en-US" sz="2500" dirty="0"/>
          </a:p>
        </p:txBody>
      </p:sp>
      <p:sp>
        <p:nvSpPr>
          <p:cNvPr id="9" name="Text 2">
            <a:extLst>
              <a:ext uri="{FF2B5EF4-FFF2-40B4-BE49-F238E27FC236}">
                <a16:creationId xmlns:a16="http://schemas.microsoft.com/office/drawing/2014/main" id="{E9E8060A-D10C-4D83-82E5-13C8408C623F}"/>
              </a:ext>
            </a:extLst>
          </p:cNvPr>
          <p:cNvSpPr/>
          <p:nvPr/>
        </p:nvSpPr>
        <p:spPr>
          <a:xfrm>
            <a:off x="731520" y="1810512"/>
            <a:ext cx="10725912" cy="411480"/>
          </a:xfrm>
          <a:prstGeom prst="rect">
            <a:avLst/>
          </a:prstGeom>
          <a:noFill/>
          <a:ln>
            <a:noFill/>
          </a:ln>
        </p:spPr>
        <p:txBody>
          <a:bodyPr wrap="square" lIns="0" tIns="0" rIns="0" bIns="0" rtlCol="0" anchor="t"/>
          <a:lstStyle/>
          <a:p>
            <a:pPr marL="0" indent="0" algn="ctr">
              <a:lnSpc>
                <a:spcPct val="112000"/>
              </a:lnSpc>
              <a:spcBef>
                <a:spcPts val="0"/>
              </a:spcBef>
              <a:spcAft>
                <a:spcPts val="800"/>
              </a:spcAft>
              <a:buNone/>
            </a:pPr>
            <a:r>
              <a:rPr lang="en-US" sz="1700" b="0">
                <a:solidFill>
                  <a:srgbClr val="FFFFFF"/>
                </a:solidFill>
                <a:latin typeface="Arial"/>
              </a:rPr>
              <a:t>Proposed contribution to the Trailblazer, for Governors and AGM discussion</a:t>
            </a:r>
            <a:endParaRPr lang="en-US" sz="1150"/>
          </a:p>
        </p:txBody>
      </p:sp>
      <p:sp>
        <p:nvSpPr>
          <p:cNvPr id="32" name="Rounded Rectangle 31"/>
          <p:cNvSpPr/>
          <p:nvPr/>
        </p:nvSpPr>
        <p:spPr>
          <a:xfrm>
            <a:off x="594360" y="2404872"/>
            <a:ext cx="3429000" cy="1536192"/>
          </a:xfrm>
          <a:prstGeom prst="roundRect">
            <a:avLst>
              <a:gd name="adj" fmla="val 7000"/>
            </a:avLst>
          </a:prstGeom>
          <a:solidFill>
            <a:srgbClr val="F5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 4">
            <a:extLst>
              <a:ext uri="{FF2B5EF4-FFF2-40B4-BE49-F238E27FC236}">
                <a16:creationId xmlns:a16="http://schemas.microsoft.com/office/drawing/2014/main" id="{B8A3627E-08F7-20DD-EAC0-42F6D8949B90}"/>
              </a:ext>
            </a:extLst>
          </p:cNvPr>
          <p:cNvSpPr/>
          <p:nvPr/>
        </p:nvSpPr>
        <p:spPr>
          <a:xfrm>
            <a:off x="804672" y="2569464"/>
            <a:ext cx="3008376" cy="329184"/>
          </a:xfrm>
          <a:prstGeom prst="rect">
            <a:avLst/>
          </a:prstGeom>
          <a:noFill/>
          <a:ln>
            <a:noFill/>
          </a:ln>
        </p:spPr>
        <p:txBody>
          <a:bodyPr wrap="square" lIns="0" tIns="0" rIns="0" bIns="0" rtlCol="0" anchor="t"/>
          <a:lstStyle/>
          <a:p>
            <a:pPr marL="0" indent="0" algn="l">
              <a:lnSpc>
                <a:spcPct val="105000"/>
              </a:lnSpc>
              <a:spcBef>
                <a:spcPts val="0"/>
              </a:spcBef>
              <a:spcAft>
                <a:spcPts val="0"/>
              </a:spcAft>
              <a:buNone/>
            </a:pPr>
            <a:r>
              <a:rPr lang="en-US" sz="2200" b="1">
                <a:solidFill>
                  <a:srgbClr val="123B66"/>
                </a:solidFill>
                <a:latin typeface="Arial"/>
              </a:rPr>
              <a:t>Pathways</a:t>
            </a:r>
            <a:endParaRPr lang="en-US" sz="1700"/>
          </a:p>
        </p:txBody>
      </p:sp>
      <p:sp>
        <p:nvSpPr>
          <p:cNvPr id="13" name="Text 5">
            <a:extLst>
              <a:ext uri="{FF2B5EF4-FFF2-40B4-BE49-F238E27FC236}">
                <a16:creationId xmlns:a16="http://schemas.microsoft.com/office/drawing/2014/main" id="{764593A6-740F-F820-0055-264DCFFDB78E}"/>
              </a:ext>
            </a:extLst>
          </p:cNvPr>
          <p:cNvSpPr/>
          <p:nvPr/>
        </p:nvSpPr>
        <p:spPr>
          <a:xfrm>
            <a:off x="804672" y="3026664"/>
            <a:ext cx="3008376" cy="777240"/>
          </a:xfrm>
          <a:prstGeom prst="rect">
            <a:avLst/>
          </a:prstGeom>
          <a:noFill/>
          <a:ln>
            <a:noFill/>
          </a:ln>
        </p:spPr>
        <p:txBody>
          <a:bodyPr wrap="square" lIns="0" tIns="0" rIns="0" bIns="0" rtlCol="0" anchor="t">
            <a:normAutofit lnSpcReduction="10000"/>
          </a:bodyPr>
          <a:lstStyle/>
          <a:p>
            <a:pPr marL="0" indent="0" algn="l">
              <a:lnSpc>
                <a:spcPct val="105000"/>
              </a:lnSpc>
              <a:spcBef>
                <a:spcPts val="0"/>
              </a:spcBef>
              <a:spcAft>
                <a:spcPts val="0"/>
              </a:spcAft>
              <a:buNone/>
            </a:pPr>
            <a:r>
              <a:rPr lang="en-US" sz="1700" b="0">
                <a:solidFill>
                  <a:srgbClr val="263B50"/>
                </a:solidFill>
                <a:latin typeface="Arial"/>
              </a:rPr>
              <a:t>Prioritise admission avoidance, discharge and care closer to home</a:t>
            </a:r>
            <a:endParaRPr lang="en-US" sz="1110"/>
          </a:p>
        </p:txBody>
      </p:sp>
      <p:sp>
        <p:nvSpPr>
          <p:cNvPr id="33" name="Rounded Rectangle 32"/>
          <p:cNvSpPr/>
          <p:nvPr/>
        </p:nvSpPr>
        <p:spPr>
          <a:xfrm>
            <a:off x="4379976" y="2404872"/>
            <a:ext cx="3429000" cy="1536192"/>
          </a:xfrm>
          <a:prstGeom prst="roundRect">
            <a:avLst>
              <a:gd name="adj" fmla="val 7000"/>
            </a:avLst>
          </a:prstGeom>
          <a:solidFill>
            <a:srgbClr val="F5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 7">
            <a:extLst>
              <a:ext uri="{FF2B5EF4-FFF2-40B4-BE49-F238E27FC236}">
                <a16:creationId xmlns:a16="http://schemas.microsoft.com/office/drawing/2014/main" id="{14AD1378-1315-2E6B-1BB9-C176BD498799}"/>
              </a:ext>
            </a:extLst>
          </p:cNvPr>
          <p:cNvSpPr/>
          <p:nvPr/>
        </p:nvSpPr>
        <p:spPr>
          <a:xfrm>
            <a:off x="4590288" y="2569464"/>
            <a:ext cx="3008376" cy="329184"/>
          </a:xfrm>
          <a:prstGeom prst="rect">
            <a:avLst/>
          </a:prstGeom>
          <a:noFill/>
          <a:ln>
            <a:noFill/>
          </a:ln>
        </p:spPr>
        <p:txBody>
          <a:bodyPr wrap="square" lIns="0" tIns="0" rIns="0" bIns="0" rtlCol="0" anchor="t"/>
          <a:lstStyle/>
          <a:p>
            <a:pPr marL="0" indent="0" algn="l">
              <a:lnSpc>
                <a:spcPct val="105000"/>
              </a:lnSpc>
              <a:spcBef>
                <a:spcPts val="0"/>
              </a:spcBef>
              <a:spcAft>
                <a:spcPts val="0"/>
              </a:spcAft>
              <a:buNone/>
            </a:pPr>
            <a:r>
              <a:rPr lang="en-US" sz="2200" b="1">
                <a:solidFill>
                  <a:srgbClr val="123B66"/>
                </a:solidFill>
                <a:latin typeface="Arial"/>
              </a:rPr>
              <a:t>Cohorts</a:t>
            </a:r>
            <a:endParaRPr lang="en-US" sz="1700"/>
          </a:p>
        </p:txBody>
      </p:sp>
      <p:sp>
        <p:nvSpPr>
          <p:cNvPr id="17" name="Text 8">
            <a:extLst>
              <a:ext uri="{FF2B5EF4-FFF2-40B4-BE49-F238E27FC236}">
                <a16:creationId xmlns:a16="http://schemas.microsoft.com/office/drawing/2014/main" id="{64498A01-78A1-3D1F-7B5F-80EDF9A88D5C}"/>
              </a:ext>
            </a:extLst>
          </p:cNvPr>
          <p:cNvSpPr/>
          <p:nvPr/>
        </p:nvSpPr>
        <p:spPr>
          <a:xfrm>
            <a:off x="4590288" y="3026664"/>
            <a:ext cx="3008376" cy="777240"/>
          </a:xfrm>
          <a:prstGeom prst="rect">
            <a:avLst/>
          </a:prstGeom>
          <a:noFill/>
          <a:ln>
            <a:noFill/>
          </a:ln>
        </p:spPr>
        <p:txBody>
          <a:bodyPr wrap="square" lIns="0" tIns="0" rIns="0" bIns="0" rtlCol="0" anchor="t">
            <a:normAutofit lnSpcReduction="10000"/>
          </a:bodyPr>
          <a:lstStyle/>
          <a:p>
            <a:pPr marL="0" indent="0" algn="l">
              <a:lnSpc>
                <a:spcPct val="105000"/>
              </a:lnSpc>
              <a:spcBef>
                <a:spcPts val="0"/>
              </a:spcBef>
              <a:spcAft>
                <a:spcPts val="0"/>
              </a:spcAft>
              <a:buNone/>
            </a:pPr>
            <a:r>
              <a:rPr lang="en-US" sz="1700" b="0">
                <a:solidFill>
                  <a:srgbClr val="263B50"/>
                </a:solidFill>
                <a:latin typeface="Arial"/>
              </a:rPr>
              <a:t>Refine priority groups using service intelligence and clinical judgement</a:t>
            </a:r>
            <a:endParaRPr lang="en-US" sz="1110"/>
          </a:p>
        </p:txBody>
      </p:sp>
      <p:sp>
        <p:nvSpPr>
          <p:cNvPr id="34" name="Rounded Rectangle 33"/>
          <p:cNvSpPr/>
          <p:nvPr/>
        </p:nvSpPr>
        <p:spPr>
          <a:xfrm>
            <a:off x="8165592" y="2404872"/>
            <a:ext cx="3429000" cy="1536192"/>
          </a:xfrm>
          <a:prstGeom prst="roundRect">
            <a:avLst>
              <a:gd name="adj" fmla="val 7000"/>
            </a:avLst>
          </a:prstGeom>
          <a:solidFill>
            <a:srgbClr val="F5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 10">
            <a:extLst>
              <a:ext uri="{FF2B5EF4-FFF2-40B4-BE49-F238E27FC236}">
                <a16:creationId xmlns:a16="http://schemas.microsoft.com/office/drawing/2014/main" id="{9513787D-057A-8C9E-3092-245FB7FE53DC}"/>
              </a:ext>
            </a:extLst>
          </p:cNvPr>
          <p:cNvSpPr/>
          <p:nvPr/>
        </p:nvSpPr>
        <p:spPr>
          <a:xfrm>
            <a:off x="8375904" y="2569464"/>
            <a:ext cx="3008376" cy="329184"/>
          </a:xfrm>
          <a:prstGeom prst="rect">
            <a:avLst/>
          </a:prstGeom>
          <a:noFill/>
          <a:ln>
            <a:noFill/>
          </a:ln>
        </p:spPr>
        <p:txBody>
          <a:bodyPr wrap="square" lIns="0" tIns="0" rIns="0" bIns="0" rtlCol="0" anchor="t"/>
          <a:lstStyle/>
          <a:p>
            <a:pPr marL="0" indent="0" algn="l">
              <a:lnSpc>
                <a:spcPct val="105000"/>
              </a:lnSpc>
              <a:spcBef>
                <a:spcPts val="0"/>
              </a:spcBef>
              <a:spcAft>
                <a:spcPts val="0"/>
              </a:spcAft>
              <a:buNone/>
            </a:pPr>
            <a:r>
              <a:rPr lang="en-US" sz="2200" b="1">
                <a:solidFill>
                  <a:srgbClr val="123B66"/>
                </a:solidFill>
                <a:latin typeface="Arial"/>
              </a:rPr>
              <a:t>Model</a:t>
            </a:r>
            <a:endParaRPr lang="en-US" sz="1700"/>
          </a:p>
        </p:txBody>
      </p:sp>
      <p:sp>
        <p:nvSpPr>
          <p:cNvPr id="21" name="Text 11">
            <a:extLst>
              <a:ext uri="{FF2B5EF4-FFF2-40B4-BE49-F238E27FC236}">
                <a16:creationId xmlns:a16="http://schemas.microsoft.com/office/drawing/2014/main" id="{F8148EE5-17B7-38C2-FD3E-1694F067B8B0}"/>
              </a:ext>
            </a:extLst>
          </p:cNvPr>
          <p:cNvSpPr/>
          <p:nvPr/>
        </p:nvSpPr>
        <p:spPr>
          <a:xfrm>
            <a:off x="8375904" y="3026664"/>
            <a:ext cx="3008376" cy="777240"/>
          </a:xfrm>
          <a:prstGeom prst="rect">
            <a:avLst/>
          </a:prstGeom>
          <a:noFill/>
          <a:ln>
            <a:noFill/>
          </a:ln>
        </p:spPr>
        <p:txBody>
          <a:bodyPr wrap="square" lIns="0" tIns="0" rIns="0" bIns="0" rtlCol="0" anchor="t">
            <a:normAutofit lnSpcReduction="10000"/>
          </a:bodyPr>
          <a:lstStyle/>
          <a:p>
            <a:pPr marL="0" indent="0" algn="l">
              <a:lnSpc>
                <a:spcPct val="105000"/>
              </a:lnSpc>
              <a:spcBef>
                <a:spcPts val="0"/>
              </a:spcBef>
              <a:spcAft>
                <a:spcPts val="0"/>
              </a:spcAft>
              <a:buNone/>
            </a:pPr>
            <a:r>
              <a:rPr lang="en-US" sz="1700" b="0">
                <a:solidFill>
                  <a:srgbClr val="263B50"/>
                </a:solidFill>
                <a:latin typeface="Arial"/>
              </a:rPr>
              <a:t>Co-design links between acute, community, primary care and wider partners</a:t>
            </a:r>
            <a:endParaRPr lang="en-US" sz="1110"/>
          </a:p>
        </p:txBody>
      </p:sp>
      <p:sp>
        <p:nvSpPr>
          <p:cNvPr id="35" name="Rounded Rectangle 34"/>
          <p:cNvSpPr/>
          <p:nvPr/>
        </p:nvSpPr>
        <p:spPr>
          <a:xfrm>
            <a:off x="2487168" y="4114800"/>
            <a:ext cx="3429000" cy="1536192"/>
          </a:xfrm>
          <a:prstGeom prst="roundRect">
            <a:avLst>
              <a:gd name="adj" fmla="val 7000"/>
            </a:avLst>
          </a:prstGeom>
          <a:solidFill>
            <a:srgbClr val="F5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 13">
            <a:extLst>
              <a:ext uri="{FF2B5EF4-FFF2-40B4-BE49-F238E27FC236}">
                <a16:creationId xmlns:a16="http://schemas.microsoft.com/office/drawing/2014/main" id="{30DD183F-65AA-8069-8FB1-E60BCB230D90}"/>
              </a:ext>
            </a:extLst>
          </p:cNvPr>
          <p:cNvSpPr/>
          <p:nvPr/>
        </p:nvSpPr>
        <p:spPr>
          <a:xfrm>
            <a:off x="2697480" y="4279392"/>
            <a:ext cx="3008376" cy="329184"/>
          </a:xfrm>
          <a:prstGeom prst="rect">
            <a:avLst/>
          </a:prstGeom>
          <a:noFill/>
          <a:ln>
            <a:noFill/>
          </a:ln>
        </p:spPr>
        <p:txBody>
          <a:bodyPr wrap="square" lIns="0" tIns="0" rIns="0" bIns="0" rtlCol="0" anchor="t"/>
          <a:lstStyle/>
          <a:p>
            <a:pPr marL="0" indent="0" algn="l">
              <a:lnSpc>
                <a:spcPct val="105000"/>
              </a:lnSpc>
              <a:spcBef>
                <a:spcPts val="0"/>
              </a:spcBef>
              <a:spcAft>
                <a:spcPts val="0"/>
              </a:spcAft>
              <a:buNone/>
            </a:pPr>
            <a:r>
              <a:rPr lang="en-US" sz="2200" b="1">
                <a:solidFill>
                  <a:srgbClr val="123B66"/>
                </a:solidFill>
                <a:latin typeface="Arial"/>
              </a:rPr>
              <a:t>Benefits</a:t>
            </a:r>
            <a:endParaRPr lang="en-US" sz="1700"/>
          </a:p>
        </p:txBody>
      </p:sp>
      <p:sp>
        <p:nvSpPr>
          <p:cNvPr id="25" name="Text 14">
            <a:extLst>
              <a:ext uri="{FF2B5EF4-FFF2-40B4-BE49-F238E27FC236}">
                <a16:creationId xmlns:a16="http://schemas.microsoft.com/office/drawing/2014/main" id="{5D75D0F9-8603-3C61-DED9-C275F8BD5993}"/>
              </a:ext>
            </a:extLst>
          </p:cNvPr>
          <p:cNvSpPr/>
          <p:nvPr/>
        </p:nvSpPr>
        <p:spPr>
          <a:xfrm>
            <a:off x="2697480" y="4736592"/>
            <a:ext cx="3008376" cy="777240"/>
          </a:xfrm>
          <a:prstGeom prst="rect">
            <a:avLst/>
          </a:prstGeom>
          <a:noFill/>
          <a:ln>
            <a:noFill/>
          </a:ln>
        </p:spPr>
        <p:txBody>
          <a:bodyPr wrap="square" lIns="0" tIns="0" rIns="0" bIns="0" rtlCol="0" anchor="t">
            <a:normAutofit/>
          </a:bodyPr>
          <a:lstStyle/>
          <a:p>
            <a:pPr marL="0" indent="0" algn="l">
              <a:lnSpc>
                <a:spcPct val="105000"/>
              </a:lnSpc>
              <a:spcBef>
                <a:spcPts val="0"/>
              </a:spcBef>
              <a:spcAft>
                <a:spcPts val="0"/>
              </a:spcAft>
              <a:buNone/>
            </a:pPr>
            <a:r>
              <a:rPr lang="en-US" sz="1700" b="0">
                <a:solidFill>
                  <a:srgbClr val="263B50"/>
                </a:solidFill>
                <a:latin typeface="Arial"/>
              </a:rPr>
              <a:t>Test activity, quality, workforce and financial assumptions</a:t>
            </a:r>
            <a:endParaRPr lang="en-US" sz="1110"/>
          </a:p>
        </p:txBody>
      </p:sp>
      <p:sp>
        <p:nvSpPr>
          <p:cNvPr id="36" name="Rounded Rectangle 35"/>
          <p:cNvSpPr/>
          <p:nvPr/>
        </p:nvSpPr>
        <p:spPr>
          <a:xfrm>
            <a:off x="6272784" y="4114800"/>
            <a:ext cx="3429000" cy="1536192"/>
          </a:xfrm>
          <a:prstGeom prst="roundRect">
            <a:avLst>
              <a:gd name="adj" fmla="val 7000"/>
            </a:avLst>
          </a:prstGeom>
          <a:solidFill>
            <a:srgbClr val="F5F9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 16">
            <a:extLst>
              <a:ext uri="{FF2B5EF4-FFF2-40B4-BE49-F238E27FC236}">
                <a16:creationId xmlns:a16="http://schemas.microsoft.com/office/drawing/2014/main" id="{C6166F22-6BDF-51D1-6F68-262F275E28DA}"/>
              </a:ext>
            </a:extLst>
          </p:cNvPr>
          <p:cNvSpPr/>
          <p:nvPr/>
        </p:nvSpPr>
        <p:spPr>
          <a:xfrm>
            <a:off x="6483096" y="4279392"/>
            <a:ext cx="3008376" cy="329184"/>
          </a:xfrm>
          <a:prstGeom prst="rect">
            <a:avLst/>
          </a:prstGeom>
          <a:noFill/>
          <a:ln>
            <a:noFill/>
          </a:ln>
        </p:spPr>
        <p:txBody>
          <a:bodyPr wrap="square" lIns="0" tIns="0" rIns="0" bIns="0" rtlCol="0" anchor="t"/>
          <a:lstStyle/>
          <a:p>
            <a:pPr marL="0" indent="0" algn="l">
              <a:lnSpc>
                <a:spcPct val="105000"/>
              </a:lnSpc>
              <a:spcBef>
                <a:spcPts val="0"/>
              </a:spcBef>
              <a:spcAft>
                <a:spcPts val="0"/>
              </a:spcAft>
              <a:buNone/>
            </a:pPr>
            <a:r>
              <a:rPr lang="en-US" sz="2200" b="1">
                <a:solidFill>
                  <a:srgbClr val="123B66"/>
                </a:solidFill>
                <a:latin typeface="Arial"/>
              </a:rPr>
              <a:t>Leadership</a:t>
            </a:r>
            <a:endParaRPr lang="en-US" sz="1700"/>
          </a:p>
        </p:txBody>
      </p:sp>
      <p:sp>
        <p:nvSpPr>
          <p:cNvPr id="29" name="Text 17">
            <a:extLst>
              <a:ext uri="{FF2B5EF4-FFF2-40B4-BE49-F238E27FC236}">
                <a16:creationId xmlns:a16="http://schemas.microsoft.com/office/drawing/2014/main" id="{A265E397-F550-89DB-2F6A-A8F6E2EDCD3C}"/>
              </a:ext>
            </a:extLst>
          </p:cNvPr>
          <p:cNvSpPr/>
          <p:nvPr/>
        </p:nvSpPr>
        <p:spPr>
          <a:xfrm>
            <a:off x="6483096" y="4736592"/>
            <a:ext cx="3008376" cy="777240"/>
          </a:xfrm>
          <a:prstGeom prst="rect">
            <a:avLst/>
          </a:prstGeom>
          <a:noFill/>
          <a:ln>
            <a:noFill/>
          </a:ln>
        </p:spPr>
        <p:txBody>
          <a:bodyPr wrap="square" lIns="0" tIns="0" rIns="0" bIns="0" rtlCol="0" anchor="t">
            <a:normAutofit lnSpcReduction="10000"/>
          </a:bodyPr>
          <a:lstStyle/>
          <a:p>
            <a:pPr marL="0" indent="0" algn="l">
              <a:lnSpc>
                <a:spcPct val="105000"/>
              </a:lnSpc>
              <a:spcBef>
                <a:spcPts val="0"/>
              </a:spcBef>
              <a:spcAft>
                <a:spcPts val="0"/>
              </a:spcAft>
              <a:buNone/>
            </a:pPr>
            <a:r>
              <a:rPr lang="en-US" sz="1700" b="0">
                <a:solidFill>
                  <a:srgbClr val="263B50"/>
                </a:solidFill>
                <a:latin typeface="Arial"/>
              </a:rPr>
              <a:t>Identify clinical and operational sponsors for the design workstreams</a:t>
            </a:r>
            <a:endParaRPr lang="en-US" sz="1110"/>
          </a:p>
        </p:txBody>
      </p:sp>
    </p:spTree>
    <p:extLst>
      <p:ext uri="{BB962C8B-B14F-4D97-AF65-F5344CB8AC3E}">
        <p14:creationId xmlns:p14="http://schemas.microsoft.com/office/powerpoint/2010/main" val="41391243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B9E0918-ADAA-492E-9297-32E86068B781}" vid="{D2A4828B-CEFC-45F4-A7F3-A707E8652428}"/>
    </a:ext>
  </a:extLst>
</a:theme>
</file>

<file path=ppt/theme/theme2.xml><?xml version="1.0" encoding="utf-8"?>
<a:theme xmlns:a="http://schemas.openxmlformats.org/drawingml/2006/main" name="2_Office Theme">
  <a:themeElements>
    <a:clrScheme name="HPP">
      <a:dk1>
        <a:srgbClr val="231F20"/>
      </a:dk1>
      <a:lt1>
        <a:sysClr val="window" lastClr="FFFFFF"/>
      </a:lt1>
      <a:dk2>
        <a:srgbClr val="003087"/>
      </a:dk2>
      <a:lt2>
        <a:srgbClr val="E8EDEE"/>
      </a:lt2>
      <a:accent1>
        <a:srgbClr val="005EB8"/>
      </a:accent1>
      <a:accent2>
        <a:srgbClr val="ED8B00"/>
      </a:accent2>
      <a:accent3>
        <a:srgbClr val="768692"/>
      </a:accent3>
      <a:accent4>
        <a:srgbClr val="FFB81C"/>
      </a:accent4>
      <a:accent5>
        <a:srgbClr val="0072CE"/>
      </a:accent5>
      <a:accent6>
        <a:srgbClr val="009639"/>
      </a:accent6>
      <a:hlink>
        <a:srgbClr val="00A9CE"/>
      </a:hlink>
      <a:folHlink>
        <a:srgbClr val="AE257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 Humber Health Partnership Powerpoint Presentation Template.potx" id="{27E35314-2E69-4BB3-BB0D-B127613EF0C7}" vid="{00CA6B63-8D46-497D-9D61-94AFD1B7E21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495C4ECF2EF1408F5B81F5E71AA56B" ma:contentTypeVersion="14" ma:contentTypeDescription="Create a new document." ma:contentTypeScope="" ma:versionID="d00ece63c6be0ed18c7d859ea64848b1">
  <xsd:schema xmlns:xsd="http://www.w3.org/2001/XMLSchema" xmlns:xs="http://www.w3.org/2001/XMLSchema" xmlns:p="http://schemas.microsoft.com/office/2006/metadata/properties" xmlns:ns2="30cf6ec6-063a-423e-b35c-93aca5d1d506" xmlns:ns3="236dfac3-fab3-4d93-b5fd-99502674c522" xmlns:ns4="http://schemas.microsoft.com/sharepoint/v4" targetNamespace="http://schemas.microsoft.com/office/2006/metadata/properties" ma:root="true" ma:fieldsID="6734eb50587e1ea9d8652176a5d7fae4" ns2:_="" ns3:_="" ns4:_="">
    <xsd:import namespace="30cf6ec6-063a-423e-b35c-93aca5d1d506"/>
    <xsd:import namespace="236dfac3-fab3-4d93-b5fd-99502674c522"/>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3:Subsection"/>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cf6ec6-063a-423e-b35c-93aca5d1d50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hidden="true" ma:list="{f7d953b0-dc97-4aef-8a4a-e8cb8f5661fb}" ma:internalName="TaxCatchAll" ma:showField="CatchAllData" ma:web="30cf6ec6-063a-423e-b35c-93aca5d1d50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36dfac3-fab3-4d93-b5fd-99502674c522" elementFormDefault="qualified">
    <xsd:import namespace="http://schemas.microsoft.com/office/2006/documentManagement/types"/>
    <xsd:import namespace="http://schemas.microsoft.com/office/infopath/2007/PartnerControls"/>
    <xsd:element name="Subsection" ma:index="12" ma:displayName="Subsection" ma:default="General" ma:format="Dropdown" ma:internalName="Subsection">
      <xsd:simpleType>
        <xsd:union memberTypes="dms:Text">
          <xsd:simpleType>
            <xsd:restriction base="dms:Choice">
              <xsd:enumeration value="General"/>
              <xsd:enumeration value="CQC"/>
              <xsd:enumeration value="Contact Project"/>
              <xsd:enumeration value="Communications"/>
              <xsd:enumeration value="Facebook"/>
              <xsd:enumeration value="Flu"/>
              <xsd:enumeration value="FOI"/>
              <xsd:enumeration value="Keogh"/>
              <xsd:enumeration value="Marketing"/>
              <xsd:enumeration value="Twitter"/>
              <xsd:enumeration value="YouTube"/>
              <xsd:enumeration value="Vision and Values"/>
              <xsd:enumeration value="Web"/>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4"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ma:index="13"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30cf6ec6-063a-423e-b35c-93aca5d1d506"/>
    <IconOverlay xmlns="http://schemas.microsoft.com/sharepoint/v4" xsi:nil="true"/>
    <Subsection xmlns="236dfac3-fab3-4d93-b5fd-99502674c522">Vision and Values</Subsection>
    <_dlc_DocId xmlns="30cf6ec6-063a-423e-b35c-93aca5d1d506">NLAG-358-1235</_dlc_DocId>
    <_dlc_DocIdUrl xmlns="30cf6ec6-063a-423e-b35c-93aca5d1d506">
      <Url>http://nlgnet.nlg.nhs.uk/comms/_layouts/15/DocIdRedir.aspx?ID=NLAG-358-1235</Url>
      <Description>NLAG-358-1235</Description>
    </_dlc_DocIdUrl>
  </documentManagement>
</p:properties>
</file>

<file path=customXml/itemProps1.xml><?xml version="1.0" encoding="utf-8"?>
<ds:datastoreItem xmlns:ds="http://schemas.openxmlformats.org/officeDocument/2006/customXml" ds:itemID="{CDD8F79D-3CDC-432A-9674-11842AD962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cf6ec6-063a-423e-b35c-93aca5d1d506"/>
    <ds:schemaRef ds:uri="236dfac3-fab3-4d93-b5fd-99502674c522"/>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D8BC06-315F-421D-8CE3-1ABD5809705B}">
  <ds:schemaRefs>
    <ds:schemaRef ds:uri="http://schemas.microsoft.com/sharepoint/events"/>
  </ds:schemaRefs>
</ds:datastoreItem>
</file>

<file path=customXml/itemProps3.xml><?xml version="1.0" encoding="utf-8"?>
<ds:datastoreItem xmlns:ds="http://schemas.openxmlformats.org/officeDocument/2006/customXml" ds:itemID="{7A803701-1C4F-4E41-996C-DFB9F1F65AD3}">
  <ds:schemaRefs>
    <ds:schemaRef ds:uri="http://schemas.microsoft.com/sharepoint/v3/contenttype/forms"/>
  </ds:schemaRefs>
</ds:datastoreItem>
</file>

<file path=customXml/itemProps4.xml><?xml version="1.0" encoding="utf-8"?>
<ds:datastoreItem xmlns:ds="http://schemas.openxmlformats.org/officeDocument/2006/customXml" ds:itemID="{95730C6F-E2C6-43B7-9D72-475EB35C2201}">
  <ds:schemaRefs>
    <ds:schemaRef ds:uri="http://schemas.microsoft.com/office/2006/metadata/properties"/>
    <ds:schemaRef ds:uri="http://schemas.openxmlformats.org/package/2006/metadata/core-properties"/>
    <ds:schemaRef ds:uri="http://purl.org/dc/dcmitype/"/>
    <ds:schemaRef ds:uri="http://www.w3.org/XML/1998/namespace"/>
    <ds:schemaRef ds:uri="http://purl.org/dc/elements/1.1/"/>
    <ds:schemaRef ds:uri="http://schemas.microsoft.com/office/infopath/2007/PartnerControls"/>
    <ds:schemaRef ds:uri="http://schemas.microsoft.com/office/2006/documentManagement/types"/>
    <ds:schemaRef ds:uri="http://schemas.microsoft.com/sharepoint/v4"/>
    <ds:schemaRef ds:uri="236dfac3-fab3-4d93-b5fd-99502674c522"/>
    <ds:schemaRef ds:uri="30cf6ec6-063a-423e-b35c-93aca5d1d506"/>
    <ds:schemaRef ds:uri="http://purl.org/dc/terms/"/>
  </ds:schemaRefs>
</ds:datastoreItem>
</file>

<file path=docProps/app.xml><?xml version="1.0" encoding="utf-8"?>
<Properties xmlns="http://schemas.openxmlformats.org/officeDocument/2006/extended-properties" xmlns:vt="http://schemas.openxmlformats.org/officeDocument/2006/docPropsVTypes">
  <Template>NHS Humber Health Partnership Powerpoint Presentation Template</Template>
  <TotalTime>9</TotalTime>
  <Words>4740</Words>
  <Application>Microsoft Office PowerPoint</Application>
  <PresentationFormat>Widescreen</PresentationFormat>
  <Paragraphs>527</Paragraphs>
  <Slides>46</Slides>
  <Notes>15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46</vt:i4>
      </vt:variant>
    </vt:vector>
  </HeadingPairs>
  <TitlesOfParts>
    <vt:vector size="54" baseType="lpstr">
      <vt:lpstr>Aptos</vt:lpstr>
      <vt:lpstr>Aptos Display</vt:lpstr>
      <vt:lpstr>Arial</vt:lpstr>
      <vt:lpstr>Calibri</vt:lpstr>
      <vt:lpstr>Raleway</vt:lpstr>
      <vt:lpstr>Office Theme</vt:lpstr>
      <vt:lpstr>2_Office Theme</vt:lpstr>
      <vt:lpstr>3_Office Theme</vt:lpstr>
      <vt:lpstr>NLaG Annual Members’ Meeting and HUTH Annual General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Hull University Teaching Hospitals NHS Trust – Financial Performance Review 2025/26</vt:lpstr>
      <vt:lpstr>Independent auditor's report to the Directors of Hull University Teaching Hospitals NHS Trust</vt:lpstr>
      <vt:lpstr>The Trust achieved its revised control total in 2025/26, which was to deliver an adjusted position of £22m deficit. </vt:lpstr>
      <vt:lpstr>WHERE OUR MONEY CAME FROM</vt:lpstr>
      <vt:lpstr>HOW WE SPENT OUR MONEY</vt:lpstr>
      <vt:lpstr>INVESTMENT IN INFRASTRUCTURE</vt:lpstr>
      <vt:lpstr>BALANCE SHEET STRENGTH</vt:lpstr>
      <vt:lpstr>BORROWING POSITION 2025-26</vt:lpstr>
      <vt:lpstr>2026/27….</vt:lpstr>
      <vt:lpstr>Looking ahead: underlying financial position </vt:lpstr>
      <vt:lpstr>Northern Lincolnshire and Goole NHS Foundation Trust – Financial Performance Review 2025/26</vt:lpstr>
      <vt:lpstr>Independent Auditor's report to the Council of Governors of Northern Lincolnshire and Goole NHS Foundation Trust</vt:lpstr>
      <vt:lpstr>The Trust did achieve its revised control  total in 2025/26: </vt:lpstr>
      <vt:lpstr>WHERE OUR MONEY CAME FROM</vt:lpstr>
      <vt:lpstr>HOW WE SPENT OUR MONEY</vt:lpstr>
      <vt:lpstr>INVESTMENT IN INFRASTRUCTURE</vt:lpstr>
      <vt:lpstr>BALANCE SHEET STRENGTH</vt:lpstr>
      <vt:lpstr>BORROWING POSITION 2025-26</vt:lpstr>
      <vt:lpstr>2026/27….</vt:lpstr>
      <vt:lpstr>Looking ahead: underlying financial position </vt:lpstr>
      <vt:lpstr>HHP Group: Key Financial Risks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Northern Lincolnshire and Goole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Ask the Chief Executive</dc:title>
  <dc:creator>LEONARD, Simon (NORTHERN LINCOLNSHIRE AND GOOLE NHS FOUNDATION TRUST)</dc:creator>
  <dc:description/>
  <cp:lastModifiedBy>LEONARD, Simon (NHS HUMBER HEALTH PARTNERSHIP - RJL)</cp:lastModifiedBy>
  <cp:revision>10</cp:revision>
  <dcterms:created xsi:type="dcterms:W3CDTF">2024-03-27T10:10:46Z</dcterms:created>
  <dcterms:modified xsi:type="dcterms:W3CDTF">2026-10-14T13:24:24Z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0x01010083495C4ECF2EF1408F5B81F5E71AA56B</vt:lpwstr>
  </property>
  <property fmtid="{D5CDD505-2E9C-101B-9397-08002B2CF9AE}" pid="3" name="_dlc_DocIdItemGuid">
    <vt:lpwstr>c70f34fd-e974-4af7-823b-26c70e69a3ca</vt:lpwstr>
  </property>
</Properties>
</file>